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5" r:id="rId2"/>
    <p:sldMasterId id="2147483711" r:id="rId3"/>
  </p:sldMasterIdLst>
  <p:notesMasterIdLst>
    <p:notesMasterId r:id="rId88"/>
  </p:notesMasterIdLst>
  <p:sldIdLst>
    <p:sldId id="389" r:id="rId4"/>
    <p:sldId id="256" r:id="rId5"/>
    <p:sldId id="2616" r:id="rId6"/>
    <p:sldId id="2952" r:id="rId7"/>
    <p:sldId id="2953" r:id="rId8"/>
    <p:sldId id="2954" r:id="rId9"/>
    <p:sldId id="2517" r:id="rId10"/>
    <p:sldId id="2578" r:id="rId11"/>
    <p:sldId id="2222" r:id="rId12"/>
    <p:sldId id="2619" r:id="rId13"/>
    <p:sldId id="2753" r:id="rId14"/>
    <p:sldId id="2219" r:id="rId15"/>
    <p:sldId id="2615" r:id="rId16"/>
    <p:sldId id="2618" r:id="rId17"/>
    <p:sldId id="2614" r:id="rId18"/>
    <p:sldId id="2704" r:id="rId19"/>
    <p:sldId id="2754" r:id="rId20"/>
    <p:sldId id="2669" r:id="rId21"/>
    <p:sldId id="2691" r:id="rId22"/>
    <p:sldId id="2774" r:id="rId23"/>
    <p:sldId id="2690" r:id="rId24"/>
    <p:sldId id="2575" r:id="rId25"/>
    <p:sldId id="2673" r:id="rId26"/>
    <p:sldId id="2683" r:id="rId27"/>
    <p:sldId id="2620" r:id="rId28"/>
    <p:sldId id="2693" r:id="rId29"/>
    <p:sldId id="2740" r:id="rId30"/>
    <p:sldId id="2668" r:id="rId31"/>
    <p:sldId id="2627" r:id="rId32"/>
    <p:sldId id="2637" r:id="rId33"/>
    <p:sldId id="2648" r:id="rId34"/>
    <p:sldId id="2658" r:id="rId35"/>
    <p:sldId id="2657" r:id="rId36"/>
    <p:sldId id="2777" r:id="rId37"/>
    <p:sldId id="2660" r:id="rId38"/>
    <p:sldId id="2677" r:id="rId39"/>
    <p:sldId id="2681" r:id="rId40"/>
    <p:sldId id="2775" r:id="rId41"/>
    <p:sldId id="2755" r:id="rId42"/>
    <p:sldId id="2762" r:id="rId43"/>
    <p:sldId id="2763" r:id="rId44"/>
    <p:sldId id="2741" r:id="rId45"/>
    <p:sldId id="2698" r:id="rId46"/>
    <p:sldId id="2750" r:id="rId47"/>
    <p:sldId id="2780" r:id="rId48"/>
    <p:sldId id="2781" r:id="rId49"/>
    <p:sldId id="2782" r:id="rId50"/>
    <p:sldId id="2783" r:id="rId51"/>
    <p:sldId id="2745" r:id="rId52"/>
    <p:sldId id="2765" r:id="rId53"/>
    <p:sldId id="2705" r:id="rId54"/>
    <p:sldId id="2706" r:id="rId55"/>
    <p:sldId id="2771" r:id="rId56"/>
    <p:sldId id="2707" r:id="rId57"/>
    <p:sldId id="2708" r:id="rId58"/>
    <p:sldId id="2710" r:id="rId59"/>
    <p:sldId id="2744" r:id="rId60"/>
    <p:sldId id="2778" r:id="rId61"/>
    <p:sldId id="2779" r:id="rId62"/>
    <p:sldId id="2943" r:id="rId63"/>
    <p:sldId id="2792" r:id="rId64"/>
    <p:sldId id="2793" r:id="rId65"/>
    <p:sldId id="2800" r:id="rId66"/>
    <p:sldId id="2941" r:id="rId67"/>
    <p:sldId id="2944" r:id="rId68"/>
    <p:sldId id="2794" r:id="rId69"/>
    <p:sldId id="2797" r:id="rId70"/>
    <p:sldId id="2320" r:id="rId71"/>
    <p:sldId id="2801" r:id="rId72"/>
    <p:sldId id="2802" r:id="rId73"/>
    <p:sldId id="2803" r:id="rId74"/>
    <p:sldId id="2804" r:id="rId75"/>
    <p:sldId id="2948" r:id="rId76"/>
    <p:sldId id="2949" r:id="rId77"/>
    <p:sldId id="2935" r:id="rId78"/>
    <p:sldId id="2942" r:id="rId79"/>
    <p:sldId id="2936" r:id="rId80"/>
    <p:sldId id="2950" r:id="rId81"/>
    <p:sldId id="2940" r:id="rId82"/>
    <p:sldId id="2938" r:id="rId83"/>
    <p:sldId id="2951" r:id="rId84"/>
    <p:sldId id="2223" r:id="rId85"/>
    <p:sldId id="2520" r:id="rId86"/>
    <p:sldId id="2947" r:id="rId87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89B96A0-16BC-4D9A-B0CF-CB66386D52E3}">
          <p14:sldIdLst>
            <p14:sldId id="389"/>
            <p14:sldId id="256"/>
            <p14:sldId id="2616"/>
          </p14:sldIdLst>
        </p14:section>
        <p14:section name="메인" id="{28A39798-1384-458E-8DA1-CEC4A1C2A0D2}">
          <p14:sldIdLst>
            <p14:sldId id="2952"/>
            <p14:sldId id="2953"/>
            <p14:sldId id="2954"/>
          </p14:sldIdLst>
        </p14:section>
        <p14:section name="지원사업" id="{6231E815-0B0A-4510-A30D-DCAF3A0F3EF9}">
          <p14:sldIdLst>
            <p14:sldId id="2517"/>
            <p14:sldId id="2578"/>
            <p14:sldId id="2222"/>
            <p14:sldId id="2619"/>
            <p14:sldId id="2753"/>
            <p14:sldId id="2219"/>
            <p14:sldId id="2615"/>
            <p14:sldId id="2618"/>
            <p14:sldId id="2614"/>
            <p14:sldId id="2704"/>
            <p14:sldId id="2754"/>
            <p14:sldId id="2669"/>
            <p14:sldId id="2691"/>
            <p14:sldId id="2774"/>
            <p14:sldId id="2690"/>
            <p14:sldId id="2575"/>
            <p14:sldId id="2673"/>
            <p14:sldId id="2683"/>
          </p14:sldIdLst>
        </p14:section>
        <p14:section name="사업공고" id="{02911447-E906-4BEA-9F47-CFAE91610A17}">
          <p14:sldIdLst>
            <p14:sldId id="2620"/>
            <p14:sldId id="2693"/>
            <p14:sldId id="2740"/>
            <p14:sldId id="2668"/>
            <p14:sldId id="2627"/>
            <p14:sldId id="2637"/>
            <p14:sldId id="2648"/>
            <p14:sldId id="2658"/>
            <p14:sldId id="2657"/>
            <p14:sldId id="2777"/>
            <p14:sldId id="2660"/>
          </p14:sldIdLst>
        </p14:section>
        <p14:section name="사업일정" id="{7644F517-4D25-4320-A38F-76CE5AB85A32}">
          <p14:sldIdLst>
            <p14:sldId id="2677"/>
            <p14:sldId id="2681"/>
            <p14:sldId id="2775"/>
            <p14:sldId id="2755"/>
            <p14:sldId id="2762"/>
            <p14:sldId id="2763"/>
          </p14:sldIdLst>
        </p14:section>
        <p14:section name="기업홍보관" id="{5CFB2D58-BBC3-4735-9182-7FD4048A0CF1}">
          <p14:sldIdLst>
            <p14:sldId id="2741"/>
            <p14:sldId id="2698"/>
            <p14:sldId id="2750"/>
            <p14:sldId id="2780"/>
            <p14:sldId id="2781"/>
            <p14:sldId id="2782"/>
            <p14:sldId id="2783"/>
          </p14:sldIdLst>
        </p14:section>
        <p14:section name="정보마당" id="{E894B38E-DD02-44B8-BA8C-C5F0CE179F2D}">
          <p14:sldIdLst>
            <p14:sldId id="2745"/>
            <p14:sldId id="2765"/>
            <p14:sldId id="2705"/>
            <p14:sldId id="2706"/>
            <p14:sldId id="2771"/>
            <p14:sldId id="2707"/>
            <p14:sldId id="2708"/>
            <p14:sldId id="2710"/>
            <p14:sldId id="2744"/>
            <p14:sldId id="2778"/>
            <p14:sldId id="2779"/>
          </p14:sldIdLst>
        </p14:section>
        <p14:section name="마이페이지" id="{01C5368F-64A7-4D81-8527-A766903C9E61}">
          <p14:sldIdLst>
            <p14:sldId id="2943"/>
            <p14:sldId id="2792"/>
            <p14:sldId id="2793"/>
            <p14:sldId id="2800"/>
            <p14:sldId id="2941"/>
            <p14:sldId id="2944"/>
            <p14:sldId id="2794"/>
            <p14:sldId id="2797"/>
            <p14:sldId id="2320"/>
            <p14:sldId id="2801"/>
            <p14:sldId id="2802"/>
            <p14:sldId id="2803"/>
            <p14:sldId id="2804"/>
            <p14:sldId id="2948"/>
            <p14:sldId id="2949"/>
            <p14:sldId id="2935"/>
            <p14:sldId id="2942"/>
            <p14:sldId id="2936"/>
            <p14:sldId id="2950"/>
            <p14:sldId id="2940"/>
            <p14:sldId id="2938"/>
            <p14:sldId id="2951"/>
          </p14:sldIdLst>
        </p14:section>
        <p14:section name="통합검색" id="{3BDBDBB3-8DED-4969-A568-13E73917BC28}">
          <p14:sldIdLst>
            <p14:sldId id="2223"/>
            <p14:sldId id="2520"/>
            <p14:sldId id="29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77" userDrawn="1">
          <p15:clr>
            <a:srgbClr val="A4A3A4"/>
          </p15:clr>
        </p15:guide>
        <p15:guide id="2" pos="7488" userDrawn="1">
          <p15:clr>
            <a:srgbClr val="A4A3A4"/>
          </p15:clr>
        </p15:guide>
        <p15:guide id="3" pos="2434" userDrawn="1">
          <p15:clr>
            <a:srgbClr val="A4A3A4"/>
          </p15:clr>
        </p15:guide>
        <p15:guide id="4" pos="5768" userDrawn="1">
          <p15:clr>
            <a:srgbClr val="A4A3A4"/>
          </p15:clr>
        </p15:guide>
        <p15:guide id="5" orient="horz" pos="1049" userDrawn="1">
          <p15:clr>
            <a:srgbClr val="A4A3A4"/>
          </p15:clr>
        </p15:guide>
        <p15:guide id="6" pos="4271" userDrawn="1">
          <p15:clr>
            <a:srgbClr val="A4A3A4"/>
          </p15:clr>
        </p15:guide>
        <p15:guide id="7" orient="horz" pos="2432" userDrawn="1">
          <p15:clr>
            <a:srgbClr val="A4A3A4"/>
          </p15:clr>
        </p15:guide>
        <p15:guide id="8" orient="horz" pos="2840">
          <p15:clr>
            <a:srgbClr val="A4A3A4"/>
          </p15:clr>
        </p15:guide>
        <p15:guide id="9" pos="1202">
          <p15:clr>
            <a:srgbClr val="A4A3A4"/>
          </p15:clr>
        </p15:guide>
        <p15:guide id="10" pos="5764">
          <p15:clr>
            <a:srgbClr val="A4A3A4"/>
          </p15:clr>
        </p15:guide>
        <p15:guide id="11" pos="2396">
          <p15:clr>
            <a:srgbClr val="A4A3A4"/>
          </p15:clr>
        </p15:guide>
        <p15:guide id="12" pos="3563">
          <p15:clr>
            <a:srgbClr val="A4A3A4"/>
          </p15:clr>
        </p15:guide>
        <p15:guide id="13" pos="47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리현" initials="김리" lastIdx="1" clrIdx="0">
    <p:extLst>
      <p:ext uri="{19B8F6BF-5375-455C-9EA6-DF929625EA0E}">
        <p15:presenceInfo xmlns:p15="http://schemas.microsoft.com/office/powerpoint/2012/main" userId="bf0488c71ccb1ed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3F5"/>
    <a:srgbClr val="FF0000"/>
    <a:srgbClr val="2C9EDE"/>
    <a:srgbClr val="E6E6E6"/>
    <a:srgbClr val="8850D0"/>
    <a:srgbClr val="A6A6A6"/>
    <a:srgbClr val="2A70DA"/>
    <a:srgbClr val="354052"/>
    <a:srgbClr val="FFFFFF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01" autoAdjust="0"/>
    <p:restoredTop sz="96076" autoAdjust="0"/>
  </p:normalViewPr>
  <p:slideViewPr>
    <p:cSldViewPr snapToGrid="0" showGuides="1">
      <p:cViewPr varScale="1">
        <p:scale>
          <a:sx n="96" d="100"/>
          <a:sy n="96" d="100"/>
        </p:scale>
        <p:origin x="630" y="90"/>
      </p:cViewPr>
      <p:guideLst>
        <p:guide orient="horz" pos="777"/>
        <p:guide pos="7488"/>
        <p:guide pos="2434"/>
        <p:guide pos="5768"/>
        <p:guide orient="horz" pos="1049"/>
        <p:guide pos="4271"/>
        <p:guide orient="horz" pos="2432"/>
        <p:guide orient="horz" pos="2840"/>
        <p:guide pos="1202"/>
        <p:guide pos="5764"/>
        <p:guide pos="2396"/>
        <p:guide pos="3563"/>
        <p:guide pos="47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410"/>
    </p:cViewPr>
  </p:sorterViewPr>
  <p:notesViewPr>
    <p:cSldViewPr snapToGrid="0" showGuides="1">
      <p:cViewPr varScale="1">
        <p:scale>
          <a:sx n="71" d="100"/>
          <a:sy n="71" d="100"/>
        </p:scale>
        <p:origin x="259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commentAuthors" Target="commentAuthor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presProps" Target="pres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EC163-3806-40B8-BDB8-BE2AE206AA33}" type="datetimeFigureOut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C31B4-911D-48C3-9EAA-720A654FF1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22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C31B4-911D-48C3-9EAA-720A654FF15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724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6A95B-076F-22FB-6D3C-DA7A52BD6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A04B9B-2727-D28A-522D-3B717E9FC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8DC670-02EA-D91F-D6E6-8F120FA96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63D50-73EE-C4A1-B6D4-0DDF3B862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C31B4-911D-48C3-9EAA-720A654FF1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303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297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90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6A95B-076F-22FB-6D3C-DA7A52BD6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A04B9B-2727-D28A-522D-3B717E9FC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8DC670-02EA-D91F-D6E6-8F120FA96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63D50-73EE-C4A1-B6D4-0DDF3B862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C31B4-911D-48C3-9EAA-720A654FF15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878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6A95B-076F-22FB-6D3C-DA7A52BD6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A04B9B-2727-D28A-522D-3B717E9FC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8DC670-02EA-D91F-D6E6-8F120FA96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63D50-73EE-C4A1-B6D4-0DDF3B862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C31B4-911D-48C3-9EAA-720A654FF15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96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6A95B-076F-22FB-6D3C-DA7A52BD6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A04B9B-2727-D28A-522D-3B717E9FC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8DC670-02EA-D91F-D6E6-8F120FA96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63D50-73EE-C4A1-B6D4-0DDF3B862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C31B4-911D-48C3-9EAA-720A654FF15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955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6A95B-076F-22FB-6D3C-DA7A52BD6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A04B9B-2727-D28A-522D-3B717E9FC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8DC670-02EA-D91F-D6E6-8F120FA96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63D50-73EE-C4A1-B6D4-0DDF3B862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C31B4-911D-48C3-9EAA-720A654FF15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097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3CE7E-CBEF-E6FB-FCB0-0624EDA97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E2FC91-F692-6AED-89ED-F88298B87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5A188C-4B3B-CBCB-1DD9-8069AD2E9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740082-CD6D-B9F9-650C-A835536B7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C31B4-911D-48C3-9EAA-720A654FF15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763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6A95B-076F-22FB-6D3C-DA7A52BD6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A04B9B-2727-D28A-522D-3B717E9FC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8DC670-02EA-D91F-D6E6-8F120FA96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63D50-73EE-C4A1-B6D4-0DDF3B862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C31B4-911D-48C3-9EAA-720A654FF15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4854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6A95B-076F-22FB-6D3C-DA7A52BD6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A04B9B-2727-D28A-522D-3B717E9FC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8DC670-02EA-D91F-D6E6-8F120FA96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63D50-73EE-C4A1-B6D4-0DDF3B862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C31B4-911D-48C3-9EAA-720A654FF15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504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C31B4-911D-48C3-9EAA-720A654FF1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866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6A95B-076F-22FB-6D3C-DA7A52BD6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A04B9B-2727-D28A-522D-3B717E9FC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8DC670-02EA-D91F-D6E6-8F120FA96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63D50-73EE-C4A1-B6D4-0DDF3B862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C31B4-911D-48C3-9EAA-720A654FF15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624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6A95B-076F-22FB-6D3C-DA7A52BD6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A04B9B-2727-D28A-522D-3B717E9FC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8DC670-02EA-D91F-D6E6-8F120FA96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63D50-73EE-C4A1-B6D4-0DDF3B862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C31B4-911D-48C3-9EAA-720A654FF15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299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6A95B-076F-22FB-6D3C-DA7A52BD6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A04B9B-2727-D28A-522D-3B717E9FC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8DC670-02EA-D91F-D6E6-8F120FA96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63D50-73EE-C4A1-B6D4-0DDF3B862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C31B4-911D-48C3-9EAA-720A654FF15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861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93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59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304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505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4639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8642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071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6A95B-076F-22FB-6D3C-DA7A52BD6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A04B9B-2727-D28A-522D-3B717E9FC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8DC670-02EA-D91F-D6E6-8F120FA96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63D50-73EE-C4A1-B6D4-0DDF3B862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C31B4-911D-48C3-9EAA-720A654FF1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1806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4018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7111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16025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40956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07227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7141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495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30473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42137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295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6818D-7133-58DC-B7C3-9E9B7B914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62A44C-C88C-2490-082B-9C455BA2C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5B101B-970A-1315-104F-41BCF5E42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FE6926-E4B7-0E62-855A-CE3FFDE96B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C31B4-911D-48C3-9EAA-720A654FF1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1584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9158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6557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24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1407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57491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4687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53909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2725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291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274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6A95B-076F-22FB-6D3C-DA7A52BD6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A04B9B-2727-D28A-522D-3B717E9FC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8DC670-02EA-D91F-D6E6-8F120FA96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63D50-73EE-C4A1-B6D4-0DDF3B862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C31B4-911D-48C3-9EAA-720A654FF1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782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04946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660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74421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9163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03744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387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4341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6848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0670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042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6A95B-076F-22FB-6D3C-DA7A52BD6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A04B9B-2727-D28A-522D-3B717E9FC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8DC670-02EA-D91F-D6E6-8F120FA96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63D50-73EE-C4A1-B6D4-0DDF3B862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C31B4-911D-48C3-9EAA-720A654FF1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4797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08848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7475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C31B4-911D-48C3-9EAA-720A654FF1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3743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5772">
              <a:defRPr/>
            </a:pPr>
            <a:fld id="{F3DC31B4-911D-48C3-9EAA-720A654FF15E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5772">
                <a:defRPr/>
              </a:pPr>
              <a:t>73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49498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5772">
              <a:defRPr/>
            </a:pPr>
            <a:fld id="{F3DC31B4-911D-48C3-9EAA-720A654FF15E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5772">
                <a:defRPr/>
              </a:pPr>
              <a:t>74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26569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5772">
              <a:defRPr/>
            </a:pPr>
            <a:fld id="{F3DC31B4-911D-48C3-9EAA-720A654FF15E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5772">
                <a:defRPr/>
              </a:pPr>
              <a:t>76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40911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5772">
              <a:defRPr/>
            </a:pPr>
            <a:fld id="{F3DC31B4-911D-48C3-9EAA-720A654FF15E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5772">
                <a:defRPr/>
              </a:pPr>
              <a:t>78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599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5772">
              <a:defRPr/>
            </a:pPr>
            <a:fld id="{F3DC31B4-911D-48C3-9EAA-720A654FF15E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5772">
                <a:defRPr/>
              </a:pPr>
              <a:t>79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5575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5772">
              <a:defRPr/>
            </a:pPr>
            <a:fld id="{F3DC31B4-911D-48C3-9EAA-720A654FF15E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5772">
                <a:defRPr/>
              </a:pPr>
              <a:t>80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03627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3D182-1B71-CCCC-E182-439F9B1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8AA07-952D-5F7A-E1C5-AB0A6E479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D2EE44-26F9-3172-8560-DB7531BAF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431F-FC0E-9DD2-60A8-9DA2D9899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5772">
              <a:defRPr/>
            </a:pPr>
            <a:fld id="{F3DC31B4-911D-48C3-9EAA-720A654FF15E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5772">
                <a:defRPr/>
              </a:pPr>
              <a:t>81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7507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0BC40-F2BE-72D3-6A3E-5E04EE9A8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308ED9-778B-B581-A17A-3D0177DC19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737348-8392-5D56-75E7-95FA221AA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75EBCD-ABE2-6BC5-83AC-E3C7A8CF6B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C31B4-911D-48C3-9EAA-720A654FF15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2137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763AD-7FC2-DA09-4C18-472290392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CD2B9F-FF5C-D9A9-D2EA-7BB5FDA7BA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DEA0F7-FE25-7E2B-206B-8859D4A86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7609C3-08EC-C21C-292B-2C9F2F607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C31B4-911D-48C3-9EAA-720A654FF15E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9777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2E402-B4CB-B732-497C-B31A6C351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FB1086-A47D-4692-7456-A9BBA710F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29350A-0112-0033-6393-68EAA54BA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244090-7503-B779-DFD5-070BF5B2F9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C31B4-911D-48C3-9EAA-720A654FF15E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481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763AD-7FC2-DA09-4C18-472290392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CD2B9F-FF5C-D9A9-D2EA-7BB5FDA7BA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DEA0F7-FE25-7E2B-206B-8859D4A86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7609C3-08EC-C21C-292B-2C9F2F607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C31B4-911D-48C3-9EAA-720A654FF15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886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DBC06-F7FF-C298-AF9F-4B8207FC3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CD7144-6CBD-E236-E290-145550B348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891F7E-A5CA-039E-D7F0-E40881F9B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772105-5504-4BBB-B715-712B860C13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C31B4-911D-48C3-9EAA-720A654FF1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723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6A95B-076F-22FB-6D3C-DA7A52BD6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A04B9B-2727-D28A-522D-3B717E9FC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8DC670-02EA-D91F-D6E6-8F120FA96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63D50-73EE-C4A1-B6D4-0DDF3B862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C31B4-911D-48C3-9EAA-720A654FF1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288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599CBF1-FF2C-BFC8-FE15-047EA641274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94510434"/>
              </p:ext>
            </p:extLst>
          </p:nvPr>
        </p:nvGraphicFramePr>
        <p:xfrm>
          <a:off x="344488" y="295697"/>
          <a:ext cx="11533981" cy="714747"/>
        </p:xfrm>
        <a:graphic>
          <a:graphicData uri="http://schemas.openxmlformats.org/drawingml/2006/table">
            <a:tbl>
              <a:tblPr/>
              <a:tblGrid>
                <a:gridCol w="2052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2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6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77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77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693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4520">
                <a:tc rowSpan="3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800" b="0" i="0" u="none" strike="noStrike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　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800" b="0" i="0" u="none" strike="noStrike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　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800" b="0" i="0" u="none" strike="noStrike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　</a:t>
                      </a:r>
                    </a:p>
                  </a:txBody>
                  <a:tcPr marL="49846" marR="498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b="1" i="0" u="none" strike="noStrike" dirty="0" err="1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사용자인터페이스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49846" marR="49846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687">
                <a:tc vMerge="1"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9846" marR="49846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0" i="0" u="none" strike="noStrike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프로젝트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49846" marR="49846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b="0" i="0" u="none" strike="noStrike" spc="0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함초롬돋움"/>
                        </a:rPr>
                        <a:t>24</a:t>
                      </a:r>
                      <a:r>
                        <a:rPr lang="ko-KR" altLang="en-US" sz="900" b="0" i="0" u="none" strike="noStrike" spc="0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함초롬돋움"/>
                        </a:rPr>
                        <a:t>년 국토교통 기업지원허브 포털 운영 및 유지관리</a:t>
                      </a:r>
                      <a:endParaRPr lang="ko-KR" altLang="en-US" sz="900" b="0" i="0" u="none" strike="noStrike" spc="0" dirty="0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49846" marR="49846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0" i="0" u="none" strike="noStrike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서브시스템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49846" marR="49846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900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  <a:cs typeface="함초롬돋움"/>
                        </a:rPr>
                        <a:t>-</a:t>
                      </a:r>
                      <a:endParaRPr lang="ko-KR" altLang="en-US" sz="900" dirty="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49846" marR="49846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0" i="0" u="none" strike="noStrike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단계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49846" marR="49846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0" i="0" u="none" strike="noStrike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49846" marR="49846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540">
                <a:tc vMerge="1"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9846" marR="49846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0" i="0" u="none" strike="noStrike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문서번호 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49846" marR="49846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900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함초롬돋움"/>
                        </a:rPr>
                        <a:t>KAIA(</a:t>
                      </a:r>
                      <a:r>
                        <a:rPr lang="ko-KR" altLang="en-US" sz="900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함초롬돋움"/>
                        </a:rPr>
                        <a:t>기업지원허브</a:t>
                      </a:r>
                      <a:r>
                        <a:rPr lang="en-US" altLang="ko-KR" sz="900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함초롬돋움"/>
                        </a:rPr>
                        <a:t>)_D1_01</a:t>
                      </a:r>
                      <a:endParaRPr lang="en-US" altLang="ko-KR" sz="9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함초롬돋움"/>
                      </a:endParaRPr>
                    </a:p>
                  </a:txBody>
                  <a:tcPr marL="49846" marR="49846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0" i="0" u="none" strike="noStrike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등록일자</a:t>
                      </a:r>
                      <a:endParaRPr lang="en-US" altLang="ko-KR" sz="900" b="0" i="0" u="none" strike="noStrike" dirty="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49846" marR="49846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33039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900" b="0" i="0" u="none" strike="noStrike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2024-08-09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49846" marR="49846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33039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900" b="0" i="0" u="none" strike="noStrike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버전 </a:t>
                      </a:r>
                      <a:endParaRPr lang="en-US" altLang="ko-KR" sz="900" b="0" i="0" u="none" strike="noStrike" dirty="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49846" marR="49846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33039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900" b="0" i="0" u="none" strike="noStrike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V0.8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49846" marR="49846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Rectangle 61">
            <a:extLst>
              <a:ext uri="{FF2B5EF4-FFF2-40B4-BE49-F238E27FC236}">
                <a16:creationId xmlns:a16="http://schemas.microsoft.com/office/drawing/2014/main" id="{D9F941AC-CB72-6869-9878-AC8844D1069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441113" y="6505575"/>
            <a:ext cx="627062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4701" tIns="42350" rIns="84701" bIns="42350" anchor="ctr"/>
          <a:lstStyle/>
          <a:p>
            <a:pPr algn="ctr" defTabSz="847725">
              <a:defRPr/>
            </a:pPr>
            <a:fld id="{703E1351-64D3-4C11-A904-9B655D99D93A}" type="slidenum">
              <a:rPr lang="en-US" altLang="ko-KR" sz="900" b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pPr algn="ctr" defTabSz="847725">
                <a:defRPr/>
              </a:pPr>
              <a:t>‹#›</a:t>
            </a:fld>
            <a:endParaRPr lang="en-US" altLang="ko-KR" sz="900" b="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EEA52C9-05DF-25EB-D8EA-51D35B66E17F}"/>
              </a:ext>
            </a:extLst>
          </p:cNvPr>
          <p:cNvCxnSpPr/>
          <p:nvPr userDrawn="1"/>
        </p:nvCxnSpPr>
        <p:spPr bwMode="auto">
          <a:xfrm>
            <a:off x="340296" y="6505575"/>
            <a:ext cx="11538173" cy="0"/>
          </a:xfrm>
          <a:prstGeom prst="line">
            <a:avLst/>
          </a:prstGeom>
          <a:noFill/>
          <a:ln w="3175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A9FAF199-6910-E563-6175-0C7B7D3FC5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8591" y="6600455"/>
            <a:ext cx="710837" cy="123410"/>
          </a:xfrm>
          <a:prstGeom prst="rect">
            <a:avLst/>
          </a:prstGeom>
        </p:spPr>
      </p:pic>
      <p:pic>
        <p:nvPicPr>
          <p:cNvPr id="3" name="_x463797880">
            <a:extLst>
              <a:ext uri="{FF2B5EF4-FFF2-40B4-BE49-F238E27FC236}">
                <a16:creationId xmlns:a16="http://schemas.microsoft.com/office/drawing/2014/main" id="{B4B4A10A-62F6-BAAA-4BF2-B1901EC2DE1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537555" y="444405"/>
            <a:ext cx="1656000" cy="4341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2671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다음페이지계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7928B0-D6CF-AE25-7D42-5D03EC3D17CB}"/>
              </a:ext>
            </a:extLst>
          </p:cNvPr>
          <p:cNvSpPr/>
          <p:nvPr userDrawn="1"/>
        </p:nvSpPr>
        <p:spPr>
          <a:xfrm>
            <a:off x="129151" y="6394731"/>
            <a:ext cx="9547200" cy="16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marL="0" marR="0" lvl="0" indent="0" algn="ctr" defTabSz="914400" rtl="0" eaLnBrk="1" fontAlgn="auto" latinLnBrk="1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KoPubWorld돋움체_Pro Light" panose="00000300000000000000" pitchFamily="50" charset="-127"/>
              </a:rPr>
              <a:t>다음페이지 계속</a:t>
            </a: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KoPubWorld돋움체_Pro Light" panose="000003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AFC6BE6-415D-863E-0545-2780137BD117}"/>
              </a:ext>
            </a:extLst>
          </p:cNvPr>
          <p:cNvGrpSpPr/>
          <p:nvPr userDrawn="1"/>
        </p:nvGrpSpPr>
        <p:grpSpPr>
          <a:xfrm>
            <a:off x="9120480" y="631066"/>
            <a:ext cx="252000" cy="252000"/>
            <a:chOff x="8654153" y="746086"/>
            <a:chExt cx="252000" cy="25200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80C7295-530F-CBE2-1948-F7CC1C837CA1}"/>
                </a:ext>
              </a:extLst>
            </p:cNvPr>
            <p:cNvSpPr/>
            <p:nvPr/>
          </p:nvSpPr>
          <p:spPr>
            <a:xfrm>
              <a:off x="8654153" y="746086"/>
              <a:ext cx="252000" cy="252000"/>
            </a:xfrm>
            <a:prstGeom prst="roundRect">
              <a:avLst>
                <a:gd name="adj" fmla="val 582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endParaRPr lang="ko-KR" altLang="en-US" sz="650" b="0" spc="-5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pic>
          <p:nvPicPr>
            <p:cNvPr id="5" name="그림 4" descr="원, 블랙, 디자인, 패턴이(가) 표시된 사진&#10;&#10;자동 생성된 설명">
              <a:extLst>
                <a:ext uri="{FF2B5EF4-FFF2-40B4-BE49-F238E27FC236}">
                  <a16:creationId xmlns:a16="http://schemas.microsoft.com/office/drawing/2014/main" id="{2DA04D76-F010-FEF9-69AF-26D79C53A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902" y="803686"/>
              <a:ext cx="145350" cy="1368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A15FAF-7119-75BF-3960-97AD12BD22DF}"/>
              </a:ext>
            </a:extLst>
          </p:cNvPr>
          <p:cNvGrpSpPr/>
          <p:nvPr userDrawn="1"/>
        </p:nvGrpSpPr>
        <p:grpSpPr>
          <a:xfrm>
            <a:off x="8801439" y="631066"/>
            <a:ext cx="252000" cy="252000"/>
            <a:chOff x="8489707" y="631066"/>
            <a:chExt cx="252000" cy="2520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83D9EA5-BAA0-3AA8-FC1F-E3A2AE60335C}"/>
                </a:ext>
              </a:extLst>
            </p:cNvPr>
            <p:cNvSpPr/>
            <p:nvPr/>
          </p:nvSpPr>
          <p:spPr>
            <a:xfrm>
              <a:off x="8489707" y="631066"/>
              <a:ext cx="252000" cy="252000"/>
            </a:xfrm>
            <a:prstGeom prst="roundRect">
              <a:avLst>
                <a:gd name="adj" fmla="val 582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endParaRPr lang="ko-KR" altLang="en-US" sz="650" b="0" spc="-5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9CA74B5-9CEA-AC17-7C05-553B80A27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2580" y="648672"/>
              <a:ext cx="234000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157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다음페이지계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7928B0-D6CF-AE25-7D42-5D03EC3D17CB}"/>
              </a:ext>
            </a:extLst>
          </p:cNvPr>
          <p:cNvSpPr/>
          <p:nvPr userDrawn="1"/>
        </p:nvSpPr>
        <p:spPr>
          <a:xfrm>
            <a:off x="129151" y="6394731"/>
            <a:ext cx="9547200" cy="16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marL="0" marR="0" lvl="0" indent="0" algn="ctr" defTabSz="914400" rtl="0" eaLnBrk="1" fontAlgn="auto" latinLnBrk="1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KoPubWorld돋움체_Pro Light" panose="00000300000000000000" pitchFamily="50" charset="-127"/>
              </a:rPr>
              <a:t>다음페이지 계속</a:t>
            </a: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KoPubWorld돋움체_Pro Light" panose="000003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D69E19E-1811-0B7C-E6E0-75F209B8E09A}"/>
              </a:ext>
            </a:extLst>
          </p:cNvPr>
          <p:cNvGrpSpPr/>
          <p:nvPr userDrawn="1"/>
        </p:nvGrpSpPr>
        <p:grpSpPr>
          <a:xfrm>
            <a:off x="8478433" y="631066"/>
            <a:ext cx="886630" cy="252000"/>
            <a:chOff x="8161565" y="631066"/>
            <a:chExt cx="886630" cy="25200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AECA451-59BA-76FB-6575-980129AFFE2C}"/>
                </a:ext>
              </a:extLst>
            </p:cNvPr>
            <p:cNvGrpSpPr/>
            <p:nvPr/>
          </p:nvGrpSpPr>
          <p:grpSpPr>
            <a:xfrm>
              <a:off x="8796195" y="631066"/>
              <a:ext cx="252000" cy="252000"/>
              <a:chOff x="8654153" y="746086"/>
              <a:chExt cx="252000" cy="252000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AB4F5D9F-5336-A6F9-BA5B-2CF86BBEA328}"/>
                  </a:ext>
                </a:extLst>
              </p:cNvPr>
              <p:cNvSpPr/>
              <p:nvPr/>
            </p:nvSpPr>
            <p:spPr>
              <a:xfrm>
                <a:off x="8654153" y="746086"/>
                <a:ext cx="252000" cy="252000"/>
              </a:xfrm>
              <a:prstGeom prst="roundRect">
                <a:avLst>
                  <a:gd name="adj" fmla="val 5826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" rtlCol="0" anchor="ctr"/>
              <a:lstStyle/>
              <a:p>
                <a:pPr algn="ctr"/>
                <a:endParaRPr lang="ko-KR" altLang="en-US" sz="650" b="0" spc="-50" dirty="0">
                  <a:solidFill>
                    <a:schemeClr val="bg1">
                      <a:lumMod val="7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18" name="그림 17" descr="원, 블랙, 디자인, 패턴이(가) 표시된 사진&#10;&#10;자동 생성된 설명">
                <a:extLst>
                  <a:ext uri="{FF2B5EF4-FFF2-40B4-BE49-F238E27FC236}">
                    <a16:creationId xmlns:a16="http://schemas.microsoft.com/office/drawing/2014/main" id="{A5FDF072-3FD8-07D6-0287-B561D720F4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6902" y="803686"/>
                <a:ext cx="145350" cy="136800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8CCF67D-17B1-FF26-0B9A-E27ECCB613ED}"/>
                </a:ext>
              </a:extLst>
            </p:cNvPr>
            <p:cNvGrpSpPr/>
            <p:nvPr/>
          </p:nvGrpSpPr>
          <p:grpSpPr>
            <a:xfrm>
              <a:off x="8161565" y="631066"/>
              <a:ext cx="252000" cy="252000"/>
              <a:chOff x="8489707" y="631066"/>
              <a:chExt cx="252000" cy="252000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3A48A4B-A569-D952-427C-0DE1AAAEC83B}"/>
                  </a:ext>
                </a:extLst>
              </p:cNvPr>
              <p:cNvSpPr/>
              <p:nvPr/>
            </p:nvSpPr>
            <p:spPr>
              <a:xfrm>
                <a:off x="8489707" y="631066"/>
                <a:ext cx="252000" cy="252000"/>
              </a:xfrm>
              <a:prstGeom prst="roundRect">
                <a:avLst>
                  <a:gd name="adj" fmla="val 5826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" rtlCol="0" anchor="ctr"/>
              <a:lstStyle/>
              <a:p>
                <a:pPr algn="ctr"/>
                <a:endParaRPr lang="ko-KR" altLang="en-US" sz="650" b="0" spc="-50" dirty="0">
                  <a:solidFill>
                    <a:schemeClr val="bg1">
                      <a:lumMod val="7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1436926-E33D-8B72-F458-5A7A4417D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02580" y="648672"/>
                <a:ext cx="234000" cy="234000"/>
              </a:xfrm>
              <a:prstGeom prst="rect">
                <a:avLst/>
              </a:prstGeom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01DC114-DF65-068B-4B24-779FEA4E6279}"/>
                </a:ext>
              </a:extLst>
            </p:cNvPr>
            <p:cNvGrpSpPr/>
            <p:nvPr/>
          </p:nvGrpSpPr>
          <p:grpSpPr>
            <a:xfrm>
              <a:off x="8478022" y="631066"/>
              <a:ext cx="252000" cy="252000"/>
              <a:chOff x="8156212" y="746086"/>
              <a:chExt cx="252000" cy="252000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D9E39A01-46AD-5A04-0DE8-46197694B7DA}"/>
                  </a:ext>
                </a:extLst>
              </p:cNvPr>
              <p:cNvSpPr/>
              <p:nvPr/>
            </p:nvSpPr>
            <p:spPr>
              <a:xfrm>
                <a:off x="8156212" y="746086"/>
                <a:ext cx="252000" cy="252000"/>
              </a:xfrm>
              <a:prstGeom prst="roundRect">
                <a:avLst>
                  <a:gd name="adj" fmla="val 5826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" rtlCol="0" anchor="ctr"/>
              <a:lstStyle/>
              <a:p>
                <a:pPr algn="ctr"/>
                <a:endParaRPr lang="ko-KR" altLang="en-US" sz="650" b="1" spc="-50" dirty="0">
                  <a:solidFill>
                    <a:schemeClr val="bg1">
                      <a:lumMod val="7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14" name="그림 13" descr="스케치, 블랙, 화이트이(가) 표시된 사진&#10;&#10;자동 생성된 설명">
                <a:extLst>
                  <a:ext uri="{FF2B5EF4-FFF2-40B4-BE49-F238E27FC236}">
                    <a16:creationId xmlns:a16="http://schemas.microsoft.com/office/drawing/2014/main" id="{FB133A1E-BD81-9179-4074-229DE1360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1186" y="803686"/>
                <a:ext cx="133200" cy="133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45784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전/다음페이지계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7928B0-D6CF-AE25-7D42-5D03EC3D17CB}"/>
              </a:ext>
            </a:extLst>
          </p:cNvPr>
          <p:cNvSpPr/>
          <p:nvPr userDrawn="1"/>
        </p:nvSpPr>
        <p:spPr>
          <a:xfrm>
            <a:off x="129151" y="6394731"/>
            <a:ext cx="9547200" cy="16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marL="0" marR="0" lvl="0" indent="0" algn="ctr" defTabSz="914400" rtl="0" eaLnBrk="1" fontAlgn="auto" latinLnBrk="1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KoPubWorld돋움체_Pro Light" panose="00000300000000000000" pitchFamily="50" charset="-127"/>
              </a:rPr>
              <a:t>다음페이지 계속</a:t>
            </a: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KoPubWorld돋움체_Pro Light" panose="000003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99CA6E-E236-05A5-9023-1F6B60E0EDDF}"/>
              </a:ext>
            </a:extLst>
          </p:cNvPr>
          <p:cNvSpPr/>
          <p:nvPr userDrawn="1"/>
        </p:nvSpPr>
        <p:spPr>
          <a:xfrm>
            <a:off x="129151" y="510766"/>
            <a:ext cx="9547200" cy="16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marR="0" lvl="0" indent="0" algn="ctr" fontAlgn="auto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+mn-ea"/>
                <a:cs typeface="KoPubWorld돋움체_Pro Light" panose="00000300000000000000" pitchFamily="50" charset="-127"/>
              </a:rPr>
              <a:t>이전페이지 계속</a:t>
            </a: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n-ea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282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078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42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이전/다음페이지계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7928B0-D6CF-AE25-7D42-5D03EC3D17CB}"/>
              </a:ext>
            </a:extLst>
          </p:cNvPr>
          <p:cNvSpPr/>
          <p:nvPr userDrawn="1"/>
        </p:nvSpPr>
        <p:spPr>
          <a:xfrm>
            <a:off x="129151" y="6394731"/>
            <a:ext cx="9547200" cy="16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marL="0" marR="0" lvl="0" indent="0" algn="ctr" defTabSz="914400" rtl="0" eaLnBrk="1" fontAlgn="auto" latinLnBrk="1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KoPubWorld돋움체_Pro Light" panose="00000300000000000000" pitchFamily="50" charset="-127"/>
              </a:rPr>
              <a:t>다음페이지 계속</a:t>
            </a: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KoPubWorld돋움체_Pro Light" panose="000003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99CA6E-E236-05A5-9023-1F6B60E0EDDF}"/>
              </a:ext>
            </a:extLst>
          </p:cNvPr>
          <p:cNvSpPr/>
          <p:nvPr userDrawn="1"/>
        </p:nvSpPr>
        <p:spPr>
          <a:xfrm>
            <a:off x="129151" y="510766"/>
            <a:ext cx="9547200" cy="16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marR="0" lvl="0" indent="0" algn="ctr" fontAlgn="auto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+mn-ea"/>
                <a:cs typeface="KoPubWorld돋움체_Pro Light" panose="00000300000000000000" pitchFamily="50" charset="-127"/>
              </a:rPr>
              <a:t>이전페이지 계속</a:t>
            </a: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n-ea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7697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다음페이지계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7928B0-D6CF-AE25-7D42-5D03EC3D17CB}"/>
              </a:ext>
            </a:extLst>
          </p:cNvPr>
          <p:cNvSpPr/>
          <p:nvPr userDrawn="1"/>
        </p:nvSpPr>
        <p:spPr>
          <a:xfrm>
            <a:off x="129151" y="6394731"/>
            <a:ext cx="9547200" cy="16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marL="0" marR="0" lvl="0" indent="0" algn="ctr" defTabSz="914400" rtl="0" eaLnBrk="1" fontAlgn="auto" latinLnBrk="1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KoPubWorld돋움체_Pro Light" panose="00000300000000000000" pitchFamily="50" charset="-127"/>
              </a:rPr>
              <a:t>다음페이지 계속</a:t>
            </a: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KoPubWorld돋움체_Pro Light" panose="000003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38EE99-2113-928C-57DB-543CF65DF3E5}"/>
              </a:ext>
            </a:extLst>
          </p:cNvPr>
          <p:cNvGrpSpPr/>
          <p:nvPr userDrawn="1"/>
        </p:nvGrpSpPr>
        <p:grpSpPr>
          <a:xfrm>
            <a:off x="9121130" y="631066"/>
            <a:ext cx="252000" cy="252000"/>
            <a:chOff x="8489707" y="631066"/>
            <a:chExt cx="252000" cy="2520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D8FF0CE-0B90-8207-9CE8-983FEC2801C8}"/>
                </a:ext>
              </a:extLst>
            </p:cNvPr>
            <p:cNvSpPr/>
            <p:nvPr/>
          </p:nvSpPr>
          <p:spPr>
            <a:xfrm>
              <a:off x="8489707" y="631066"/>
              <a:ext cx="252000" cy="252000"/>
            </a:xfrm>
            <a:prstGeom prst="roundRect">
              <a:avLst>
                <a:gd name="adj" fmla="val 582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endParaRPr lang="ko-KR" altLang="en-US" sz="650" b="0" spc="-5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4618F1E-4B90-645F-D82F-36B5758AC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2580" y="648672"/>
              <a:ext cx="234000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516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23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539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7E35C8E-96D7-22D2-5183-4B219ABBB357}"/>
              </a:ext>
            </a:extLst>
          </p:cNvPr>
          <p:cNvGrpSpPr/>
          <p:nvPr userDrawn="1"/>
        </p:nvGrpSpPr>
        <p:grpSpPr>
          <a:xfrm>
            <a:off x="9121130" y="631066"/>
            <a:ext cx="252000" cy="252000"/>
            <a:chOff x="8489707" y="631066"/>
            <a:chExt cx="252000" cy="2520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3AAC31A-1CE9-F77B-77BE-B38B1CA63E5C}"/>
                </a:ext>
              </a:extLst>
            </p:cNvPr>
            <p:cNvSpPr/>
            <p:nvPr/>
          </p:nvSpPr>
          <p:spPr>
            <a:xfrm>
              <a:off x="8489707" y="631066"/>
              <a:ext cx="252000" cy="252000"/>
            </a:xfrm>
            <a:prstGeom prst="roundRect">
              <a:avLst>
                <a:gd name="adj" fmla="val 582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endParaRPr lang="ko-KR" altLang="en-US" sz="650" b="0" spc="-5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FECE453-5D10-241B-4EFD-3A13AD80C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2580" y="648672"/>
              <a:ext cx="234000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2594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67A739E-5A9E-0188-024B-90C2E67FAFC1}"/>
              </a:ext>
            </a:extLst>
          </p:cNvPr>
          <p:cNvGrpSpPr/>
          <p:nvPr userDrawn="1"/>
        </p:nvGrpSpPr>
        <p:grpSpPr>
          <a:xfrm>
            <a:off x="9120480" y="631066"/>
            <a:ext cx="252000" cy="252000"/>
            <a:chOff x="8654153" y="746086"/>
            <a:chExt cx="252000" cy="2520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05B20ED-2571-06F0-53B0-4C6528484FDD}"/>
                </a:ext>
              </a:extLst>
            </p:cNvPr>
            <p:cNvSpPr/>
            <p:nvPr/>
          </p:nvSpPr>
          <p:spPr>
            <a:xfrm>
              <a:off x="8654153" y="746086"/>
              <a:ext cx="252000" cy="252000"/>
            </a:xfrm>
            <a:prstGeom prst="roundRect">
              <a:avLst>
                <a:gd name="adj" fmla="val 582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endParaRPr lang="ko-KR" altLang="en-US" sz="650" b="0" spc="-5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pic>
          <p:nvPicPr>
            <p:cNvPr id="7" name="그림 6" descr="원, 블랙, 디자인, 패턴이(가) 표시된 사진&#10;&#10;자동 생성된 설명">
              <a:extLst>
                <a:ext uri="{FF2B5EF4-FFF2-40B4-BE49-F238E27FC236}">
                  <a16:creationId xmlns:a16="http://schemas.microsoft.com/office/drawing/2014/main" id="{B5A7BF72-4AB6-F326-6146-90660F423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902" y="803686"/>
              <a:ext cx="145350" cy="1368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26D8CE9-C17E-5A54-8C07-0B018BBE1D0E}"/>
              </a:ext>
            </a:extLst>
          </p:cNvPr>
          <p:cNvGrpSpPr/>
          <p:nvPr userDrawn="1"/>
        </p:nvGrpSpPr>
        <p:grpSpPr>
          <a:xfrm>
            <a:off x="8801439" y="631066"/>
            <a:ext cx="252000" cy="252000"/>
            <a:chOff x="8489707" y="631066"/>
            <a:chExt cx="252000" cy="2520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50BB713-4767-B8D0-A8C9-F136054B72B8}"/>
                </a:ext>
              </a:extLst>
            </p:cNvPr>
            <p:cNvSpPr/>
            <p:nvPr/>
          </p:nvSpPr>
          <p:spPr>
            <a:xfrm>
              <a:off x="8489707" y="631066"/>
              <a:ext cx="252000" cy="252000"/>
            </a:xfrm>
            <a:prstGeom prst="roundRect">
              <a:avLst>
                <a:gd name="adj" fmla="val 582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endParaRPr lang="ko-KR" altLang="en-US" sz="650" b="0" spc="-5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4930348-9F65-2C04-2DFC-59417E9E0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2580" y="648672"/>
              <a:ext cx="234000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818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이전페이지계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7708579-B353-2D63-366E-575654C04B7A}"/>
              </a:ext>
            </a:extLst>
          </p:cNvPr>
          <p:cNvSpPr/>
          <p:nvPr userDrawn="1"/>
        </p:nvSpPr>
        <p:spPr>
          <a:xfrm>
            <a:off x="129151" y="510766"/>
            <a:ext cx="9547200" cy="16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marR="0" lvl="0" indent="0" algn="ctr" fontAlgn="auto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+mn-ea"/>
                <a:cs typeface="KoPubWorld돋움체_Pro Light" panose="00000300000000000000" pitchFamily="50" charset="-127"/>
              </a:rPr>
              <a:t>이전페이지 계속</a:t>
            </a: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n-ea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7078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다음페이지계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7928B0-D6CF-AE25-7D42-5D03EC3D17CB}"/>
              </a:ext>
            </a:extLst>
          </p:cNvPr>
          <p:cNvSpPr/>
          <p:nvPr userDrawn="1"/>
        </p:nvSpPr>
        <p:spPr>
          <a:xfrm>
            <a:off x="129151" y="6394731"/>
            <a:ext cx="9547200" cy="16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marL="0" marR="0" lvl="0" indent="0" algn="ctr" defTabSz="914400" rtl="0" eaLnBrk="1" fontAlgn="auto" latinLnBrk="1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KoPubWorld돋움체_Pro Light" panose="00000300000000000000" pitchFamily="50" charset="-127"/>
              </a:rPr>
              <a:t>다음페이지 계속</a:t>
            </a: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KoPubWorld돋움체_Pro Light" panose="000003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38EE99-2113-928C-57DB-543CF65DF3E5}"/>
              </a:ext>
            </a:extLst>
          </p:cNvPr>
          <p:cNvGrpSpPr/>
          <p:nvPr userDrawn="1"/>
        </p:nvGrpSpPr>
        <p:grpSpPr>
          <a:xfrm>
            <a:off x="9121130" y="631066"/>
            <a:ext cx="252000" cy="252000"/>
            <a:chOff x="8489707" y="631066"/>
            <a:chExt cx="252000" cy="2520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D8FF0CE-0B90-8207-9CE8-983FEC2801C8}"/>
                </a:ext>
              </a:extLst>
            </p:cNvPr>
            <p:cNvSpPr/>
            <p:nvPr/>
          </p:nvSpPr>
          <p:spPr>
            <a:xfrm>
              <a:off x="8489707" y="631066"/>
              <a:ext cx="252000" cy="252000"/>
            </a:xfrm>
            <a:prstGeom prst="roundRect">
              <a:avLst>
                <a:gd name="adj" fmla="val 582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endParaRPr lang="ko-KR" altLang="en-US" sz="650" b="0" spc="-5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4618F1E-4B90-645F-D82F-36B5758AC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2580" y="648672"/>
              <a:ext cx="234000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098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1376624-27A7-2EE5-8550-B77D1EC55159}"/>
              </a:ext>
            </a:extLst>
          </p:cNvPr>
          <p:cNvGrpSpPr/>
          <p:nvPr userDrawn="1"/>
        </p:nvGrpSpPr>
        <p:grpSpPr>
          <a:xfrm>
            <a:off x="8478433" y="631066"/>
            <a:ext cx="886630" cy="252000"/>
            <a:chOff x="8161565" y="631066"/>
            <a:chExt cx="886630" cy="2520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ECFF687-B5A6-D686-1BB0-F1357D56E8C2}"/>
                </a:ext>
              </a:extLst>
            </p:cNvPr>
            <p:cNvGrpSpPr/>
            <p:nvPr/>
          </p:nvGrpSpPr>
          <p:grpSpPr>
            <a:xfrm>
              <a:off x="8796195" y="631066"/>
              <a:ext cx="252000" cy="252000"/>
              <a:chOff x="8654153" y="746086"/>
              <a:chExt cx="252000" cy="252000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84E3463-8B1E-38B7-9ABD-2CA46102B712}"/>
                  </a:ext>
                </a:extLst>
              </p:cNvPr>
              <p:cNvSpPr/>
              <p:nvPr/>
            </p:nvSpPr>
            <p:spPr>
              <a:xfrm>
                <a:off x="8654153" y="746086"/>
                <a:ext cx="252000" cy="252000"/>
              </a:xfrm>
              <a:prstGeom prst="roundRect">
                <a:avLst>
                  <a:gd name="adj" fmla="val 5826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" rtlCol="0" anchor="ctr"/>
              <a:lstStyle/>
              <a:p>
                <a:pPr algn="ctr"/>
                <a:endParaRPr lang="ko-KR" altLang="en-US" sz="650" b="0" spc="-50" dirty="0">
                  <a:solidFill>
                    <a:schemeClr val="bg1">
                      <a:lumMod val="7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15" name="그림 14" descr="원, 블랙, 디자인, 패턴이(가) 표시된 사진&#10;&#10;자동 생성된 설명">
                <a:extLst>
                  <a:ext uri="{FF2B5EF4-FFF2-40B4-BE49-F238E27FC236}">
                    <a16:creationId xmlns:a16="http://schemas.microsoft.com/office/drawing/2014/main" id="{C5F2FFF2-99AA-7D6A-050D-BBD3EB73D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6902" y="803686"/>
                <a:ext cx="145350" cy="136800"/>
              </a:xfrm>
              <a:prstGeom prst="rect">
                <a:avLst/>
              </a:prstGeom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6D17B5F-77F0-1058-0B42-84C65E1C0EDD}"/>
                </a:ext>
              </a:extLst>
            </p:cNvPr>
            <p:cNvGrpSpPr/>
            <p:nvPr/>
          </p:nvGrpSpPr>
          <p:grpSpPr>
            <a:xfrm>
              <a:off x="8161565" y="631066"/>
              <a:ext cx="252000" cy="252000"/>
              <a:chOff x="8489707" y="631066"/>
              <a:chExt cx="252000" cy="252000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71A3522A-7218-EFFF-AEED-3ED2FDF76FFA}"/>
                  </a:ext>
                </a:extLst>
              </p:cNvPr>
              <p:cNvSpPr/>
              <p:nvPr/>
            </p:nvSpPr>
            <p:spPr>
              <a:xfrm>
                <a:off x="8489707" y="631066"/>
                <a:ext cx="252000" cy="252000"/>
              </a:xfrm>
              <a:prstGeom prst="roundRect">
                <a:avLst>
                  <a:gd name="adj" fmla="val 5826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" rtlCol="0" anchor="ctr"/>
              <a:lstStyle/>
              <a:p>
                <a:pPr algn="ctr"/>
                <a:endParaRPr lang="ko-KR" altLang="en-US" sz="650" b="0" spc="-50" dirty="0">
                  <a:solidFill>
                    <a:schemeClr val="bg1">
                      <a:lumMod val="7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0EABDC4-7644-508E-FFAD-D98C3F5AA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02580" y="648672"/>
                <a:ext cx="234000" cy="234000"/>
              </a:xfrm>
              <a:prstGeom prst="rect">
                <a:avLst/>
              </a:prstGeom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E896BB3-4C73-35CA-5D4E-2DCA12ECFDDE}"/>
                </a:ext>
              </a:extLst>
            </p:cNvPr>
            <p:cNvGrpSpPr/>
            <p:nvPr/>
          </p:nvGrpSpPr>
          <p:grpSpPr>
            <a:xfrm>
              <a:off x="8478022" y="631066"/>
              <a:ext cx="252000" cy="252000"/>
              <a:chOff x="8156212" y="746086"/>
              <a:chExt cx="252000" cy="252000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D810CEDD-F2C1-310A-1A3E-770D465EA1D7}"/>
                  </a:ext>
                </a:extLst>
              </p:cNvPr>
              <p:cNvSpPr/>
              <p:nvPr/>
            </p:nvSpPr>
            <p:spPr>
              <a:xfrm>
                <a:off x="8156212" y="746086"/>
                <a:ext cx="252000" cy="252000"/>
              </a:xfrm>
              <a:prstGeom prst="roundRect">
                <a:avLst>
                  <a:gd name="adj" fmla="val 5826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" rtlCol="0" anchor="ctr"/>
              <a:lstStyle/>
              <a:p>
                <a:pPr algn="ctr"/>
                <a:endParaRPr lang="ko-KR" altLang="en-US" sz="650" b="1" spc="-50" dirty="0">
                  <a:solidFill>
                    <a:schemeClr val="bg1">
                      <a:lumMod val="7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9" name="그림 8" descr="스케치, 블랙, 화이트이(가) 표시된 사진&#10;&#10;자동 생성된 설명">
                <a:extLst>
                  <a:ext uri="{FF2B5EF4-FFF2-40B4-BE49-F238E27FC236}">
                    <a16:creationId xmlns:a16="http://schemas.microsoft.com/office/drawing/2014/main" id="{AB67046A-4DF5-14CF-4775-5BF13F72AD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1186" y="803686"/>
                <a:ext cx="133200" cy="133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2994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다음페이지계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7928B0-D6CF-AE25-7D42-5D03EC3D17CB}"/>
              </a:ext>
            </a:extLst>
          </p:cNvPr>
          <p:cNvSpPr/>
          <p:nvPr userDrawn="1"/>
        </p:nvSpPr>
        <p:spPr>
          <a:xfrm>
            <a:off x="129151" y="6394731"/>
            <a:ext cx="9547200" cy="16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marL="0" marR="0" lvl="0" indent="0" algn="ctr" defTabSz="914400" rtl="0" eaLnBrk="1" fontAlgn="auto" latinLnBrk="1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KoPubWorld돋움체_Pro Light" panose="00000300000000000000" pitchFamily="50" charset="-127"/>
              </a:rPr>
              <a:t>다음페이지 계속</a:t>
            </a: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81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2946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/>
          <p:cNvSpPr>
            <a:spLocks noChangeArrowheads="1"/>
          </p:cNvSpPr>
          <p:nvPr userDrawn="1"/>
        </p:nvSpPr>
        <p:spPr bwMode="auto">
          <a:xfrm>
            <a:off x="128465" y="508002"/>
            <a:ext cx="11882561" cy="6048375"/>
          </a:xfrm>
          <a:prstGeom prst="rect">
            <a:avLst/>
          </a:prstGeom>
          <a:noFill/>
          <a:ln w="16510">
            <a:solidFill>
              <a:schemeClr val="tx1"/>
            </a:solidFill>
            <a:miter lim="800000"/>
            <a:headEnd/>
            <a:tailEnd type="none" w="med" len="lg"/>
          </a:ln>
        </p:spPr>
        <p:txBody>
          <a:bodyPr wrap="none" lIns="68820" tIns="34409" rIns="68820" bIns="34409" anchor="ctr"/>
          <a:lstStyle/>
          <a:p>
            <a:pPr algn="ctr" defTabSz="688777">
              <a:spcBef>
                <a:spcPct val="50000"/>
              </a:spcBef>
              <a:defRPr/>
            </a:pPr>
            <a:endParaRPr lang="ko-KR" altLang="ko-KR" sz="569" b="0">
              <a:latin typeface="+mn-ea"/>
              <a:ea typeface="+mn-ea"/>
            </a:endParaRPr>
          </a:p>
        </p:txBody>
      </p:sp>
      <p:sp>
        <p:nvSpPr>
          <p:cNvPr id="11" name="Rectangle 61"/>
          <p:cNvSpPr>
            <a:spLocks noChangeArrowheads="1"/>
          </p:cNvSpPr>
          <p:nvPr userDrawn="1"/>
        </p:nvSpPr>
        <p:spPr bwMode="auto">
          <a:xfrm>
            <a:off x="11441113" y="6505577"/>
            <a:ext cx="627062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820" tIns="34409" rIns="68820" bIns="34409" anchor="ctr"/>
          <a:lstStyle/>
          <a:p>
            <a:pPr algn="ctr" defTabSz="688777">
              <a:defRPr/>
            </a:pPr>
            <a:fld id="{703E1351-64D3-4C11-A904-9B655D99D93A}" type="slidenum">
              <a:rPr lang="en-US" altLang="ko-KR" sz="731" b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pPr algn="ctr" defTabSz="688777">
                <a:defRPr/>
              </a:pPr>
              <a:t>‹#›</a:t>
            </a:fld>
            <a:endParaRPr lang="en-US" altLang="ko-KR" sz="731" b="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_x394701000" descr="EMB000029d40b8d">
            <a:extLst>
              <a:ext uri="{FF2B5EF4-FFF2-40B4-BE49-F238E27FC236}">
                <a16:creationId xmlns:a16="http://schemas.microsoft.com/office/drawing/2014/main" id="{C8FBD7B8-54E3-B44F-ACCA-67D5869838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5256" y="306172"/>
            <a:ext cx="828000" cy="14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Group 181">
            <a:extLst>
              <a:ext uri="{FF2B5EF4-FFF2-40B4-BE49-F238E27FC236}">
                <a16:creationId xmlns:a16="http://schemas.microsoft.com/office/drawing/2014/main" id="{B0677BB0-F2CB-183D-02B4-8B726DAE081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98097806"/>
              </p:ext>
            </p:extLst>
          </p:nvPr>
        </p:nvGraphicFramePr>
        <p:xfrm>
          <a:off x="9677892" y="516965"/>
          <a:ext cx="2323070" cy="6040247"/>
        </p:xfrm>
        <a:graphic>
          <a:graphicData uri="http://schemas.openxmlformats.org/drawingml/2006/table">
            <a:tbl>
              <a:tblPr/>
              <a:tblGrid>
                <a:gridCol w="66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6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화면명</a:t>
                      </a:r>
                      <a:endParaRPr kumimoji="1" lang="en-US" altLang="ko-KR" sz="800" b="1" i="0" u="none" strike="noStrike" cap="none" normalizeH="0" baseline="0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8" marR="36008" marT="35943" marB="35943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8" marR="36008" marT="35943" marB="35943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0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화면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</a:p>
                  </a:txBody>
                  <a:tcPr marL="36008" marR="36008" marT="35943" marB="35943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8" marR="36008" marT="35943" marB="35943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속성</a:t>
                      </a:r>
                      <a:endParaRPr kumimoji="1" lang="en-US" altLang="ko-KR" sz="800" b="1" i="0" u="none" strike="noStrike" cap="none" normalizeH="0" baseline="0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8" marR="36008" marT="35943" marB="35943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8" marR="36008" marT="35943" marB="35943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065014"/>
                  </a:ext>
                </a:extLst>
              </a:tr>
              <a:tr h="375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화면경로</a:t>
                      </a:r>
                    </a:p>
                  </a:txBody>
                  <a:tcPr marL="36008" marR="36008" marT="35943" marB="35943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8" marR="36008" marT="35943" marB="35943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9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화면설명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Description</a:t>
                      </a:r>
                      <a:endParaRPr kumimoji="1" lang="ko-KR" altLang="en-US" sz="800" b="1" i="0" u="none" strike="noStrike" cap="none" normalizeH="0" baseline="0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8" marR="36008" marT="35943" marB="35943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8" marR="36008" marT="35943" marB="359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67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8" marR="36008" marT="35943" marB="35943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554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84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22" r:id="rId2"/>
    <p:sldLayoutId id="2147483729" r:id="rId3"/>
    <p:sldLayoutId id="2147483721" r:id="rId4"/>
    <p:sldLayoutId id="2147483716" r:id="rId5"/>
    <p:sldLayoutId id="2147483731" r:id="rId6"/>
    <p:sldLayoutId id="2147483730" r:id="rId7"/>
    <p:sldLayoutId id="2147483734" r:id="rId8"/>
    <p:sldLayoutId id="2147483732" r:id="rId9"/>
    <p:sldLayoutId id="2147483720" r:id="rId10"/>
    <p:sldLayoutId id="2147483726" r:id="rId11"/>
  </p:sldLayoutIdLst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/>
          <p:cNvSpPr>
            <a:spLocks noChangeArrowheads="1"/>
          </p:cNvSpPr>
          <p:nvPr userDrawn="1"/>
        </p:nvSpPr>
        <p:spPr bwMode="auto">
          <a:xfrm>
            <a:off x="128465" y="508002"/>
            <a:ext cx="11882561" cy="6048375"/>
          </a:xfrm>
          <a:prstGeom prst="rect">
            <a:avLst/>
          </a:prstGeom>
          <a:noFill/>
          <a:ln w="16510">
            <a:solidFill>
              <a:schemeClr val="tx1"/>
            </a:solidFill>
            <a:miter lim="800000"/>
            <a:headEnd/>
            <a:tailEnd type="none" w="med" len="lg"/>
          </a:ln>
        </p:spPr>
        <p:txBody>
          <a:bodyPr wrap="none" lIns="68820" tIns="34409" rIns="68820" bIns="34409" anchor="ctr"/>
          <a:lstStyle/>
          <a:p>
            <a:pPr algn="ctr" defTabSz="688777">
              <a:spcBef>
                <a:spcPct val="50000"/>
              </a:spcBef>
              <a:defRPr/>
            </a:pPr>
            <a:endParaRPr lang="ko-KR" altLang="ko-KR" sz="569" b="0">
              <a:latin typeface="+mn-ea"/>
              <a:ea typeface="+mn-ea"/>
            </a:endParaRPr>
          </a:p>
        </p:txBody>
      </p:sp>
      <p:sp>
        <p:nvSpPr>
          <p:cNvPr id="11" name="Rectangle 61"/>
          <p:cNvSpPr>
            <a:spLocks noChangeArrowheads="1"/>
          </p:cNvSpPr>
          <p:nvPr userDrawn="1"/>
        </p:nvSpPr>
        <p:spPr bwMode="auto">
          <a:xfrm>
            <a:off x="11441113" y="6505577"/>
            <a:ext cx="627062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820" tIns="34409" rIns="68820" bIns="34409" anchor="ctr"/>
          <a:lstStyle/>
          <a:p>
            <a:pPr algn="ctr" defTabSz="688777">
              <a:defRPr/>
            </a:pPr>
            <a:fld id="{703E1351-64D3-4C11-A904-9B655D99D93A}" type="slidenum">
              <a:rPr lang="en-US" altLang="ko-KR" sz="731" b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pPr algn="ctr" defTabSz="688777">
                <a:defRPr/>
              </a:pPr>
              <a:t>‹#›</a:t>
            </a:fld>
            <a:endParaRPr lang="en-US" altLang="ko-KR" sz="731" b="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_x394701000" descr="EMB000029d40b8d">
            <a:extLst>
              <a:ext uri="{FF2B5EF4-FFF2-40B4-BE49-F238E27FC236}">
                <a16:creationId xmlns:a16="http://schemas.microsoft.com/office/drawing/2014/main" id="{C8FBD7B8-54E3-B44F-ACCA-67D5869838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5256" y="306172"/>
            <a:ext cx="828000" cy="14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69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27" r:id="rId2"/>
    <p:sldLayoutId id="2147483735" r:id="rId3"/>
  </p:sldLayoutIdLst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microsoft.com/office/2007/relationships/hdphoto" Target="../media/hdphoto4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microsoft.com/office/2007/relationships/hdphoto" Target="../media/hdphoto4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microsoft.com/office/2007/relationships/hdphoto" Target="../media/hdphoto5.wdp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microsoft.com/office/2007/relationships/hdphoto" Target="../media/hdphoto5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microsoft.com/office/2007/relationships/hdphoto" Target="../media/hdphoto6.wdp"/><Relationship Id="rId4" Type="http://schemas.openxmlformats.org/officeDocument/2006/relationships/image" Target="../media/image25.pn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microsoft.com/office/2007/relationships/hdphoto" Target="../media/hdphoto5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microsoft.com/office/2007/relationships/hdphoto" Target="../media/hdphoto6.wdp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8.wdp"/><Relationship Id="rId5" Type="http://schemas.openxmlformats.org/officeDocument/2006/relationships/image" Target="../media/image33.png"/><Relationship Id="rId4" Type="http://schemas.microsoft.com/office/2007/relationships/hdphoto" Target="../media/hdphoto7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6.png"/><Relationship Id="rId7" Type="http://schemas.microsoft.com/office/2007/relationships/hdphoto" Target="../media/hdphoto9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9.wdp"/><Relationship Id="rId5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9.wdp"/><Relationship Id="rId5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9.wdp"/><Relationship Id="rId5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7.png"/><Relationship Id="rId7" Type="http://schemas.microsoft.com/office/2007/relationships/hdphoto" Target="../media/hdphoto9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14.png"/><Relationship Id="rId9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8.wdp"/><Relationship Id="rId5" Type="http://schemas.openxmlformats.org/officeDocument/2006/relationships/image" Target="../media/image33.png"/><Relationship Id="rId4" Type="http://schemas.microsoft.com/office/2007/relationships/hdphoto" Target="../media/hdphoto7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9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gif"/><Relationship Id="rId4" Type="http://schemas.openxmlformats.org/officeDocument/2006/relationships/image" Target="../media/image50.gi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8.wdp"/><Relationship Id="rId5" Type="http://schemas.openxmlformats.org/officeDocument/2006/relationships/image" Target="../media/image33.png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8.wdp"/><Relationship Id="rId5" Type="http://schemas.openxmlformats.org/officeDocument/2006/relationships/image" Target="../media/image33.png"/><Relationship Id="rId4" Type="http://schemas.microsoft.com/office/2007/relationships/hdphoto" Target="../media/hdphoto7.wdp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32.png"/><Relationship Id="rId4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8.wdp"/><Relationship Id="rId5" Type="http://schemas.openxmlformats.org/officeDocument/2006/relationships/image" Target="../media/image33.png"/><Relationship Id="rId4" Type="http://schemas.microsoft.com/office/2007/relationships/hdphoto" Target="../media/hdphoto7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3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microsoft.com/office/2007/relationships/hdphoto" Target="../media/hdphoto9.wdp"/><Relationship Id="rId9" Type="http://schemas.openxmlformats.org/officeDocument/2006/relationships/image" Target="../media/image3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Relationship Id="rId6" Type="http://schemas.microsoft.com/office/2007/relationships/hdphoto" Target="../media/hdphoto7.wdp"/><Relationship Id="rId5" Type="http://schemas.openxmlformats.org/officeDocument/2006/relationships/image" Target="../media/image32.png"/><Relationship Id="rId4" Type="http://schemas.microsoft.com/office/2007/relationships/hdphoto" Target="../media/hdphoto8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microsoft.com/office/2007/relationships/hdphoto" Target="../media/hdphoto8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8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5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Relationship Id="rId6" Type="http://schemas.microsoft.com/office/2007/relationships/hdphoto" Target="../media/hdphoto7.wdp"/><Relationship Id="rId5" Type="http://schemas.openxmlformats.org/officeDocument/2006/relationships/image" Target="../media/image32.png"/><Relationship Id="rId4" Type="http://schemas.microsoft.com/office/2007/relationships/hdphoto" Target="../media/hdphoto10.wdp"/><Relationship Id="rId9" Type="http://schemas.openxmlformats.org/officeDocument/2006/relationships/image" Target="../media/image5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8.wdp"/><Relationship Id="rId5" Type="http://schemas.openxmlformats.org/officeDocument/2006/relationships/image" Target="../media/image33.png"/><Relationship Id="rId4" Type="http://schemas.microsoft.com/office/2007/relationships/hdphoto" Target="../media/hdphoto7.wd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F3ECBD8A-982B-4488-F510-E20836A67B8A}"/>
              </a:ext>
            </a:extLst>
          </p:cNvPr>
          <p:cNvGrpSpPr/>
          <p:nvPr/>
        </p:nvGrpSpPr>
        <p:grpSpPr>
          <a:xfrm>
            <a:off x="1172580" y="1683669"/>
            <a:ext cx="9846840" cy="1482452"/>
            <a:chOff x="764704" y="1958380"/>
            <a:chExt cx="5328592" cy="1194420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1BB769A-B827-C01C-F8A2-A7BAB8917CC6}"/>
                </a:ext>
              </a:extLst>
            </p:cNvPr>
            <p:cNvCxnSpPr/>
            <p:nvPr/>
          </p:nvCxnSpPr>
          <p:spPr>
            <a:xfrm>
              <a:off x="764704" y="1958380"/>
              <a:ext cx="5328592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3654647-9FA7-B13F-A8CD-E10FAA2129C1}"/>
                </a:ext>
              </a:extLst>
            </p:cNvPr>
            <p:cNvCxnSpPr/>
            <p:nvPr/>
          </p:nvCxnSpPr>
          <p:spPr>
            <a:xfrm>
              <a:off x="764704" y="3152800"/>
              <a:ext cx="5328592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sp>
        <p:nvSpPr>
          <p:cNvPr id="22" name="Text Box 7">
            <a:extLst>
              <a:ext uri="{FF2B5EF4-FFF2-40B4-BE49-F238E27FC236}">
                <a16:creationId xmlns:a16="http://schemas.microsoft.com/office/drawing/2014/main" id="{16397A79-E6ED-1692-3927-2029CB2B0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5580" y="2030174"/>
            <a:ext cx="7560840" cy="474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82800" bIns="8280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prstClr val="black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24</a:t>
            </a:r>
            <a:r>
              <a:rPr kumimoji="1" lang="ko-KR" altLang="en-US" sz="2000" b="1" dirty="0">
                <a:solidFill>
                  <a:prstClr val="black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년 국토교통 기업지원허브 포털 운영 및 유지관리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75F464D-E02B-910E-FC1A-87886961A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776292"/>
              </p:ext>
            </p:extLst>
          </p:nvPr>
        </p:nvGraphicFramePr>
        <p:xfrm>
          <a:off x="4023129" y="3789040"/>
          <a:ext cx="4145742" cy="1655038"/>
        </p:xfrm>
        <a:graphic>
          <a:graphicData uri="http://schemas.openxmlformats.org/drawingml/2006/table">
            <a:tbl>
              <a:tblPr/>
              <a:tblGrid>
                <a:gridCol w="1229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3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시스템명</a:t>
                      </a: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endParaRPr lang="ko-KR" altLang="en-US" sz="9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12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24</a:t>
                      </a:r>
                      <a:r>
                        <a:rPr lang="ko-KR" altLang="en-US" sz="900" kern="12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국토교통 기업지원허브 포털 운영 및 유지관리</a:t>
                      </a: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3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서브시스템명</a:t>
                      </a:r>
                      <a:endParaRPr lang="ko-KR" altLang="en-US" sz="900" b="1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함초롬돋움"/>
                        </a:rPr>
                        <a:t>사용자</a:t>
                      </a: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3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단계명</a:t>
                      </a:r>
                      <a:endParaRPr lang="ko-KR" altLang="en-US" sz="9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설계</a:t>
                      </a: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7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산출물명</a:t>
                      </a:r>
                      <a:endParaRPr lang="ko-KR" altLang="en-US" sz="9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함초롬돋움"/>
                        </a:rPr>
                        <a:t>KAIA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함초롬돋움"/>
                        </a:rPr>
                        <a:t>기업지원허브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함초롬돋움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함초롬돋움"/>
                        </a:rPr>
                        <a:t>사용자 화면설계서</a:t>
                      </a:r>
                      <a:endParaRPr lang="en-US" altLang="ko-KR" sz="9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함초롬돋움"/>
                      </a:endParaRP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7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문서번호</a:t>
                      </a:r>
                      <a:endParaRPr lang="ko-KR" altLang="en-US" sz="9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함초롬돋움"/>
                        </a:rPr>
                        <a:t>KAIA(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함초롬돋움"/>
                        </a:rPr>
                        <a:t>기업지원허브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함초롬돋움"/>
                        </a:rPr>
                        <a:t>)_D1_01</a:t>
                      </a: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3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버전</a:t>
                      </a:r>
                      <a:endParaRPr lang="ko-KR" altLang="en-US" sz="9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Ver 0.8</a:t>
                      </a: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4" name="_x394701000" descr="EMB000029d40b8d">
            <a:extLst>
              <a:ext uri="{FF2B5EF4-FFF2-40B4-BE49-F238E27FC236}">
                <a16:creationId xmlns:a16="http://schemas.microsoft.com/office/drawing/2014/main" id="{32BD3EBA-F41F-6B55-3756-1E94F0ED4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623" y="6042073"/>
            <a:ext cx="1128754" cy="1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Box 7">
            <a:extLst>
              <a:ext uri="{FF2B5EF4-FFF2-40B4-BE49-F238E27FC236}">
                <a16:creationId xmlns:a16="http://schemas.microsoft.com/office/drawing/2014/main" id="{2B476149-1104-07C9-E3CB-E503BAC90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1866" y="2444921"/>
            <a:ext cx="5148269" cy="4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82800" bIns="8280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사용자 화면설계서</a:t>
            </a:r>
          </a:p>
        </p:txBody>
      </p:sp>
      <p:pic>
        <p:nvPicPr>
          <p:cNvPr id="27" name="_x463797880">
            <a:extLst>
              <a:ext uri="{FF2B5EF4-FFF2-40B4-BE49-F238E27FC236}">
                <a16:creationId xmlns:a16="http://schemas.microsoft.com/office/drawing/2014/main" id="{91888073-C9F6-9CFB-2EB2-AE2050801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62277" y="1022716"/>
            <a:ext cx="1857143" cy="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33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99BD-B359-E814-6D54-0E6859855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그룹 507">
            <a:extLst>
              <a:ext uri="{FF2B5EF4-FFF2-40B4-BE49-F238E27FC236}">
                <a16:creationId xmlns:a16="http://schemas.microsoft.com/office/drawing/2014/main" id="{BCDD4E8A-9CC3-7D24-2E34-2635779A7583}"/>
              </a:ext>
            </a:extLst>
          </p:cNvPr>
          <p:cNvGrpSpPr/>
          <p:nvPr/>
        </p:nvGrpSpPr>
        <p:grpSpPr>
          <a:xfrm>
            <a:off x="430093" y="1924503"/>
            <a:ext cx="8911037" cy="396000"/>
            <a:chOff x="430093" y="2167263"/>
            <a:chExt cx="8911037" cy="396000"/>
          </a:xfrm>
        </p:grpSpPr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1341773B-C36B-14AF-B9B9-1B72CA06669E}"/>
                </a:ext>
              </a:extLst>
            </p:cNvPr>
            <p:cNvSpPr/>
            <p:nvPr/>
          </p:nvSpPr>
          <p:spPr bwMode="auto">
            <a:xfrm>
              <a:off x="4877130" y="2167263"/>
              <a:ext cx="4464000" cy="39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orean"/>
                </a:rPr>
                <a:t>홍보</a:t>
              </a: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9859201-871A-4463-FC82-7F2890E33F88}"/>
                </a:ext>
              </a:extLst>
            </p:cNvPr>
            <p:cNvSpPr/>
            <p:nvPr/>
          </p:nvSpPr>
          <p:spPr bwMode="auto">
            <a:xfrm>
              <a:off x="430093" y="2167263"/>
              <a:ext cx="4464000" cy="396000"/>
            </a:xfrm>
            <a:prstGeom prst="rect">
              <a:avLst/>
            </a:prstGeom>
            <a:solidFill>
              <a:srgbClr val="0070C0"/>
            </a:solidFill>
            <a:ln w="317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orean"/>
                </a:rPr>
                <a:t>소개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200C721-5039-E920-0CD9-D6E9677301D8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/>
            <a:r>
              <a:rPr lang="en-US" altLang="ko-KR" sz="700" b="1" dirty="0">
                <a:ea typeface="나눔바른고딕" panose="020B0603020101020101"/>
              </a:rPr>
              <a:t>-</a:t>
            </a:r>
            <a:endParaRPr lang="ko-KR" altLang="ko-KR" sz="700" b="1" dirty="0">
              <a:ea typeface="나눔바른고딕" panose="020B0603020101020101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4ED1778-2AE8-6A12-3238-D20F74C493C8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지원사업 목록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A22C08-E8FB-B78D-BEDF-DED674C29F09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html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9EEF9EF6-56BA-515B-13F2-A5C5CFE21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86067"/>
              </p:ext>
            </p:extLst>
          </p:nvPr>
        </p:nvGraphicFramePr>
        <p:xfrm>
          <a:off x="9680490" y="1691003"/>
          <a:ext cx="2340000" cy="150720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매뉴얼 아이콘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관리자에서 등록한 매뉴얼 새창으로 오픈 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목록형 아이콘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선택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디폴트 카드형에서 목록형으로 리스트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리스트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중요도순으로 정렬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3-1)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지원사업명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상세화면으로 이동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CC12598-9195-9452-3ADC-9F7369F44857}"/>
              </a:ext>
            </a:extLst>
          </p:cNvPr>
          <p:cNvSpPr/>
          <p:nvPr/>
        </p:nvSpPr>
        <p:spPr>
          <a:xfrm>
            <a:off x="388465" y="1396984"/>
            <a:ext cx="8928778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77F54FE-76EE-28B8-31B8-83F3891240C0}"/>
              </a:ext>
            </a:extLst>
          </p:cNvPr>
          <p:cNvSpPr/>
          <p:nvPr/>
        </p:nvSpPr>
        <p:spPr>
          <a:xfrm>
            <a:off x="331315" y="556414"/>
            <a:ext cx="7773209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 dirty="0">
                <a:solidFill>
                  <a:srgbClr val="7F7F7F"/>
                </a:solidFill>
              </a:rPr>
              <a:t>홈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dirty="0">
                <a:solidFill>
                  <a:srgbClr val="7F7F7F"/>
                </a:solidFill>
              </a:rPr>
              <a:t>기업지원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dirty="0">
                <a:solidFill>
                  <a:srgbClr val="7F7F7F"/>
                </a:solidFill>
              </a:rPr>
              <a:t>지원사업 </a:t>
            </a:r>
            <a:r>
              <a:rPr lang="en-US" altLang="ko-KR" sz="1050" dirty="0">
                <a:solidFill>
                  <a:srgbClr val="7F7F7F"/>
                </a:solidFill>
              </a:rPr>
              <a:t>&gt;</a:t>
            </a:r>
            <a:r>
              <a:rPr lang="en-US" altLang="ko-KR" sz="1050" b="1" dirty="0">
                <a:solidFill>
                  <a:schemeClr val="tx1"/>
                </a:solidFill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</a:rPr>
              <a:t>소개 </a:t>
            </a: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14BCBC7E-5418-234F-0C5B-55B90C68A58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rgbClr val="333333"/>
                </a:solidFill>
                <a:effectLst/>
                <a:latin typeface="Noto Sans Korean"/>
              </a:rPr>
              <a:t>지원사업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C5797C-8870-FB5F-A060-CF919136FF0B}"/>
              </a:ext>
            </a:extLst>
          </p:cNvPr>
          <p:cNvSpPr txBox="1"/>
          <p:nvPr/>
        </p:nvSpPr>
        <p:spPr>
          <a:xfrm>
            <a:off x="66840" y="126321"/>
            <a:ext cx="2424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</a:rPr>
              <a:t>지원사업 소개</a:t>
            </a:r>
            <a:r>
              <a:rPr lang="en-US" altLang="ko-KR" sz="1400" dirty="0">
                <a:solidFill>
                  <a:schemeClr val="tx1"/>
                </a:solidFill>
              </a:rPr>
              <a:t>_</a:t>
            </a:r>
            <a:r>
              <a:rPr lang="ko-KR" altLang="en-US" sz="1400" dirty="0">
                <a:solidFill>
                  <a:schemeClr val="tx1"/>
                </a:solidFill>
              </a:rPr>
              <a:t>목록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목록형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C6548F8-E87D-D2DE-5FD1-0958CBF5E5DB}"/>
              </a:ext>
            </a:extLst>
          </p:cNvPr>
          <p:cNvGrpSpPr/>
          <p:nvPr/>
        </p:nvGrpSpPr>
        <p:grpSpPr>
          <a:xfrm>
            <a:off x="387364" y="6294660"/>
            <a:ext cx="9041406" cy="208291"/>
            <a:chOff x="696657" y="3830306"/>
            <a:chExt cx="12167522" cy="274068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EBA5E5D2-4A7B-730F-9832-AC6A1567E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657" y="3830306"/>
              <a:ext cx="7712152" cy="274068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AF73275E-3EDD-9CC6-0FF7-3C265267F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2027" y="3830306"/>
              <a:ext cx="7712152" cy="274068"/>
            </a:xfrm>
            <a:prstGeom prst="rect">
              <a:avLst/>
            </a:prstGeom>
          </p:spPr>
        </p:pic>
      </p:grpSp>
      <p:sp>
        <p:nvSpPr>
          <p:cNvPr id="119" name="타원 118">
            <a:extLst>
              <a:ext uri="{FF2B5EF4-FFF2-40B4-BE49-F238E27FC236}">
                <a16:creationId xmlns:a16="http://schemas.microsoft.com/office/drawing/2014/main" id="{C8F107F2-2FA7-4B4A-B2A1-BE13478571B2}"/>
              </a:ext>
            </a:extLst>
          </p:cNvPr>
          <p:cNvSpPr/>
          <p:nvPr/>
        </p:nvSpPr>
        <p:spPr>
          <a:xfrm>
            <a:off x="9139691" y="36430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50476F-2C03-7677-030B-E8A8E1020171}"/>
              </a:ext>
            </a:extLst>
          </p:cNvPr>
          <p:cNvSpPr/>
          <p:nvPr/>
        </p:nvSpPr>
        <p:spPr bwMode="auto">
          <a:xfrm>
            <a:off x="431303" y="1210389"/>
            <a:ext cx="8923071" cy="648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 algn="ctr"/>
            <a:r>
              <a:rPr lang="ko-KR" altLang="en-US" sz="1000" i="0" dirty="0">
                <a:solidFill>
                  <a:srgbClr val="333333"/>
                </a:solidFill>
                <a:effectLst/>
              </a:rPr>
              <a:t>국토교통 기업지원허브에서 제공하는</a:t>
            </a:r>
            <a:r>
              <a:rPr lang="ko-KR" altLang="en-US" sz="1000" dirty="0">
                <a:solidFill>
                  <a:srgbClr val="333333"/>
                </a:solidFill>
              </a:rPr>
              <a:t> 지원사업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을 소개하고 </a:t>
            </a:r>
            <a:r>
              <a:rPr lang="ko-KR" altLang="en-US" sz="1000" dirty="0">
                <a:solidFill>
                  <a:srgbClr val="333333"/>
                </a:solidFill>
              </a:rPr>
              <a:t>관련 사업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공고를 통해 참여신청을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받고 있습니다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. </a:t>
            </a:r>
            <a:br>
              <a:rPr lang="en-US" altLang="ko-KR" sz="1000" i="0" dirty="0">
                <a:solidFill>
                  <a:srgbClr val="333333"/>
                </a:solidFill>
                <a:effectLst/>
              </a:rPr>
            </a:br>
            <a:r>
              <a:rPr lang="ko-KR" altLang="en-US" sz="1000" dirty="0">
                <a:solidFill>
                  <a:srgbClr val="333333"/>
                </a:solidFill>
              </a:rPr>
              <a:t>기업지원허브 지원사업 공고는 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로그인 </a:t>
            </a:r>
            <a:r>
              <a:rPr lang="ko-KR" altLang="en-US" sz="1000" dirty="0">
                <a:solidFill>
                  <a:srgbClr val="333333"/>
                </a:solidFill>
              </a:rPr>
              <a:t>후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 신청하실 수 있습니다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D0E2D6-0A0D-729C-4DB4-FCEC48BA7319}"/>
              </a:ext>
            </a:extLst>
          </p:cNvPr>
          <p:cNvSpPr/>
          <p:nvPr/>
        </p:nvSpPr>
        <p:spPr>
          <a:xfrm>
            <a:off x="331315" y="2475927"/>
            <a:ext cx="2184370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</a:t>
            </a:r>
            <a:r>
              <a:rPr lang="ko-KR" altLang="en-US" sz="900" dirty="0">
                <a:solidFill>
                  <a:srgbClr val="7F7F7F"/>
                </a:solidFill>
              </a:rPr>
              <a:t> </a:t>
            </a:r>
            <a:r>
              <a:rPr lang="en-US" altLang="ko-KR" sz="900" b="1" dirty="0">
                <a:solidFill>
                  <a:srgbClr val="EE6630"/>
                </a:solidFill>
              </a:rPr>
              <a:t>11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78DA28A-F968-7E1E-4889-2B816CC06001}"/>
              </a:ext>
            </a:extLst>
          </p:cNvPr>
          <p:cNvGrpSpPr/>
          <p:nvPr/>
        </p:nvGrpSpPr>
        <p:grpSpPr>
          <a:xfrm>
            <a:off x="9088740" y="2569756"/>
            <a:ext cx="244800" cy="234000"/>
            <a:chOff x="9119562" y="2761856"/>
            <a:chExt cx="244800" cy="2340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82A279E-8B49-C888-C43E-556E8C4A3EBA}"/>
                </a:ext>
              </a:extLst>
            </p:cNvPr>
            <p:cNvSpPr/>
            <p:nvPr/>
          </p:nvSpPr>
          <p:spPr bwMode="auto">
            <a:xfrm>
              <a:off x="9119562" y="2761856"/>
              <a:ext cx="2448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730024-30C3-F20C-C51A-DFB423168AB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3562" y="2809610"/>
              <a:ext cx="144000" cy="1440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A8BFFB0-2B98-5B76-6151-1B5E920CD02C}"/>
              </a:ext>
            </a:extLst>
          </p:cNvPr>
          <p:cNvGrpSpPr/>
          <p:nvPr/>
        </p:nvGrpSpPr>
        <p:grpSpPr>
          <a:xfrm>
            <a:off x="8778004" y="2569756"/>
            <a:ext cx="244800" cy="234000"/>
            <a:chOff x="8835985" y="2761856"/>
            <a:chExt cx="244800" cy="23400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D26D307-8BBA-F340-30A7-A6694117C2AE}"/>
                </a:ext>
              </a:extLst>
            </p:cNvPr>
            <p:cNvSpPr/>
            <p:nvPr/>
          </p:nvSpPr>
          <p:spPr bwMode="auto">
            <a:xfrm>
              <a:off x="8835985" y="2761856"/>
              <a:ext cx="2448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34202A4-5D4D-B4C0-AA7E-AACB8735B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85" y="2806010"/>
              <a:ext cx="151200" cy="151200"/>
            </a:xfrm>
            <a:prstGeom prst="rect">
              <a:avLst/>
            </a:prstGeom>
          </p:spPr>
        </p:pic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7EC3543-EA7C-6849-2895-9E53EDAAA69F}"/>
              </a:ext>
            </a:extLst>
          </p:cNvPr>
          <p:cNvCxnSpPr>
            <a:cxnSpLocks/>
          </p:cNvCxnSpPr>
          <p:nvPr/>
        </p:nvCxnSpPr>
        <p:spPr bwMode="auto">
          <a:xfrm>
            <a:off x="486875" y="2900538"/>
            <a:ext cx="8676000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DE7F6A2-3D80-8B3C-B07B-4CF586476432}"/>
              </a:ext>
            </a:extLst>
          </p:cNvPr>
          <p:cNvSpPr txBox="1"/>
          <p:nvPr/>
        </p:nvSpPr>
        <p:spPr>
          <a:xfrm>
            <a:off x="476638" y="3510200"/>
            <a:ext cx="7920000" cy="23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 Korean"/>
              </a:rPr>
              <a:t>국토교통과학기술 연구개발사업 </a:t>
            </a:r>
            <a:r>
              <a:rPr lang="en-US" altLang="ko-KR" sz="1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 Korean"/>
              </a:rPr>
              <a:t>(R&amp;D)</a:t>
            </a:r>
            <a:r>
              <a:rPr lang="ko-KR" altLang="en-US" sz="1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 Korean"/>
              </a:rPr>
              <a:t>을 통해 중소기업이 개발한 기술을 </a:t>
            </a:r>
            <a:r>
              <a:rPr lang="ko-KR" altLang="en-US" sz="1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 Korean"/>
              </a:rPr>
              <a:t>사업화한</a:t>
            </a:r>
            <a:r>
              <a:rPr lang="ko-KR" altLang="en-US" sz="1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 Korean"/>
              </a:rPr>
              <a:t> 혁신제품의 초기 시장 진입지원 및 조달연계 활성화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7E139C1-C30C-FA3A-CDAE-B8DE8CB580B5}"/>
              </a:ext>
            </a:extLst>
          </p:cNvPr>
          <p:cNvSpPr txBox="1"/>
          <p:nvPr/>
        </p:nvSpPr>
        <p:spPr>
          <a:xfrm>
            <a:off x="476638" y="3298674"/>
            <a:ext cx="3804803" cy="26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1400"/>
              </a:lnSpc>
              <a:defRPr sz="1000" b="1" i="0">
                <a:solidFill>
                  <a:srgbClr val="333333"/>
                </a:solidFill>
                <a:effectLst/>
                <a:latin typeface="Noto Sans Korean"/>
              </a:defRPr>
            </a:lvl1pPr>
          </a:lstStyle>
          <a:p>
            <a:r>
              <a:rPr lang="ko-KR" altLang="en-US" sz="1100" b="1" dirty="0">
                <a:solidFill>
                  <a:srgbClr val="222222"/>
                </a:solidFill>
                <a:latin typeface="Noto Sans Korean"/>
              </a:rPr>
              <a:t>혁신제품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DFFC8EE-CA3A-9F40-79AA-D9D89DBE6076}"/>
              </a:ext>
            </a:extLst>
          </p:cNvPr>
          <p:cNvCxnSpPr>
            <a:cxnSpLocks/>
          </p:cNvCxnSpPr>
          <p:nvPr/>
        </p:nvCxnSpPr>
        <p:spPr bwMode="auto">
          <a:xfrm>
            <a:off x="486875" y="3901406"/>
            <a:ext cx="8676000" cy="0"/>
          </a:xfrm>
          <a:prstGeom prst="line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sp>
        <p:nvSpPr>
          <p:cNvPr id="449" name="TextBox 448">
            <a:extLst>
              <a:ext uri="{FF2B5EF4-FFF2-40B4-BE49-F238E27FC236}">
                <a16:creationId xmlns:a16="http://schemas.microsoft.com/office/drawing/2014/main" id="{B127AF3A-00F3-FEC2-ECAC-94B7F2B32331}"/>
              </a:ext>
            </a:extLst>
          </p:cNvPr>
          <p:cNvSpPr txBox="1"/>
          <p:nvPr/>
        </p:nvSpPr>
        <p:spPr>
          <a:xfrm>
            <a:off x="468092" y="4511061"/>
            <a:ext cx="7920000" cy="23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 Korean"/>
              </a:rPr>
              <a:t>수요</a:t>
            </a:r>
            <a:r>
              <a:rPr lang="en-US" altLang="ko-KR" sz="1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 Korean"/>
              </a:rPr>
              <a:t>(</a:t>
            </a:r>
            <a:r>
              <a:rPr lang="ko-KR" altLang="en-US" sz="1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 Korean"/>
              </a:rPr>
              <a:t>발주</a:t>
            </a:r>
            <a:r>
              <a:rPr lang="en-US" altLang="ko-KR" sz="1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 Korean"/>
              </a:rPr>
              <a:t>)</a:t>
            </a:r>
            <a:r>
              <a:rPr lang="ko-KR" altLang="en-US" sz="1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 Korean"/>
              </a:rPr>
              <a:t>기관을 대상으로 기술보유자 가 직접 기술을 설명하고 상담하는 자리를 통해 현장적용 및 판매 등 기술을 활용할 수 있도록 지원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5898B1F4-CF16-5F27-774B-7D21EEDA3487}"/>
              </a:ext>
            </a:extLst>
          </p:cNvPr>
          <p:cNvSpPr txBox="1"/>
          <p:nvPr/>
        </p:nvSpPr>
        <p:spPr>
          <a:xfrm>
            <a:off x="468092" y="4299535"/>
            <a:ext cx="3804803" cy="26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1400"/>
              </a:lnSpc>
              <a:defRPr sz="1000" b="1" i="0">
                <a:solidFill>
                  <a:srgbClr val="333333"/>
                </a:solidFill>
                <a:effectLst/>
                <a:latin typeface="Noto Sans Korean"/>
              </a:defRPr>
            </a:lvl1pPr>
          </a:lstStyle>
          <a:p>
            <a:r>
              <a:rPr lang="ko-KR" altLang="en-US" sz="1100" b="1" i="0" dirty="0">
                <a:solidFill>
                  <a:srgbClr val="222222"/>
                </a:solidFill>
                <a:effectLst/>
                <a:latin typeface="Noto Sans Korean"/>
              </a:rPr>
              <a:t>발주처 설명회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451" name="직선 연결선 450">
            <a:extLst>
              <a:ext uri="{FF2B5EF4-FFF2-40B4-BE49-F238E27FC236}">
                <a16:creationId xmlns:a16="http://schemas.microsoft.com/office/drawing/2014/main" id="{4E27EE86-08C0-2D7F-9043-3CBECB90AE20}"/>
              </a:ext>
            </a:extLst>
          </p:cNvPr>
          <p:cNvCxnSpPr>
            <a:cxnSpLocks/>
          </p:cNvCxnSpPr>
          <p:nvPr/>
        </p:nvCxnSpPr>
        <p:spPr bwMode="auto">
          <a:xfrm>
            <a:off x="486875" y="4898767"/>
            <a:ext cx="8676000" cy="0"/>
          </a:xfrm>
          <a:prstGeom prst="line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sp>
        <p:nvSpPr>
          <p:cNvPr id="452" name="TextBox 451">
            <a:extLst>
              <a:ext uri="{FF2B5EF4-FFF2-40B4-BE49-F238E27FC236}">
                <a16:creationId xmlns:a16="http://schemas.microsoft.com/office/drawing/2014/main" id="{7D727326-9F6F-550E-2861-D74BD41B3D7A}"/>
              </a:ext>
            </a:extLst>
          </p:cNvPr>
          <p:cNvSpPr txBox="1"/>
          <p:nvPr/>
        </p:nvSpPr>
        <p:spPr>
          <a:xfrm>
            <a:off x="468091" y="5508424"/>
            <a:ext cx="8671600" cy="23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 Korean"/>
              </a:rPr>
              <a:t>국토교통 분야 우수기술을 보유 중소</a:t>
            </a:r>
            <a:r>
              <a:rPr lang="en-US" altLang="ko-KR" sz="1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 Korean"/>
              </a:rPr>
              <a:t>·</a:t>
            </a:r>
            <a:r>
              <a:rPr lang="ko-KR" altLang="en-US" sz="1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 Korean"/>
              </a:rPr>
              <a:t>벤처기업의 해외 판로개척을 지원하기 위해 해외 수요</a:t>
            </a:r>
            <a:r>
              <a:rPr lang="en-US" altLang="ko-KR" sz="1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 Korean"/>
              </a:rPr>
              <a:t>(</a:t>
            </a:r>
            <a:r>
              <a:rPr lang="ko-KR" altLang="en-US" sz="1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 Korean"/>
              </a:rPr>
              <a:t>발주</a:t>
            </a:r>
            <a:r>
              <a:rPr lang="en-US" altLang="ko-KR" sz="1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 Korean"/>
              </a:rPr>
              <a:t>)</a:t>
            </a:r>
            <a:r>
              <a:rPr lang="ko-KR" altLang="en-US" sz="1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 Korean"/>
              </a:rPr>
              <a:t>기관을 대상으로 기술 설명 및 </a:t>
            </a:r>
            <a:r>
              <a:rPr lang="en-US" altLang="ko-KR" sz="1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 Korean"/>
              </a:rPr>
              <a:t>1:1 </a:t>
            </a:r>
            <a:r>
              <a:rPr lang="ko-KR" altLang="en-US" sz="1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 Korean"/>
              </a:rPr>
              <a:t>비즈니스 미팅 주선</a:t>
            </a:r>
            <a:endParaRPr kumimoji="0" lang="ko-KR" altLang="en-US" sz="1000" i="0" u="none" strike="noStrike" kern="0" cap="none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13AE0A81-596E-9101-C039-DE0EF0044201}"/>
              </a:ext>
            </a:extLst>
          </p:cNvPr>
          <p:cNvSpPr txBox="1"/>
          <p:nvPr/>
        </p:nvSpPr>
        <p:spPr>
          <a:xfrm>
            <a:off x="468092" y="5296898"/>
            <a:ext cx="3804803" cy="26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1400"/>
              </a:lnSpc>
              <a:defRPr sz="1000" b="1" i="0">
                <a:solidFill>
                  <a:srgbClr val="333333"/>
                </a:solidFill>
                <a:effectLst/>
                <a:latin typeface="Noto Sans Korean"/>
              </a:defRPr>
            </a:lvl1pPr>
          </a:lstStyle>
          <a:p>
            <a:r>
              <a:rPr lang="ko-KR" altLang="en-US" sz="1100" b="1" i="0" dirty="0">
                <a:solidFill>
                  <a:srgbClr val="222222"/>
                </a:solidFill>
                <a:effectLst/>
                <a:latin typeface="Noto Sans Korean"/>
              </a:rPr>
              <a:t>해외수출상담회</a:t>
            </a:r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AB5CFA03-DB08-6B90-FA87-60C895EBFE7E}"/>
              </a:ext>
            </a:extLst>
          </p:cNvPr>
          <p:cNvSpPr/>
          <p:nvPr/>
        </p:nvSpPr>
        <p:spPr>
          <a:xfrm>
            <a:off x="265544" y="333856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3-1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455" name="타원 454">
            <a:extLst>
              <a:ext uri="{FF2B5EF4-FFF2-40B4-BE49-F238E27FC236}">
                <a16:creationId xmlns:a16="http://schemas.microsoft.com/office/drawing/2014/main" id="{733F37F0-68A7-055E-EAD7-33F623850973}"/>
              </a:ext>
            </a:extLst>
          </p:cNvPr>
          <p:cNvSpPr/>
          <p:nvPr/>
        </p:nvSpPr>
        <p:spPr>
          <a:xfrm>
            <a:off x="265544" y="282173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457" name="사각형: 둥근 모서리 456">
            <a:extLst>
              <a:ext uri="{FF2B5EF4-FFF2-40B4-BE49-F238E27FC236}">
                <a16:creationId xmlns:a16="http://schemas.microsoft.com/office/drawing/2014/main" id="{679CEB9D-A225-EFDA-A9A8-031B2BDDFCDB}"/>
              </a:ext>
            </a:extLst>
          </p:cNvPr>
          <p:cNvSpPr/>
          <p:nvPr/>
        </p:nvSpPr>
        <p:spPr>
          <a:xfrm>
            <a:off x="1129903" y="3056623"/>
            <a:ext cx="799907" cy="216000"/>
          </a:xfrm>
          <a:prstGeom prst="roundRect">
            <a:avLst>
              <a:gd name="adj" fmla="val 5123"/>
            </a:avLst>
          </a:prstGeom>
          <a:solidFill>
            <a:schemeClr val="bg1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oto Sans Korean"/>
              </a:rPr>
              <a:t>진행중 공고   </a:t>
            </a:r>
            <a:r>
              <a:rPr lang="en-US" altLang="ko-KR" sz="800" b="1" i="0" dirty="0">
                <a:solidFill>
                  <a:srgbClr val="EC7512"/>
                </a:solidFill>
                <a:effectLst/>
                <a:latin typeface="Noto Sans Korean"/>
              </a:rPr>
              <a:t>1</a:t>
            </a:r>
            <a:endParaRPr kumimoji="0" lang="ko-KR" altLang="en-US" sz="800" b="1" i="0" u="none" strike="noStrike" kern="0" cap="none" normalizeH="0" baseline="0" noProof="0" dirty="0">
              <a:ln>
                <a:noFill/>
              </a:ln>
              <a:solidFill>
                <a:srgbClr val="EC7512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grpSp>
        <p:nvGrpSpPr>
          <p:cNvPr id="463" name="그룹 462">
            <a:extLst>
              <a:ext uri="{FF2B5EF4-FFF2-40B4-BE49-F238E27FC236}">
                <a16:creationId xmlns:a16="http://schemas.microsoft.com/office/drawing/2014/main" id="{C2462B4D-8792-7769-9B56-F26A5F9CB8CB}"/>
              </a:ext>
            </a:extLst>
          </p:cNvPr>
          <p:cNvGrpSpPr/>
          <p:nvPr/>
        </p:nvGrpSpPr>
        <p:grpSpPr>
          <a:xfrm>
            <a:off x="7690694" y="2571692"/>
            <a:ext cx="1008000" cy="234000"/>
            <a:chOff x="6001006" y="2689201"/>
            <a:chExt cx="1008000" cy="234000"/>
          </a:xfrm>
        </p:grpSpPr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387F5803-A661-D007-4E0B-E5818A63AAA6}"/>
                </a:ext>
              </a:extLst>
            </p:cNvPr>
            <p:cNvSpPr/>
            <p:nvPr/>
          </p:nvSpPr>
          <p:spPr>
            <a:xfrm>
              <a:off x="6001006" y="2689201"/>
              <a:ext cx="10080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0" rIns="72000" bIns="0" rtlCol="0" anchor="ctr"/>
            <a:lstStyle/>
            <a:p>
              <a:r>
                <a:rPr lang="ko-KR" altLang="en-US" sz="8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지원분야</a:t>
              </a:r>
              <a:r>
                <a:rPr lang="ko-KR" altLang="en-US" sz="85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전체</a:t>
              </a:r>
            </a:p>
          </p:txBody>
        </p:sp>
        <p:pic>
          <p:nvPicPr>
            <p:cNvPr id="465" name="그림 464">
              <a:extLst>
                <a:ext uri="{FF2B5EF4-FFF2-40B4-BE49-F238E27FC236}">
                  <a16:creationId xmlns:a16="http://schemas.microsoft.com/office/drawing/2014/main" id="{CB4CA873-FCC3-9274-C988-1E76304C4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9442" y="2752201"/>
              <a:ext cx="108000" cy="108000"/>
            </a:xfrm>
            <a:prstGeom prst="rect">
              <a:avLst/>
            </a:prstGeom>
          </p:spPr>
        </p:pic>
      </p:grpSp>
      <p:sp>
        <p:nvSpPr>
          <p:cNvPr id="466" name="타원 465">
            <a:extLst>
              <a:ext uri="{FF2B5EF4-FFF2-40B4-BE49-F238E27FC236}">
                <a16:creationId xmlns:a16="http://schemas.microsoft.com/office/drawing/2014/main" id="{1C313512-3023-3FB7-D1E7-B41530A916F6}"/>
              </a:ext>
            </a:extLst>
          </p:cNvPr>
          <p:cNvSpPr/>
          <p:nvPr/>
        </p:nvSpPr>
        <p:spPr>
          <a:xfrm>
            <a:off x="9392535" y="258265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481" name="사각형: 둥근 모서리 480">
            <a:extLst>
              <a:ext uri="{FF2B5EF4-FFF2-40B4-BE49-F238E27FC236}">
                <a16:creationId xmlns:a16="http://schemas.microsoft.com/office/drawing/2014/main" id="{BC70592B-8DBE-6F9B-DE37-1CEE0AF16A7B}"/>
              </a:ext>
            </a:extLst>
          </p:cNvPr>
          <p:cNvSpPr/>
          <p:nvPr/>
        </p:nvSpPr>
        <p:spPr>
          <a:xfrm>
            <a:off x="562464" y="3080552"/>
            <a:ext cx="540000" cy="16200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판로지원</a:t>
            </a:r>
          </a:p>
        </p:txBody>
      </p:sp>
      <p:sp>
        <p:nvSpPr>
          <p:cNvPr id="486" name="사각형: 둥근 모서리 485">
            <a:extLst>
              <a:ext uri="{FF2B5EF4-FFF2-40B4-BE49-F238E27FC236}">
                <a16:creationId xmlns:a16="http://schemas.microsoft.com/office/drawing/2014/main" id="{C48FF9EC-5289-E68D-46F9-3F20DEA0A386}"/>
              </a:ext>
            </a:extLst>
          </p:cNvPr>
          <p:cNvSpPr/>
          <p:nvPr/>
        </p:nvSpPr>
        <p:spPr>
          <a:xfrm>
            <a:off x="1129903" y="4061607"/>
            <a:ext cx="799907" cy="216000"/>
          </a:xfrm>
          <a:prstGeom prst="roundRect">
            <a:avLst>
              <a:gd name="adj" fmla="val 5123"/>
            </a:avLst>
          </a:prstGeom>
          <a:solidFill>
            <a:schemeClr val="bg1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oto Sans Korean"/>
              </a:rPr>
              <a:t>진행중 공고   </a:t>
            </a:r>
            <a:r>
              <a:rPr lang="en-US" altLang="ko-KR" sz="800" b="1" i="0" dirty="0">
                <a:solidFill>
                  <a:srgbClr val="EC7512"/>
                </a:solidFill>
                <a:effectLst/>
                <a:latin typeface="Noto Sans Korean"/>
              </a:rPr>
              <a:t>1</a:t>
            </a:r>
            <a:endParaRPr kumimoji="0" lang="ko-KR" altLang="en-US" sz="800" b="1" i="0" u="none" strike="noStrike" kern="0" cap="none" normalizeH="0" baseline="0" noProof="0" dirty="0">
              <a:ln>
                <a:noFill/>
              </a:ln>
              <a:solidFill>
                <a:srgbClr val="EC7512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487" name="사각형: 둥근 모서리 486">
            <a:extLst>
              <a:ext uri="{FF2B5EF4-FFF2-40B4-BE49-F238E27FC236}">
                <a16:creationId xmlns:a16="http://schemas.microsoft.com/office/drawing/2014/main" id="{A412434D-3F83-D378-DD9A-EC54BBC3AFD0}"/>
              </a:ext>
            </a:extLst>
          </p:cNvPr>
          <p:cNvSpPr/>
          <p:nvPr/>
        </p:nvSpPr>
        <p:spPr>
          <a:xfrm>
            <a:off x="562464" y="4085536"/>
            <a:ext cx="540000" cy="16200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판로지원</a:t>
            </a:r>
          </a:p>
        </p:txBody>
      </p:sp>
      <p:cxnSp>
        <p:nvCxnSpPr>
          <p:cNvPr id="499" name="직선 연결선 498">
            <a:extLst>
              <a:ext uri="{FF2B5EF4-FFF2-40B4-BE49-F238E27FC236}">
                <a16:creationId xmlns:a16="http://schemas.microsoft.com/office/drawing/2014/main" id="{D9D8F9A7-E461-DCA2-B92F-9EE060775628}"/>
              </a:ext>
            </a:extLst>
          </p:cNvPr>
          <p:cNvCxnSpPr>
            <a:cxnSpLocks/>
          </p:cNvCxnSpPr>
          <p:nvPr/>
        </p:nvCxnSpPr>
        <p:spPr bwMode="auto">
          <a:xfrm>
            <a:off x="486875" y="5904768"/>
            <a:ext cx="8676000" cy="0"/>
          </a:xfrm>
          <a:prstGeom prst="line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sp>
        <p:nvSpPr>
          <p:cNvPr id="505" name="사각형: 둥근 모서리 504">
            <a:extLst>
              <a:ext uri="{FF2B5EF4-FFF2-40B4-BE49-F238E27FC236}">
                <a16:creationId xmlns:a16="http://schemas.microsoft.com/office/drawing/2014/main" id="{C7BDB9F1-5DE6-54EE-B8B1-AA4D51F9195E}"/>
              </a:ext>
            </a:extLst>
          </p:cNvPr>
          <p:cNvSpPr/>
          <p:nvPr/>
        </p:nvSpPr>
        <p:spPr>
          <a:xfrm>
            <a:off x="1310963" y="6064580"/>
            <a:ext cx="799907" cy="216000"/>
          </a:xfrm>
          <a:prstGeom prst="roundRect">
            <a:avLst>
              <a:gd name="adj" fmla="val 5123"/>
            </a:avLst>
          </a:prstGeom>
          <a:solidFill>
            <a:schemeClr val="bg1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oto Sans Korean"/>
              </a:rPr>
              <a:t>진행중 공고   </a:t>
            </a:r>
            <a:r>
              <a:rPr lang="en-US" altLang="ko-KR" sz="800" b="1" i="0" dirty="0">
                <a:solidFill>
                  <a:srgbClr val="EC7512"/>
                </a:solidFill>
                <a:effectLst/>
                <a:latin typeface="Noto Sans Korean"/>
              </a:rPr>
              <a:t>1</a:t>
            </a:r>
            <a:endParaRPr kumimoji="0" lang="ko-KR" altLang="en-US" sz="800" b="1" i="0" u="none" strike="noStrike" kern="0" cap="none" normalizeH="0" baseline="0" noProof="0" dirty="0">
              <a:ln>
                <a:noFill/>
              </a:ln>
              <a:solidFill>
                <a:srgbClr val="EC7512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CD6E5BD7-196A-91C7-3F44-B7065111EDFA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기업지원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지원사업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5B847C6-906B-89A4-A34F-9187E4560F9A}"/>
              </a:ext>
            </a:extLst>
          </p:cNvPr>
          <p:cNvSpPr/>
          <p:nvPr/>
        </p:nvSpPr>
        <p:spPr>
          <a:xfrm>
            <a:off x="562464" y="6088509"/>
            <a:ext cx="720000" cy="16200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창업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·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경영지원</a:t>
            </a:r>
            <a:endParaRPr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72283E7-5997-726E-B5EB-9AB8A84C2785}"/>
              </a:ext>
            </a:extLst>
          </p:cNvPr>
          <p:cNvSpPr/>
          <p:nvPr/>
        </p:nvSpPr>
        <p:spPr>
          <a:xfrm>
            <a:off x="1129903" y="5057488"/>
            <a:ext cx="799907" cy="216000"/>
          </a:xfrm>
          <a:prstGeom prst="roundRect">
            <a:avLst>
              <a:gd name="adj" fmla="val 5123"/>
            </a:avLst>
          </a:prstGeom>
          <a:solidFill>
            <a:schemeClr val="bg1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oto Sans Korean"/>
              </a:rPr>
              <a:t>진행중 공고   </a:t>
            </a:r>
            <a:r>
              <a:rPr lang="en-US" altLang="ko-KR" sz="800" b="1" i="0" dirty="0">
                <a:solidFill>
                  <a:srgbClr val="EC7512"/>
                </a:solidFill>
                <a:effectLst/>
                <a:latin typeface="Noto Sans Korean"/>
              </a:rPr>
              <a:t>1</a:t>
            </a:r>
            <a:endParaRPr kumimoji="0" lang="ko-KR" altLang="en-US" sz="800" b="1" i="0" u="none" strike="noStrike" kern="0" cap="none" normalizeH="0" baseline="0" noProof="0" dirty="0">
              <a:ln>
                <a:noFill/>
              </a:ln>
              <a:solidFill>
                <a:srgbClr val="EC7512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369697B-D2CA-2032-4FDB-9646C90ADEC6}"/>
              </a:ext>
            </a:extLst>
          </p:cNvPr>
          <p:cNvSpPr/>
          <p:nvPr/>
        </p:nvSpPr>
        <p:spPr>
          <a:xfrm>
            <a:off x="562464" y="5081417"/>
            <a:ext cx="540000" cy="16200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판로지원</a:t>
            </a:r>
          </a:p>
        </p:txBody>
      </p:sp>
    </p:spTree>
    <p:extLst>
      <p:ext uri="{BB962C8B-B14F-4D97-AF65-F5344CB8AC3E}">
        <p14:creationId xmlns:p14="http://schemas.microsoft.com/office/powerpoint/2010/main" val="1670156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99BD-B359-E814-6D54-0E6859855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2200C721-5039-E920-0CD9-D6E9677301D8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/>
            <a:r>
              <a:rPr lang="en-US" altLang="ko-KR" sz="700" b="1" dirty="0">
                <a:ea typeface="나눔바른고딕" panose="020B0603020101020101"/>
              </a:rPr>
              <a:t>-</a:t>
            </a:r>
            <a:endParaRPr lang="ko-KR" altLang="ko-KR" sz="700" b="1" dirty="0">
              <a:ea typeface="나눔바른고딕" panose="020B0603020101020101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4ED1778-2AE8-6A12-3238-D20F74C493C8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지원사업 소개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_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상세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A22C08-E8FB-B78D-BEDF-DED674C29F09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html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77F54FE-76EE-28B8-31B8-83F3891240C0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 dirty="0">
                <a:solidFill>
                  <a:srgbClr val="7F7F7F"/>
                </a:solidFill>
              </a:rPr>
              <a:t>홈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dirty="0">
                <a:solidFill>
                  <a:srgbClr val="7F7F7F"/>
                </a:solidFill>
              </a:rPr>
              <a:t>기업지원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dirty="0">
                <a:solidFill>
                  <a:srgbClr val="7F7F7F"/>
                </a:solidFill>
              </a:rPr>
              <a:t>지원사업 </a:t>
            </a:r>
            <a:r>
              <a:rPr lang="en-US" altLang="ko-KR" sz="1050" dirty="0">
                <a:solidFill>
                  <a:srgbClr val="7F7F7F"/>
                </a:solidFill>
              </a:rPr>
              <a:t>&gt;</a:t>
            </a:r>
            <a:r>
              <a:rPr lang="en-US" altLang="ko-KR" sz="1050" b="1" dirty="0">
                <a:solidFill>
                  <a:schemeClr val="tx1"/>
                </a:solidFill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</a:rPr>
              <a:t>소개 </a:t>
            </a: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14BCBC7E-5418-234F-0C5B-55B90C68A58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rgbClr val="333333"/>
                </a:solidFill>
                <a:effectLst/>
                <a:latin typeface="Noto Sans Korean"/>
              </a:rPr>
              <a:t>지원</a:t>
            </a:r>
            <a:r>
              <a:rPr lang="ko-KR" altLang="en-US" sz="1600" b="1" dirty="0">
                <a:solidFill>
                  <a:srgbClr val="333333"/>
                </a:solidFill>
                <a:latin typeface="Noto Sans Korean"/>
              </a:rPr>
              <a:t>사업</a:t>
            </a:r>
            <a:r>
              <a:rPr lang="ko-KR" altLang="en-US" sz="1600" b="1" i="0" dirty="0">
                <a:solidFill>
                  <a:srgbClr val="333333"/>
                </a:solidFill>
                <a:effectLst/>
                <a:latin typeface="Noto Sans Korean"/>
              </a:rPr>
              <a:t> </a:t>
            </a:r>
          </a:p>
        </p:txBody>
      </p:sp>
      <p:sp>
        <p:nvSpPr>
          <p:cNvPr id="566" name="TextBox 565">
            <a:extLst>
              <a:ext uri="{FF2B5EF4-FFF2-40B4-BE49-F238E27FC236}">
                <a16:creationId xmlns:a16="http://schemas.microsoft.com/office/drawing/2014/main" id="{CB6220DC-1E03-C404-83FC-0C7206DDC069}"/>
              </a:ext>
            </a:extLst>
          </p:cNvPr>
          <p:cNvSpPr txBox="1"/>
          <p:nvPr/>
        </p:nvSpPr>
        <p:spPr>
          <a:xfrm>
            <a:off x="66840" y="126321"/>
            <a:ext cx="1733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</a:rPr>
              <a:t>지원사업 소개</a:t>
            </a:r>
            <a:r>
              <a:rPr lang="en-US" altLang="ko-KR" sz="1400" dirty="0">
                <a:solidFill>
                  <a:schemeClr val="tx1"/>
                </a:solidFill>
              </a:rPr>
              <a:t>_</a:t>
            </a:r>
            <a:r>
              <a:rPr lang="ko-KR" altLang="en-US" sz="1400" dirty="0">
                <a:solidFill>
                  <a:schemeClr val="tx1"/>
                </a:solidFill>
              </a:rPr>
              <a:t>상세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846CB39C-AD1F-C027-A6BB-5C95937DF255}"/>
              </a:ext>
            </a:extLst>
          </p:cNvPr>
          <p:cNvSpPr/>
          <p:nvPr/>
        </p:nvSpPr>
        <p:spPr>
          <a:xfrm>
            <a:off x="331315" y="2475927"/>
            <a:ext cx="2184370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</a:t>
            </a:r>
            <a:r>
              <a:rPr lang="ko-KR" altLang="en-US" sz="900" dirty="0">
                <a:solidFill>
                  <a:srgbClr val="7F7F7F"/>
                </a:solidFill>
              </a:rPr>
              <a:t> </a:t>
            </a:r>
            <a:r>
              <a:rPr lang="en-US" altLang="ko-KR" sz="900" b="1" dirty="0">
                <a:solidFill>
                  <a:srgbClr val="EE6630"/>
                </a:solidFill>
              </a:rPr>
              <a:t>50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CE99055-4F16-5B1A-AC2F-7DC5DF8F66CB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기업지원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지원사업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496C5EB-4185-2DDF-DA3F-A05501F6D423}"/>
              </a:ext>
            </a:extLst>
          </p:cNvPr>
          <p:cNvSpPr/>
          <p:nvPr/>
        </p:nvSpPr>
        <p:spPr>
          <a:xfrm>
            <a:off x="181807" y="130164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A0B8E8-A805-0847-69B4-5864D6547FC8}"/>
              </a:ext>
            </a:extLst>
          </p:cNvPr>
          <p:cNvSpPr/>
          <p:nvPr/>
        </p:nvSpPr>
        <p:spPr>
          <a:xfrm>
            <a:off x="319701" y="1698241"/>
            <a:ext cx="8467556" cy="339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dirty="0">
                <a:effectLst/>
                <a:latin typeface="Noto Sans Korean"/>
              </a:rPr>
              <a:t>혁신제품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B4D3B53-B696-BAAC-F436-D24FB5A0930F}"/>
              </a:ext>
            </a:extLst>
          </p:cNvPr>
          <p:cNvCxnSpPr/>
          <p:nvPr/>
        </p:nvCxnSpPr>
        <p:spPr>
          <a:xfrm>
            <a:off x="402664" y="2354894"/>
            <a:ext cx="896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3FC5B52-9A6D-C100-F455-ED7E87306FD8}"/>
              </a:ext>
            </a:extLst>
          </p:cNvPr>
          <p:cNvCxnSpPr/>
          <p:nvPr/>
        </p:nvCxnSpPr>
        <p:spPr>
          <a:xfrm>
            <a:off x="402664" y="1400739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91D73A-CD58-A95F-C3ED-29A1E870CED6}"/>
              </a:ext>
            </a:extLst>
          </p:cNvPr>
          <p:cNvGrpSpPr/>
          <p:nvPr/>
        </p:nvGrpSpPr>
        <p:grpSpPr>
          <a:xfrm>
            <a:off x="331315" y="2069915"/>
            <a:ext cx="1257339" cy="224100"/>
            <a:chOff x="331315" y="2069915"/>
            <a:chExt cx="1257339" cy="224100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5E28A6D-BC5F-80A0-EFE4-E238516CE49C}"/>
                </a:ext>
              </a:extLst>
            </p:cNvPr>
            <p:cNvGrpSpPr/>
            <p:nvPr/>
          </p:nvGrpSpPr>
          <p:grpSpPr>
            <a:xfrm>
              <a:off x="1071325" y="2069915"/>
              <a:ext cx="517329" cy="224100"/>
              <a:chOff x="561181" y="4497189"/>
              <a:chExt cx="517329" cy="224100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84576947-5690-FC2D-2E87-908B77493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1181" y="4555239"/>
                <a:ext cx="187200" cy="10800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54F5B6E-628E-1BDD-70B7-42BBF457A560}"/>
                  </a:ext>
                </a:extLst>
              </p:cNvPr>
              <p:cNvSpPr txBox="1"/>
              <p:nvPr/>
            </p:nvSpPr>
            <p:spPr>
              <a:xfrm>
                <a:off x="688073" y="4497189"/>
                <a:ext cx="390437" cy="224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50" u="none" strike="noStrike" kern="0" cap="none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uLnTx/>
                    <a:uFillTx/>
                    <a:latin typeface="+mn-ea"/>
                  </a:rPr>
                  <a:t>145</a:t>
                </a:r>
                <a:endParaRPr kumimoji="0" lang="ko-KR" altLang="en-US" sz="750" b="1" i="0" u="none" strike="noStrike" kern="0" cap="none" normalizeH="0" baseline="0" noProof="0" dirty="0">
                  <a:ln>
                    <a:noFill/>
                  </a:ln>
                  <a:solidFill>
                    <a:srgbClr val="EC7512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434459-4A97-8909-017F-21847823F919}"/>
                </a:ext>
              </a:extLst>
            </p:cNvPr>
            <p:cNvSpPr txBox="1"/>
            <p:nvPr/>
          </p:nvSpPr>
          <p:spPr>
            <a:xfrm>
              <a:off x="331315" y="2069915"/>
              <a:ext cx="927209" cy="219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50" u="none" strike="noStrike" kern="0" cap="none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+mn-ea"/>
                </a:rPr>
                <a:t>2024-04-28 </a:t>
              </a:r>
              <a:endParaRPr kumimoji="0" lang="ko-KR" altLang="en-US" sz="750" b="1" i="0" u="none" strike="noStrike" kern="0" cap="none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ea"/>
              </a:endParaRP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E4FE2055-D9A7-D062-E873-6687052CA2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271"/>
          <a:stretch/>
        </p:blipFill>
        <p:spPr>
          <a:xfrm>
            <a:off x="431303" y="2426367"/>
            <a:ext cx="8934718" cy="3684721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3E08392C-37BB-848D-66BB-A97F186D427D}"/>
              </a:ext>
            </a:extLst>
          </p:cNvPr>
          <p:cNvGrpSpPr/>
          <p:nvPr/>
        </p:nvGrpSpPr>
        <p:grpSpPr>
          <a:xfrm>
            <a:off x="387364" y="6140980"/>
            <a:ext cx="9041406" cy="208291"/>
            <a:chOff x="696657" y="3830306"/>
            <a:chExt cx="12167522" cy="27406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1652CBB-5519-7464-1E36-D0C4C3669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657" y="3830306"/>
              <a:ext cx="7712152" cy="274068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E5E1924F-2D2E-A4E8-9316-3FB164259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2027" y="3830306"/>
              <a:ext cx="7712152" cy="274068"/>
            </a:xfrm>
            <a:prstGeom prst="rect">
              <a:avLst/>
            </a:prstGeom>
          </p:spPr>
        </p:pic>
      </p:grpSp>
      <p:graphicFrame>
        <p:nvGraphicFramePr>
          <p:cNvPr id="49" name="Group 974">
            <a:extLst>
              <a:ext uri="{FF2B5EF4-FFF2-40B4-BE49-F238E27FC236}">
                <a16:creationId xmlns:a16="http://schemas.microsoft.com/office/drawing/2014/main" id="{70D0724F-1010-FAD2-10FA-DE190831CC2E}"/>
              </a:ext>
            </a:extLst>
          </p:cNvPr>
          <p:cNvGraphicFramePr>
            <a:graphicFrameLocks noGrp="1"/>
          </p:cNvGraphicFramePr>
          <p:nvPr/>
        </p:nvGraphicFramePr>
        <p:xfrm>
          <a:off x="9680490" y="1691003"/>
          <a:ext cx="2340000" cy="119136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지원사업 소개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지원사업 소개 상세내용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화면 하단에 관련 공고정보 목록 및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홍보자료 목록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0713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지원사업명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등록일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조회수 노출</a:t>
                      </a:r>
                      <a:b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1-1)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소개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탭메뉴명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상세내용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Arial Unicode MS"/>
                          <a:ea typeface="나눔바른고딕" panose="020B0603020101020101"/>
                        </a:rPr>
                        <a:t>내용 수정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Arial Unicode MS"/>
                          <a:ea typeface="나눔바른고딕" panose="020B0603020101020101"/>
                        </a:rPr>
                        <a:t>보안 여부 확인 필요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887880"/>
                  </a:ext>
                </a:extLst>
              </a:tr>
            </a:tbl>
          </a:graphicData>
        </a:graphic>
      </p:graphicFrame>
      <p:sp>
        <p:nvSpPr>
          <p:cNvPr id="53" name="타원 52">
            <a:extLst>
              <a:ext uri="{FF2B5EF4-FFF2-40B4-BE49-F238E27FC236}">
                <a16:creationId xmlns:a16="http://schemas.microsoft.com/office/drawing/2014/main" id="{1F45B00B-01A9-9FD8-597F-D5CF29AC3705}"/>
              </a:ext>
            </a:extLst>
          </p:cNvPr>
          <p:cNvSpPr/>
          <p:nvPr/>
        </p:nvSpPr>
        <p:spPr>
          <a:xfrm>
            <a:off x="181807" y="235184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C889E55-6C36-DF7B-144A-810F58B1B8EA}"/>
              </a:ext>
            </a:extLst>
          </p:cNvPr>
          <p:cNvSpPr/>
          <p:nvPr/>
        </p:nvSpPr>
        <p:spPr>
          <a:xfrm>
            <a:off x="859179" y="1512161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41DA8BC8-FEF9-AB8A-CE2A-4153E9320885}"/>
              </a:ext>
            </a:extLst>
          </p:cNvPr>
          <p:cNvSpPr/>
          <p:nvPr/>
        </p:nvSpPr>
        <p:spPr>
          <a:xfrm>
            <a:off x="364175" y="1546169"/>
            <a:ext cx="360000" cy="16200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617847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4D1AD-3F0F-193C-8D40-9B9F03B4B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A06BB7E0-B830-8032-8552-4E4ED8800339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/>
            <a:r>
              <a:rPr lang="en-US" altLang="ko-KR" sz="700" b="1" dirty="0">
                <a:ea typeface="나눔바른고딕" panose="020B0603020101020101"/>
              </a:rPr>
              <a:t>-</a:t>
            </a:r>
            <a:endParaRPr lang="ko-KR" altLang="ko-KR" sz="700" b="1" dirty="0">
              <a:ea typeface="나눔바른고딕" panose="020B0603020101020101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7A48010-F69F-00A3-060B-DCDF18087FD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지원사업 소개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_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상세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B77619F-BD7D-37D3-0F47-EC2AFCF8CAB5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html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09BFC466-C230-C2EA-3331-EE0A5659083B}"/>
              </a:ext>
            </a:extLst>
          </p:cNvPr>
          <p:cNvGraphicFramePr>
            <a:graphicFrameLocks noGrp="1"/>
          </p:cNvGraphicFramePr>
          <p:nvPr/>
        </p:nvGraphicFramePr>
        <p:xfrm>
          <a:off x="9680490" y="1691003"/>
          <a:ext cx="2340000" cy="119136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지원사업 소개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지원사업 소개 상세내용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화면 하단에 관련 공고정보 목록 및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홍보자료 목록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193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목록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버튼 가운데 정렬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지원사업 소개 목록화면으로 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D04BC584-C4FC-7209-A268-1F9A20A9B64C}"/>
              </a:ext>
            </a:extLst>
          </p:cNvPr>
          <p:cNvSpPr txBox="1"/>
          <p:nvPr/>
        </p:nvSpPr>
        <p:spPr>
          <a:xfrm>
            <a:off x="66840" y="126321"/>
            <a:ext cx="1733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</a:rPr>
              <a:t>지원사업 소개</a:t>
            </a:r>
            <a:r>
              <a:rPr lang="en-US" altLang="ko-KR" sz="1400" dirty="0">
                <a:solidFill>
                  <a:schemeClr val="tx1"/>
                </a:solidFill>
              </a:rPr>
              <a:t>_</a:t>
            </a:r>
            <a:r>
              <a:rPr lang="ko-KR" altLang="en-US" sz="1400" dirty="0">
                <a:solidFill>
                  <a:schemeClr val="tx1"/>
                </a:solidFill>
              </a:rPr>
              <a:t>상세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E1DF6F5-7854-926D-7BF6-12DA11C362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340"/>
          <a:stretch/>
        </p:blipFill>
        <p:spPr>
          <a:xfrm>
            <a:off x="400471" y="788993"/>
            <a:ext cx="9017645" cy="54307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54ECB9-DF78-B049-A271-0E99243C1EF5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기업지원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지원사업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AE8F3C1-14AD-A94A-EFE0-54B8B0895F24}"/>
              </a:ext>
            </a:extLst>
          </p:cNvPr>
          <p:cNvGrpSpPr/>
          <p:nvPr/>
        </p:nvGrpSpPr>
        <p:grpSpPr>
          <a:xfrm>
            <a:off x="387364" y="6140980"/>
            <a:ext cx="9041406" cy="208291"/>
            <a:chOff x="696657" y="3830306"/>
            <a:chExt cx="12167522" cy="27406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70E9F32-3876-CBB8-4EBF-073CEE9C7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657" y="3830306"/>
              <a:ext cx="7712152" cy="27406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5909547-B99E-4C75-500F-458C60213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2027" y="3830306"/>
              <a:ext cx="7712152" cy="274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4065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5D6C6-2A06-BDFC-347C-E8B363FEC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CB49D0F-E7F9-774C-BC70-7D6199FC9468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/>
            <a:r>
              <a:rPr lang="en-US" altLang="ko-KR" sz="700" b="1" dirty="0">
                <a:ea typeface="나눔바른고딕" panose="020B0603020101020101"/>
              </a:rPr>
              <a:t>-</a:t>
            </a:r>
            <a:endParaRPr lang="ko-KR" altLang="ko-KR" sz="700" b="1" dirty="0">
              <a:ea typeface="나눔바른고딕" panose="020B0603020101020101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763B1D9-07AA-BD90-733C-00BFD53339F5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지원사업 소개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_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상세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6E92A0D-3AA1-4645-F592-7D513A8BEB6B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html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46F1013C-321A-5667-8734-8C84A73CB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704049"/>
              </p:ext>
            </p:extLst>
          </p:nvPr>
        </p:nvGraphicFramePr>
        <p:xfrm>
          <a:off x="9680490" y="1682457"/>
          <a:ext cx="2340000" cy="487104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지원사업 소개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지원사업 소개 상세내용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화면 하단에 관련 공고정보 목록 및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홍보자료 목록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73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공고정보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지원사업 상세화면 하단에 해당 공고정보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리스트 노출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진행 중 공고만 노출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3-1)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전체 건수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디폴트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숨김처리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목록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 이상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전체 건수 노출처리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3-2_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관련 공고 목록형으로 노출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제목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상세화면으로 이동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3-3)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신청하기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 상태에서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공고 신청화면으로 이동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 전 상태에서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얼럿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로그인이 필요한 서비스입니다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 화면으로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이동하시겠습니까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? (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아니오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예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3-4)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페이지네이션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홍보자료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지원사업 홍보자료 리스트 노출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카드뉴스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리플렛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전체 건수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디폴트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숨김처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목록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 이상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전체 건수 노출처리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4-2)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지원사업 홍보자료 목록형으로 노출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썸네일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 바로 재생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일시정지 가능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 제목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상세화면으로 이동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카드뉴스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리플렛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썸네일 및 리스트 제목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상세화면으로 이동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4-3)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페이지네이션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49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목록 버튼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(10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개 디폴트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지원사업 소개 목록으로 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03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450354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0C92A52A-2BAC-E9DC-A2E8-9D6B1FF14EB6}"/>
              </a:ext>
            </a:extLst>
          </p:cNvPr>
          <p:cNvSpPr txBox="1"/>
          <p:nvPr/>
        </p:nvSpPr>
        <p:spPr>
          <a:xfrm>
            <a:off x="66840" y="126321"/>
            <a:ext cx="3294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</a:rPr>
              <a:t>지원사업 소개</a:t>
            </a:r>
            <a:r>
              <a:rPr lang="en-US" altLang="ko-KR" sz="1400" dirty="0">
                <a:solidFill>
                  <a:schemeClr val="tx1"/>
                </a:solidFill>
              </a:rPr>
              <a:t>_</a:t>
            </a:r>
            <a:r>
              <a:rPr lang="ko-KR" altLang="en-US" sz="1400" dirty="0">
                <a:solidFill>
                  <a:schemeClr val="tx1"/>
                </a:solidFill>
              </a:rPr>
              <a:t>상세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공고정보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홍보자료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사각형: 둥근 대각선 방향 모서리 31">
            <a:extLst>
              <a:ext uri="{FF2B5EF4-FFF2-40B4-BE49-F238E27FC236}">
                <a16:creationId xmlns:a16="http://schemas.microsoft.com/office/drawing/2014/main" id="{1A8C5CDA-A342-C89E-3196-8B0580F6CE13}"/>
              </a:ext>
            </a:extLst>
          </p:cNvPr>
          <p:cNvSpPr/>
          <p:nvPr/>
        </p:nvSpPr>
        <p:spPr bwMode="auto">
          <a:xfrm>
            <a:off x="484700" y="685210"/>
            <a:ext cx="1080000" cy="321135"/>
          </a:xfrm>
          <a:prstGeom prst="round2DiagRect">
            <a:avLst>
              <a:gd name="adj1" fmla="val 31773"/>
              <a:gd name="adj2" fmla="val 0"/>
            </a:avLst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100" b="1" dirty="0">
                <a:latin typeface="Noto Sans Korean"/>
              </a:rPr>
              <a:t>공고정보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056E95-B7FB-32C9-EEF8-5E743BD60CE3}"/>
              </a:ext>
            </a:extLst>
          </p:cNvPr>
          <p:cNvSpPr/>
          <p:nvPr/>
        </p:nvSpPr>
        <p:spPr>
          <a:xfrm>
            <a:off x="509052" y="1060862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</a:t>
            </a:r>
            <a:r>
              <a:rPr lang="ko-KR" altLang="en-US" sz="900" dirty="0">
                <a:solidFill>
                  <a:srgbClr val="7F7F7F"/>
                </a:solidFill>
              </a:rPr>
              <a:t> </a:t>
            </a:r>
            <a:r>
              <a:rPr lang="en-US" altLang="ko-KR" sz="900" b="1" dirty="0">
                <a:solidFill>
                  <a:srgbClr val="EE6630"/>
                </a:solidFill>
              </a:rPr>
              <a:t>1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91D1E697-58DE-4D97-EDDC-0EB3DD14145B}"/>
              </a:ext>
            </a:extLst>
          </p:cNvPr>
          <p:cNvGrpSpPr/>
          <p:nvPr/>
        </p:nvGrpSpPr>
        <p:grpSpPr>
          <a:xfrm>
            <a:off x="570644" y="1454494"/>
            <a:ext cx="8703329" cy="1016954"/>
            <a:chOff x="570644" y="1788426"/>
            <a:chExt cx="8703329" cy="1016954"/>
          </a:xfrm>
        </p:grpSpPr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64DFCD5C-9711-5DBF-632F-956ACD21B4A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97973" y="1788426"/>
              <a:ext cx="8676000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B475717-DC7C-E0EF-78B2-4F8587929BF7}"/>
                </a:ext>
              </a:extLst>
            </p:cNvPr>
            <p:cNvSpPr txBox="1"/>
            <p:nvPr/>
          </p:nvSpPr>
          <p:spPr>
            <a:xfrm>
              <a:off x="592286" y="2457910"/>
              <a:ext cx="1650994" cy="257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95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Noto Sans Korean"/>
                </a:rPr>
                <a:t>2024-03-10 ~ 2024-04-10 </a:t>
              </a:r>
              <a:endParaRPr lang="en-US" altLang="ko-KR" sz="95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endParaRPr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DEF84B0F-930B-F615-A69C-21D96DA44721}"/>
                </a:ext>
              </a:extLst>
            </p:cNvPr>
            <p:cNvGrpSpPr/>
            <p:nvPr/>
          </p:nvGrpSpPr>
          <p:grpSpPr>
            <a:xfrm>
              <a:off x="570644" y="2246384"/>
              <a:ext cx="3804803" cy="262701"/>
              <a:chOff x="570644" y="3411693"/>
              <a:chExt cx="3804803" cy="262701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14762E0-091D-C1F3-6681-8CAB364FA73F}"/>
                  </a:ext>
                </a:extLst>
              </p:cNvPr>
              <p:cNvSpPr txBox="1"/>
              <p:nvPr/>
            </p:nvSpPr>
            <p:spPr>
              <a:xfrm>
                <a:off x="570644" y="3411693"/>
                <a:ext cx="3804803" cy="262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ts val="1400"/>
                  </a:lnSpc>
                  <a:defRPr sz="1000" b="1" i="0">
                    <a:solidFill>
                      <a:srgbClr val="333333"/>
                    </a:solidFill>
                    <a:effectLst/>
                    <a:latin typeface="Noto Sans Korean"/>
                  </a:defRPr>
                </a:lvl1pPr>
              </a:lstStyle>
              <a:p>
                <a:r>
                  <a:rPr lang="ko-KR" altLang="en-US" sz="1100" dirty="0"/>
                  <a:t>국토교통부 우수연구개발 혁신제품 지정 공고</a:t>
                </a:r>
                <a:r>
                  <a:rPr lang="en-US" altLang="ko-KR" sz="1100" dirty="0"/>
                  <a:t>(2024</a:t>
                </a:r>
                <a:r>
                  <a:rPr lang="ko-KR" altLang="en-US" sz="1100" dirty="0"/>
                  <a:t>년 </a:t>
                </a:r>
                <a:r>
                  <a:rPr lang="en-US" altLang="ko-KR" sz="1100" dirty="0"/>
                  <a:t>1</a:t>
                </a:r>
                <a:r>
                  <a:rPr lang="ko-KR" altLang="en-US" sz="1100" dirty="0"/>
                  <a:t>차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2C7C34C2-222E-E8FB-D1A0-A6B2434CC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8472" y="3452498"/>
                <a:ext cx="180000" cy="180000"/>
              </a:xfrm>
              <a:prstGeom prst="rect">
                <a:avLst/>
              </a:prstGeom>
            </p:spPr>
          </p:pic>
        </p:grp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C91A8676-BB14-29BA-4289-7A568E280E5A}"/>
                </a:ext>
              </a:extLst>
            </p:cNvPr>
            <p:cNvSpPr/>
            <p:nvPr/>
          </p:nvSpPr>
          <p:spPr bwMode="auto">
            <a:xfrm>
              <a:off x="8445973" y="2233521"/>
              <a:ext cx="828000" cy="288000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tIns="0" bIns="0" rtlCol="0" anchor="ctr"/>
            <a:lstStyle/>
            <a:p>
              <a:pPr algn="ctr" latinLnBrk="0"/>
              <a:r>
                <a:rPr lang="ko-KR" altLang="en-US" sz="1000" kern="0" dirty="0">
                  <a:solidFill>
                    <a:schemeClr val="bg1"/>
                  </a:solidFill>
                  <a:latin typeface="+mn-ea"/>
                </a:rPr>
                <a:t>신청하기</a:t>
              </a: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8A5C31FA-FDB5-BC7E-3D1D-1568D7332F1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97973" y="2805380"/>
              <a:ext cx="8676000" cy="0"/>
            </a:xfrm>
            <a:prstGeom prst="line">
              <a:avLst/>
            </a:prstGeom>
            <a:noFill/>
            <a:ln w="3175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</p:cxnSp>
      </p:grpSp>
      <p:sp>
        <p:nvSpPr>
          <p:cNvPr id="165" name="타원 164">
            <a:extLst>
              <a:ext uri="{FF2B5EF4-FFF2-40B4-BE49-F238E27FC236}">
                <a16:creationId xmlns:a16="http://schemas.microsoft.com/office/drawing/2014/main" id="{5FBF09D8-4C34-5AC9-8556-1E9147AFF4EB}"/>
              </a:ext>
            </a:extLst>
          </p:cNvPr>
          <p:cNvSpPr/>
          <p:nvPr/>
        </p:nvSpPr>
        <p:spPr>
          <a:xfrm>
            <a:off x="340677" y="113802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75471278-1814-3803-5301-336203F186DD}"/>
              </a:ext>
            </a:extLst>
          </p:cNvPr>
          <p:cNvSpPr/>
          <p:nvPr/>
        </p:nvSpPr>
        <p:spPr>
          <a:xfrm>
            <a:off x="354644" y="74310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AB2C09A8-AD2B-ECAB-CFB6-73D5A4BF6268}"/>
              </a:ext>
            </a:extLst>
          </p:cNvPr>
          <p:cNvSpPr/>
          <p:nvPr/>
        </p:nvSpPr>
        <p:spPr>
          <a:xfrm>
            <a:off x="340677" y="136662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3-2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6E122757-F876-D31C-D947-EE94472CF939}"/>
              </a:ext>
            </a:extLst>
          </p:cNvPr>
          <p:cNvSpPr/>
          <p:nvPr/>
        </p:nvSpPr>
        <p:spPr>
          <a:xfrm>
            <a:off x="8166894" y="194962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3-3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8AB0250-2770-F0D5-B5BF-2C657613F3CC}"/>
              </a:ext>
            </a:extLst>
          </p:cNvPr>
          <p:cNvSpPr/>
          <p:nvPr/>
        </p:nvSpPr>
        <p:spPr>
          <a:xfrm>
            <a:off x="507624" y="3119976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</a:t>
            </a:r>
            <a:r>
              <a:rPr lang="ko-KR" altLang="en-US" sz="900" dirty="0">
                <a:solidFill>
                  <a:srgbClr val="7F7F7F"/>
                </a:solidFill>
              </a:rPr>
              <a:t> </a:t>
            </a:r>
            <a:r>
              <a:rPr lang="en-US" altLang="ko-KR" sz="900" b="1" dirty="0">
                <a:solidFill>
                  <a:srgbClr val="EE6630"/>
                </a:solidFill>
              </a:rPr>
              <a:t>1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2026CA6A-7360-B941-8F68-D1D006B50E76}"/>
              </a:ext>
            </a:extLst>
          </p:cNvPr>
          <p:cNvCxnSpPr>
            <a:cxnSpLocks/>
          </p:cNvCxnSpPr>
          <p:nvPr/>
        </p:nvCxnSpPr>
        <p:spPr bwMode="auto">
          <a:xfrm>
            <a:off x="596545" y="3505062"/>
            <a:ext cx="8676000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9D019E7E-B011-D814-6DFF-4B1A9F016E23}"/>
              </a:ext>
            </a:extLst>
          </p:cNvPr>
          <p:cNvGrpSpPr>
            <a:grpSpLocks noChangeAspect="1"/>
          </p:cNvGrpSpPr>
          <p:nvPr/>
        </p:nvGrpSpPr>
        <p:grpSpPr>
          <a:xfrm>
            <a:off x="677791" y="3660026"/>
            <a:ext cx="1991250" cy="1080000"/>
            <a:chOff x="679218" y="4319122"/>
            <a:chExt cx="2124000" cy="1152000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A7BA1997-5911-9E3E-2E70-A04F4347AC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9218" y="4319122"/>
              <a:ext cx="2124000" cy="1152000"/>
              <a:chOff x="433438" y="4099367"/>
              <a:chExt cx="2105999" cy="1206408"/>
            </a:xfrm>
          </p:grpSpPr>
          <p:sp>
            <p:nvSpPr>
              <p:cNvPr id="184" name="사각형: 둥근 모서리 183">
                <a:extLst>
                  <a:ext uri="{FF2B5EF4-FFF2-40B4-BE49-F238E27FC236}">
                    <a16:creationId xmlns:a16="http://schemas.microsoft.com/office/drawing/2014/main" id="{51D84459-E786-0FFE-6111-64A9D22DA130}"/>
                  </a:ext>
                </a:extLst>
              </p:cNvPr>
              <p:cNvSpPr/>
              <p:nvPr/>
            </p:nvSpPr>
            <p:spPr>
              <a:xfrm>
                <a:off x="433438" y="4099367"/>
                <a:ext cx="2096802" cy="1206408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6954AEBE-2AE2-DECE-F606-3AC8BD0A9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634" y="4124844"/>
                <a:ext cx="2096803" cy="116870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직선 연결선 185">
                <a:extLst>
                  <a:ext uri="{FF2B5EF4-FFF2-40B4-BE49-F238E27FC236}">
                    <a16:creationId xmlns:a16="http://schemas.microsoft.com/office/drawing/2014/main" id="{AD1EFC9C-2742-1D3F-EC3E-D955235F50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635" y="4124844"/>
                <a:ext cx="2063482" cy="116870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3" name="그림 182">
              <a:extLst>
                <a:ext uri="{FF2B5EF4-FFF2-40B4-BE49-F238E27FC236}">
                  <a16:creationId xmlns:a16="http://schemas.microsoft.com/office/drawing/2014/main" id="{68D68A60-B7B8-717D-7679-4F77E02E5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3093" y="4733197"/>
              <a:ext cx="476250" cy="323850"/>
            </a:xfrm>
            <a:prstGeom prst="rect">
              <a:avLst/>
            </a:prstGeom>
          </p:spPr>
        </p:pic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40C27BC4-7794-D8BA-1289-52D03DFC6B29}"/>
              </a:ext>
            </a:extLst>
          </p:cNvPr>
          <p:cNvGrpSpPr/>
          <p:nvPr/>
        </p:nvGrpSpPr>
        <p:grpSpPr>
          <a:xfrm>
            <a:off x="2818685" y="3911524"/>
            <a:ext cx="6515183" cy="506239"/>
            <a:chOff x="2820113" y="4621180"/>
            <a:chExt cx="6515183" cy="506239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AC2B66F6-5C98-AD21-9A94-A93D1D0A934E}"/>
                </a:ext>
              </a:extLst>
            </p:cNvPr>
            <p:cNvSpPr txBox="1"/>
            <p:nvPr/>
          </p:nvSpPr>
          <p:spPr>
            <a:xfrm>
              <a:off x="2820113" y="4621180"/>
              <a:ext cx="4729519" cy="262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1400"/>
                </a:lnSpc>
                <a:defRPr sz="1000" b="1" i="0">
                  <a:solidFill>
                    <a:srgbClr val="333333"/>
                  </a:solidFill>
                  <a:effectLst/>
                  <a:latin typeface="Noto Sans Korean"/>
                </a:defRPr>
              </a:lvl1pPr>
            </a:lstStyle>
            <a:p>
              <a:r>
                <a:rPr lang="ko-KR" altLang="en-US" sz="1100" dirty="0"/>
                <a:t>국토교통부 혁신제품 지정제도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FA5B6BCD-B147-EB0C-FF4F-AACDE15E7A70}"/>
                </a:ext>
              </a:extLst>
            </p:cNvPr>
            <p:cNvSpPr txBox="1"/>
            <p:nvPr/>
          </p:nvSpPr>
          <p:spPr>
            <a:xfrm>
              <a:off x="2820113" y="4867989"/>
              <a:ext cx="6515183" cy="25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ko-KR" altLang="en-US" sz="10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Noto Sans Korean"/>
                </a:rPr>
                <a:t>정부 및 공공기관이 중소중견기업 우수제품의 첫 고객이 되어준다</a:t>
              </a:r>
              <a:r>
                <a:rPr lang="en-US" altLang="ko-KR" sz="10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Noto Sans Korean"/>
                </a:rPr>
                <a:t>?  "</a:t>
              </a:r>
              <a:r>
                <a:rPr lang="ko-KR" altLang="en-US" sz="10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Noto Sans Korean"/>
                </a:rPr>
                <a:t>국토교통부 혁신제품 지정제도</a:t>
              </a:r>
              <a:r>
                <a:rPr lang="en-US" altLang="ko-KR" sz="10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Noto Sans Korean"/>
                </a:rPr>
                <a:t>"</a:t>
              </a:r>
              <a:r>
                <a:rPr lang="ko-KR" altLang="en-US" sz="10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Noto Sans Korean"/>
                </a:rPr>
                <a:t>를 소개합니다</a:t>
              </a:r>
              <a:r>
                <a:rPr lang="en-US" altLang="ko-KR" sz="10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Noto Sans Korean"/>
                </a:rPr>
                <a:t>. </a:t>
              </a:r>
              <a:endParaRPr lang="en-US" altLang="ko-KR" sz="1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endParaRPr>
            </a:p>
          </p:txBody>
        </p:sp>
      </p:grpSp>
      <p:pic>
        <p:nvPicPr>
          <p:cNvPr id="199" name="그림 198">
            <a:extLst>
              <a:ext uri="{FF2B5EF4-FFF2-40B4-BE49-F238E27FC236}">
                <a16:creationId xmlns:a16="http://schemas.microsoft.com/office/drawing/2014/main" id="{CF8F695D-9795-64D3-69F1-6BBBD46E7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807" y="3937374"/>
            <a:ext cx="180000" cy="180000"/>
          </a:xfrm>
          <a:prstGeom prst="rect">
            <a:avLst/>
          </a:prstGeom>
        </p:spPr>
      </p:pic>
      <p:sp>
        <p:nvSpPr>
          <p:cNvPr id="206" name="사각형: 둥근 대각선 방향 모서리 205">
            <a:extLst>
              <a:ext uri="{FF2B5EF4-FFF2-40B4-BE49-F238E27FC236}">
                <a16:creationId xmlns:a16="http://schemas.microsoft.com/office/drawing/2014/main" id="{DD0B6872-17B2-54F1-B052-C23A115C92D9}"/>
              </a:ext>
            </a:extLst>
          </p:cNvPr>
          <p:cNvSpPr/>
          <p:nvPr/>
        </p:nvSpPr>
        <p:spPr bwMode="auto">
          <a:xfrm>
            <a:off x="484700" y="2748403"/>
            <a:ext cx="1080000" cy="321135"/>
          </a:xfrm>
          <a:prstGeom prst="round2DiagRect">
            <a:avLst>
              <a:gd name="adj1" fmla="val 31773"/>
              <a:gd name="adj2" fmla="val 0"/>
            </a:avLst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100" b="1" dirty="0">
                <a:latin typeface="Noto Sans Korean"/>
              </a:rPr>
              <a:t>홍보자료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0C050B0-97AD-6AA8-DDE7-CEF5EFA65A08}"/>
              </a:ext>
            </a:extLst>
          </p:cNvPr>
          <p:cNvSpPr/>
          <p:nvPr/>
        </p:nvSpPr>
        <p:spPr>
          <a:xfrm>
            <a:off x="2902553" y="3675381"/>
            <a:ext cx="360000" cy="18000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영상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BE0806C-AFEF-2178-83EE-02CBE2A98728}"/>
              </a:ext>
            </a:extLst>
          </p:cNvPr>
          <p:cNvSpPr/>
          <p:nvPr/>
        </p:nvSpPr>
        <p:spPr>
          <a:xfrm>
            <a:off x="354644" y="283193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5AB395A-8B35-ECA3-D7F9-146A21F33642}"/>
              </a:ext>
            </a:extLst>
          </p:cNvPr>
          <p:cNvCxnSpPr/>
          <p:nvPr/>
        </p:nvCxnSpPr>
        <p:spPr>
          <a:xfrm>
            <a:off x="592286" y="959102"/>
            <a:ext cx="57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C413B72-043E-C8CC-C4E9-5DCCF7033CA3}"/>
              </a:ext>
            </a:extLst>
          </p:cNvPr>
          <p:cNvCxnSpPr/>
          <p:nvPr/>
        </p:nvCxnSpPr>
        <p:spPr>
          <a:xfrm>
            <a:off x="592286" y="3022298"/>
            <a:ext cx="57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539231B-FA64-DCBB-449C-7D16D70CE0CF}"/>
              </a:ext>
            </a:extLst>
          </p:cNvPr>
          <p:cNvCxnSpPr>
            <a:cxnSpLocks/>
          </p:cNvCxnSpPr>
          <p:nvPr/>
        </p:nvCxnSpPr>
        <p:spPr bwMode="auto">
          <a:xfrm>
            <a:off x="596545" y="4915121"/>
            <a:ext cx="8676000" cy="0"/>
          </a:xfrm>
          <a:prstGeom prst="line">
            <a:avLst/>
          </a:prstGeom>
          <a:noFill/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A277366-035F-29BF-F7E7-03F3506CF451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기업지원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지원사업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6BC583B-3276-D73F-C36A-4FE4DE0B7DE4}"/>
              </a:ext>
            </a:extLst>
          </p:cNvPr>
          <p:cNvSpPr/>
          <p:nvPr/>
        </p:nvSpPr>
        <p:spPr>
          <a:xfrm>
            <a:off x="354644" y="3583374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4-2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03DDAB8-F33B-36C6-1BCC-5E080DE2F91D}"/>
              </a:ext>
            </a:extLst>
          </p:cNvPr>
          <p:cNvGrpSpPr/>
          <p:nvPr/>
        </p:nvGrpSpPr>
        <p:grpSpPr>
          <a:xfrm>
            <a:off x="677791" y="1634927"/>
            <a:ext cx="2425358" cy="180000"/>
            <a:chOff x="677791" y="1780847"/>
            <a:chExt cx="2425358" cy="180000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1814FE82-1460-3C1A-7069-2733076EE37A}"/>
                </a:ext>
              </a:extLst>
            </p:cNvPr>
            <p:cNvSpPr/>
            <p:nvPr/>
          </p:nvSpPr>
          <p:spPr>
            <a:xfrm>
              <a:off x="677791" y="1791473"/>
              <a:ext cx="540000" cy="16200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판로지원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EA013E1-F359-898A-4186-839512075548}"/>
                </a:ext>
              </a:extLst>
            </p:cNvPr>
            <p:cNvSpPr/>
            <p:nvPr/>
          </p:nvSpPr>
          <p:spPr>
            <a:xfrm>
              <a:off x="1268596" y="1790314"/>
              <a:ext cx="360000" cy="162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/>
                  </a:solidFill>
                  <a:latin typeface="+mn-ea"/>
                </a:rPr>
                <a:t>D-</a:t>
              </a:r>
              <a:r>
                <a:rPr lang="en-US" altLang="ko-KR" sz="800" dirty="0">
                  <a:solidFill>
                    <a:schemeClr val="bg1"/>
                  </a:solidFill>
                  <a:latin typeface="+mn-ea"/>
                </a:rPr>
                <a:t>22</a:t>
              </a:r>
              <a:endParaRPr lang="ko-KR" altLang="en-US" sz="80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6898D806-F58C-EE08-2036-154C6D249781}"/>
                </a:ext>
              </a:extLst>
            </p:cNvPr>
            <p:cNvSpPr/>
            <p:nvPr/>
          </p:nvSpPr>
          <p:spPr>
            <a:xfrm>
              <a:off x="1807149" y="1780847"/>
              <a:ext cx="1296000" cy="180000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36000" bIns="0" rtlCol="0" anchor="ctr"/>
            <a:lstStyle/>
            <a:p>
              <a:r>
                <a:rPr lang="ko-KR" altLang="en-US" sz="800" b="1" kern="0" dirty="0">
                  <a:solidFill>
                    <a:schemeClr val="tx1"/>
                  </a:solidFill>
                  <a:latin typeface="+mj-ea"/>
                  <a:ea typeface="+mj-ea"/>
                </a:rPr>
                <a:t>국토교통과학기술진흥원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68C7929-30E4-842B-C697-3A92AFF262F2}"/>
                </a:ext>
              </a:extLst>
            </p:cNvPr>
            <p:cNvCxnSpPr>
              <a:cxnSpLocks/>
            </p:cNvCxnSpPr>
            <p:nvPr/>
          </p:nvCxnSpPr>
          <p:spPr>
            <a:xfrm>
              <a:off x="1720492" y="1798847"/>
              <a:ext cx="0" cy="144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477F870-EAD1-FEE3-5313-7ED684CDC261}"/>
              </a:ext>
            </a:extLst>
          </p:cNvPr>
          <p:cNvSpPr/>
          <p:nvPr/>
        </p:nvSpPr>
        <p:spPr bwMode="auto">
          <a:xfrm>
            <a:off x="4386269" y="5449536"/>
            <a:ext cx="97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0" bIns="0" rtlCol="0" anchor="ctr"/>
          <a:lstStyle/>
          <a:p>
            <a:pPr algn="ctr" latinLnBrk="0"/>
            <a:r>
              <a:rPr lang="ko-KR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목록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72B7C8E-AF04-63EC-BDBE-E1A9F3781672}"/>
              </a:ext>
            </a:extLst>
          </p:cNvPr>
          <p:cNvSpPr/>
          <p:nvPr/>
        </p:nvSpPr>
        <p:spPr>
          <a:xfrm>
            <a:off x="4141862" y="549271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5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AE17C0-D8B2-598D-7DFD-BB0D928D6E19}"/>
              </a:ext>
            </a:extLst>
          </p:cNvPr>
          <p:cNvSpPr/>
          <p:nvPr/>
        </p:nvSpPr>
        <p:spPr bwMode="auto">
          <a:xfrm>
            <a:off x="507624" y="1097338"/>
            <a:ext cx="660662" cy="324000"/>
          </a:xfrm>
          <a:prstGeom prst="rect">
            <a:avLst/>
          </a:prstGeom>
          <a:solidFill>
            <a:srgbClr val="FF0000">
              <a:alpha val="10196"/>
            </a:srgbClr>
          </a:solidFill>
          <a:ln w="31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0" tIns="0" rIns="36000" bIns="0" rtlCol="0" anchor="ctr"/>
          <a:lstStyle/>
          <a:p>
            <a:pPr algn="l"/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Korean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AAC3F4-51C5-3D04-5E6B-54ECF52BB3EE}"/>
              </a:ext>
            </a:extLst>
          </p:cNvPr>
          <p:cNvSpPr/>
          <p:nvPr/>
        </p:nvSpPr>
        <p:spPr bwMode="auto">
          <a:xfrm>
            <a:off x="507624" y="3155784"/>
            <a:ext cx="660662" cy="324000"/>
          </a:xfrm>
          <a:prstGeom prst="rect">
            <a:avLst/>
          </a:prstGeom>
          <a:solidFill>
            <a:srgbClr val="FF0000">
              <a:alpha val="10196"/>
            </a:srgbClr>
          </a:solidFill>
          <a:ln w="31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0" tIns="0" rIns="36000" bIns="0" rtlCol="0" anchor="ctr"/>
          <a:lstStyle/>
          <a:p>
            <a:pPr algn="l"/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Korean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EA5A5AC-CDBC-E0E2-5BF2-86816EAF3EF7}"/>
              </a:ext>
            </a:extLst>
          </p:cNvPr>
          <p:cNvSpPr/>
          <p:nvPr/>
        </p:nvSpPr>
        <p:spPr>
          <a:xfrm>
            <a:off x="354644" y="321143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4-1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F4EE054-2E43-6973-78FD-C01FF4E69B19}"/>
              </a:ext>
            </a:extLst>
          </p:cNvPr>
          <p:cNvCxnSpPr>
            <a:stCxn id="2" idx="3"/>
          </p:cNvCxnSpPr>
          <p:nvPr/>
        </p:nvCxnSpPr>
        <p:spPr>
          <a:xfrm>
            <a:off x="1168286" y="1259338"/>
            <a:ext cx="396414" cy="0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633992D-2018-87C4-BA77-54CA4CAB8C16}"/>
              </a:ext>
            </a:extLst>
          </p:cNvPr>
          <p:cNvSpPr txBox="1"/>
          <p:nvPr/>
        </p:nvSpPr>
        <p:spPr>
          <a:xfrm>
            <a:off x="1553827" y="1146217"/>
            <a:ext cx="26132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디폴트 </a:t>
            </a:r>
            <a:r>
              <a:rPr lang="en-US" altLang="ko-KR" sz="800" dirty="0"/>
              <a:t>: </a:t>
            </a:r>
            <a:r>
              <a:rPr lang="ko-KR" altLang="en-US" sz="800" dirty="0" err="1"/>
              <a:t>숨김처리</a:t>
            </a:r>
            <a:r>
              <a:rPr lang="ko-KR" altLang="en-US" sz="800" dirty="0"/>
              <a:t> </a:t>
            </a:r>
            <a:r>
              <a:rPr lang="en-US" altLang="ko-KR" sz="800" dirty="0"/>
              <a:t>(</a:t>
            </a:r>
            <a:r>
              <a:rPr lang="ko-KR" altLang="en-US" sz="800" dirty="0"/>
              <a:t>목록 </a:t>
            </a:r>
            <a:r>
              <a:rPr lang="en-US" altLang="ko-KR" sz="800" dirty="0"/>
              <a:t>10</a:t>
            </a:r>
            <a:r>
              <a:rPr lang="ko-KR" altLang="en-US" sz="800" dirty="0"/>
              <a:t>건 이상 시</a:t>
            </a:r>
            <a:r>
              <a:rPr lang="en-US" altLang="ko-KR" sz="800" dirty="0"/>
              <a:t>, </a:t>
            </a:r>
            <a:r>
              <a:rPr lang="ko-KR" altLang="en-US" sz="800" dirty="0"/>
              <a:t>전체 건수 노출</a:t>
            </a:r>
            <a:r>
              <a:rPr lang="en-US" altLang="ko-KR" sz="800" dirty="0"/>
              <a:t>)</a:t>
            </a:r>
            <a:r>
              <a:rPr lang="ko-KR" altLang="en-US" sz="800" dirty="0"/>
              <a:t> 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6A05DA-2CE0-4A8C-7017-3174A0AFFA18}"/>
              </a:ext>
            </a:extLst>
          </p:cNvPr>
          <p:cNvCxnSpPr/>
          <p:nvPr/>
        </p:nvCxnSpPr>
        <p:spPr>
          <a:xfrm>
            <a:off x="1168286" y="3298932"/>
            <a:ext cx="396414" cy="0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2F38E3-232D-6705-0A9B-3D773C8C79FE}"/>
              </a:ext>
            </a:extLst>
          </p:cNvPr>
          <p:cNvSpPr txBox="1"/>
          <p:nvPr/>
        </p:nvSpPr>
        <p:spPr>
          <a:xfrm>
            <a:off x="1553827" y="3185811"/>
            <a:ext cx="26132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디폴트 </a:t>
            </a:r>
            <a:r>
              <a:rPr lang="en-US" altLang="ko-KR" sz="800" dirty="0"/>
              <a:t>: </a:t>
            </a:r>
            <a:r>
              <a:rPr lang="ko-KR" altLang="en-US" sz="800" dirty="0" err="1"/>
              <a:t>숨김처리</a:t>
            </a:r>
            <a:r>
              <a:rPr lang="ko-KR" altLang="en-US" sz="800" dirty="0"/>
              <a:t> </a:t>
            </a:r>
            <a:r>
              <a:rPr lang="en-US" altLang="ko-KR" sz="800" dirty="0"/>
              <a:t>(</a:t>
            </a:r>
            <a:r>
              <a:rPr lang="ko-KR" altLang="en-US" sz="800" dirty="0"/>
              <a:t>목록 </a:t>
            </a:r>
            <a:r>
              <a:rPr lang="en-US" altLang="ko-KR" sz="800" dirty="0"/>
              <a:t>10</a:t>
            </a:r>
            <a:r>
              <a:rPr lang="ko-KR" altLang="en-US" sz="800" dirty="0"/>
              <a:t>건 이상 시</a:t>
            </a:r>
            <a:r>
              <a:rPr lang="en-US" altLang="ko-KR" sz="800" dirty="0"/>
              <a:t>, </a:t>
            </a:r>
            <a:r>
              <a:rPr lang="ko-KR" altLang="en-US" sz="800" dirty="0"/>
              <a:t>전체 건수 노출</a:t>
            </a:r>
            <a:r>
              <a:rPr lang="en-US" altLang="ko-KR" sz="800" dirty="0"/>
              <a:t>)</a:t>
            </a:r>
            <a:r>
              <a:rPr lang="ko-KR" alt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3189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99BD-B359-E814-6D54-0E6859855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그룹 400">
            <a:extLst>
              <a:ext uri="{FF2B5EF4-FFF2-40B4-BE49-F238E27FC236}">
                <a16:creationId xmlns:a16="http://schemas.microsoft.com/office/drawing/2014/main" id="{03706238-935B-C7A9-9779-DB95901A12EA}"/>
              </a:ext>
            </a:extLst>
          </p:cNvPr>
          <p:cNvGrpSpPr/>
          <p:nvPr/>
        </p:nvGrpSpPr>
        <p:grpSpPr>
          <a:xfrm>
            <a:off x="430093" y="1924503"/>
            <a:ext cx="8911037" cy="396000"/>
            <a:chOff x="430093" y="1924503"/>
            <a:chExt cx="8911037" cy="396000"/>
          </a:xfrm>
        </p:grpSpPr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ADCE8B09-2A25-EA6E-9226-3E1C68312026}"/>
                </a:ext>
              </a:extLst>
            </p:cNvPr>
            <p:cNvSpPr/>
            <p:nvPr/>
          </p:nvSpPr>
          <p:spPr bwMode="auto">
            <a:xfrm>
              <a:off x="4877130" y="1924503"/>
              <a:ext cx="4464000" cy="396000"/>
            </a:xfrm>
            <a:prstGeom prst="rect">
              <a:avLst/>
            </a:prstGeom>
            <a:solidFill>
              <a:srgbClr val="0070C0"/>
            </a:solidFill>
            <a:ln w="317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orean"/>
                </a:rPr>
                <a:t>홍보</a:t>
              </a: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2183FD9D-480C-45DB-71E0-BF20DC9DF267}"/>
                </a:ext>
              </a:extLst>
            </p:cNvPr>
            <p:cNvSpPr/>
            <p:nvPr/>
          </p:nvSpPr>
          <p:spPr bwMode="auto">
            <a:xfrm>
              <a:off x="430093" y="1924503"/>
              <a:ext cx="4464000" cy="39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orean"/>
                </a:rPr>
                <a:t>소개</a:t>
              </a:r>
            </a:p>
          </p:txBody>
        </p:sp>
      </p:grp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1E2A85EC-A655-DE03-3143-8BC17F8B112C}"/>
              </a:ext>
            </a:extLst>
          </p:cNvPr>
          <p:cNvSpPr/>
          <p:nvPr/>
        </p:nvSpPr>
        <p:spPr bwMode="auto">
          <a:xfrm>
            <a:off x="431303" y="1210389"/>
            <a:ext cx="8923071" cy="648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 algn="ctr"/>
            <a:r>
              <a:rPr lang="ko-KR" altLang="en-US" sz="1000" i="0" dirty="0">
                <a:solidFill>
                  <a:srgbClr val="333333"/>
                </a:solidFill>
                <a:effectLst/>
              </a:rPr>
              <a:t>국토교통 기업지원허브에서 제공하는</a:t>
            </a:r>
            <a:r>
              <a:rPr lang="ko-KR" altLang="en-US" sz="1000" dirty="0">
                <a:solidFill>
                  <a:srgbClr val="333333"/>
                </a:solidFill>
              </a:rPr>
              <a:t> 지원사업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을 소개하고 </a:t>
            </a:r>
            <a:r>
              <a:rPr lang="ko-KR" altLang="en-US" sz="1000" dirty="0">
                <a:solidFill>
                  <a:srgbClr val="333333"/>
                </a:solidFill>
              </a:rPr>
              <a:t>관련 사업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공고를 통해 참여신청을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받고 있습니다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. </a:t>
            </a:r>
            <a:br>
              <a:rPr lang="en-US" altLang="ko-KR" sz="1000" i="0" dirty="0">
                <a:solidFill>
                  <a:srgbClr val="333333"/>
                </a:solidFill>
                <a:effectLst/>
              </a:rPr>
            </a:br>
            <a:r>
              <a:rPr lang="ko-KR" altLang="en-US" sz="1000" dirty="0">
                <a:solidFill>
                  <a:srgbClr val="333333"/>
                </a:solidFill>
              </a:rPr>
              <a:t>기업지원허브 지원사업 공고는 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로그인 </a:t>
            </a:r>
            <a:r>
              <a:rPr lang="ko-KR" altLang="en-US" sz="1000" dirty="0">
                <a:solidFill>
                  <a:srgbClr val="333333"/>
                </a:solidFill>
              </a:rPr>
              <a:t>후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 신청하실 수 있습니다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1F0AEB7-4670-AE12-9A31-EB3BC9CADE59}"/>
              </a:ext>
            </a:extLst>
          </p:cNvPr>
          <p:cNvGrpSpPr/>
          <p:nvPr/>
        </p:nvGrpSpPr>
        <p:grpSpPr>
          <a:xfrm>
            <a:off x="2720148" y="2913517"/>
            <a:ext cx="2088000" cy="1152000"/>
            <a:chOff x="433438" y="4099367"/>
            <a:chExt cx="2105999" cy="1206408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A51C4B44-05EA-51F1-EDF7-34750EE09804}"/>
                </a:ext>
              </a:extLst>
            </p:cNvPr>
            <p:cNvSpPr/>
            <p:nvPr/>
          </p:nvSpPr>
          <p:spPr>
            <a:xfrm>
              <a:off x="433438" y="4099367"/>
              <a:ext cx="2096802" cy="120640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6C1EFEB-967A-5997-4690-C6FF0A496CCA}"/>
                </a:ext>
              </a:extLst>
            </p:cNvPr>
            <p:cNvCxnSpPr>
              <a:cxnSpLocks/>
            </p:cNvCxnSpPr>
            <p:nvPr/>
          </p:nvCxnSpPr>
          <p:spPr>
            <a:xfrm>
              <a:off x="442634" y="4124844"/>
              <a:ext cx="2096803" cy="9750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3966553-F4F1-1E20-2340-363C978813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635" y="4124844"/>
              <a:ext cx="2063482" cy="96512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C1ED7AEE-956B-DFCC-3970-D4050EC8388F}"/>
              </a:ext>
            </a:extLst>
          </p:cNvPr>
          <p:cNvSpPr/>
          <p:nvPr/>
        </p:nvSpPr>
        <p:spPr>
          <a:xfrm rot="10800000">
            <a:off x="2720149" y="3875640"/>
            <a:ext cx="2078881" cy="972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72000" bIns="7200" rtlCol="0" anchor="t"/>
          <a:lstStyle/>
          <a:p>
            <a:pPr algn="l"/>
            <a:endParaRPr lang="ko-KR" altLang="en-US" sz="75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FDE0D81-5F3A-2EF8-B291-9F85013AF152}"/>
              </a:ext>
            </a:extLst>
          </p:cNvPr>
          <p:cNvSpPr txBox="1"/>
          <p:nvPr/>
        </p:nvSpPr>
        <p:spPr>
          <a:xfrm>
            <a:off x="2767677" y="3987455"/>
            <a:ext cx="2028697" cy="433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b="1" dirty="0">
                <a:solidFill>
                  <a:srgbClr val="333333"/>
                </a:solidFill>
              </a:rPr>
              <a:t>국토교통부 우수연구개발 혁신제품 리플렛 및 매뉴얼</a:t>
            </a:r>
            <a:r>
              <a:rPr lang="en-US" altLang="ko-KR" sz="900" b="1" dirty="0">
                <a:solidFill>
                  <a:srgbClr val="333333"/>
                </a:solidFill>
              </a:rPr>
              <a:t>(ver.2022-08)</a:t>
            </a:r>
            <a:endParaRPr lang="en-US" altLang="ko-KR" sz="900" b="1" i="0" dirty="0">
              <a:solidFill>
                <a:srgbClr val="333333"/>
              </a:solidFill>
              <a:effectLst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059D861-0907-22E3-A4B2-DE3A755F1AC9}"/>
              </a:ext>
            </a:extLst>
          </p:cNvPr>
          <p:cNvGrpSpPr/>
          <p:nvPr/>
        </p:nvGrpSpPr>
        <p:grpSpPr>
          <a:xfrm>
            <a:off x="5003493" y="2913517"/>
            <a:ext cx="2088000" cy="1152000"/>
            <a:chOff x="433438" y="4099367"/>
            <a:chExt cx="2105999" cy="120640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D51FC9BD-CEBC-3111-B114-27461A1A92E8}"/>
                </a:ext>
              </a:extLst>
            </p:cNvPr>
            <p:cNvSpPr/>
            <p:nvPr/>
          </p:nvSpPr>
          <p:spPr>
            <a:xfrm>
              <a:off x="433438" y="4099367"/>
              <a:ext cx="2096802" cy="120640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B166B0B-0F27-0267-0616-7A81D1AFBB0C}"/>
                </a:ext>
              </a:extLst>
            </p:cNvPr>
            <p:cNvCxnSpPr>
              <a:cxnSpLocks/>
            </p:cNvCxnSpPr>
            <p:nvPr/>
          </p:nvCxnSpPr>
          <p:spPr>
            <a:xfrm>
              <a:off x="442634" y="4124844"/>
              <a:ext cx="2096803" cy="9750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1190ADC-C5D7-73BF-C0EF-CCADB3C58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635" y="4124844"/>
              <a:ext cx="2063482" cy="96512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사각형: 둥근 위쪽 모서리 51">
            <a:extLst>
              <a:ext uri="{FF2B5EF4-FFF2-40B4-BE49-F238E27FC236}">
                <a16:creationId xmlns:a16="http://schemas.microsoft.com/office/drawing/2014/main" id="{D91318E9-23C6-88F8-D872-93B37C2AB66C}"/>
              </a:ext>
            </a:extLst>
          </p:cNvPr>
          <p:cNvSpPr/>
          <p:nvPr/>
        </p:nvSpPr>
        <p:spPr>
          <a:xfrm rot="10800000">
            <a:off x="5003493" y="3875641"/>
            <a:ext cx="2078881" cy="972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72000" bIns="7200" rtlCol="0" anchor="t"/>
          <a:lstStyle/>
          <a:p>
            <a:pPr algn="l"/>
            <a:endParaRPr lang="ko-KR" altLang="en-US" sz="75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7F2297C-BE02-5320-EC04-F2AAE9214ACE}"/>
              </a:ext>
            </a:extLst>
          </p:cNvPr>
          <p:cNvSpPr txBox="1"/>
          <p:nvPr/>
        </p:nvSpPr>
        <p:spPr>
          <a:xfrm>
            <a:off x="5051022" y="3987455"/>
            <a:ext cx="2007438" cy="25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b="1" i="0" dirty="0">
                <a:solidFill>
                  <a:srgbClr val="333333"/>
                </a:solidFill>
                <a:effectLst/>
                <a:latin typeface="Noto Sans Korean"/>
              </a:rPr>
              <a:t>국토교통 창업지원센터</a:t>
            </a:r>
            <a:endParaRPr lang="en-US" altLang="ko-KR" sz="900" b="1" i="0" dirty="0">
              <a:solidFill>
                <a:srgbClr val="333333"/>
              </a:solidFill>
              <a:effectLst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F89D8D8E-F6F0-7490-5DB2-F7DF39F5EA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68" y="3308238"/>
            <a:ext cx="476250" cy="323850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545DAF4-722F-4E57-0438-54266F693510}"/>
              </a:ext>
            </a:extLst>
          </p:cNvPr>
          <p:cNvGrpSpPr/>
          <p:nvPr/>
        </p:nvGrpSpPr>
        <p:grpSpPr>
          <a:xfrm>
            <a:off x="436804" y="2916925"/>
            <a:ext cx="2088000" cy="1152000"/>
            <a:chOff x="433438" y="4099367"/>
            <a:chExt cx="2105999" cy="1206408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B28D33F7-298B-A768-5168-2265633D6510}"/>
                </a:ext>
              </a:extLst>
            </p:cNvPr>
            <p:cNvSpPr/>
            <p:nvPr/>
          </p:nvSpPr>
          <p:spPr>
            <a:xfrm>
              <a:off x="433438" y="4099367"/>
              <a:ext cx="2096802" cy="120640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2F05A38-CA74-1EDE-5AF1-8BA5C06486AA}"/>
                </a:ext>
              </a:extLst>
            </p:cNvPr>
            <p:cNvCxnSpPr>
              <a:cxnSpLocks/>
            </p:cNvCxnSpPr>
            <p:nvPr/>
          </p:nvCxnSpPr>
          <p:spPr>
            <a:xfrm>
              <a:off x="442634" y="4124844"/>
              <a:ext cx="2096803" cy="9750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FE940BDE-06CF-3F4E-A8CA-CED87D5251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635" y="4124844"/>
              <a:ext cx="2063482" cy="96512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사각형: 둥근 위쪽 모서리 58">
            <a:extLst>
              <a:ext uri="{FF2B5EF4-FFF2-40B4-BE49-F238E27FC236}">
                <a16:creationId xmlns:a16="http://schemas.microsoft.com/office/drawing/2014/main" id="{10380615-B8E1-F901-507D-6ABA6E81A663}"/>
              </a:ext>
            </a:extLst>
          </p:cNvPr>
          <p:cNvSpPr/>
          <p:nvPr/>
        </p:nvSpPr>
        <p:spPr>
          <a:xfrm rot="10800000">
            <a:off x="436804" y="3874530"/>
            <a:ext cx="2078881" cy="972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72000" bIns="7200" rtlCol="0" anchor="t"/>
          <a:lstStyle/>
          <a:p>
            <a:pPr algn="l"/>
            <a:endParaRPr lang="ko-KR" altLang="en-US" sz="75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159131-DBD5-2D9B-63D3-39C45C5D3921}"/>
              </a:ext>
            </a:extLst>
          </p:cNvPr>
          <p:cNvSpPr txBox="1"/>
          <p:nvPr/>
        </p:nvSpPr>
        <p:spPr>
          <a:xfrm>
            <a:off x="484332" y="3990863"/>
            <a:ext cx="1984005" cy="25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b="1" i="0" dirty="0">
                <a:solidFill>
                  <a:srgbClr val="333333"/>
                </a:solidFill>
                <a:effectLst/>
                <a:latin typeface="Noto Sans Korean"/>
              </a:rPr>
              <a:t>국토교통부 혁신제품 지정제도</a:t>
            </a:r>
            <a:endParaRPr lang="en-US" altLang="ko-KR" sz="900" b="1" i="0" dirty="0">
              <a:solidFill>
                <a:srgbClr val="333333"/>
              </a:solidFill>
              <a:effectLst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013CF04-9116-16BA-18C1-A716DF08EF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79" y="3308238"/>
            <a:ext cx="476250" cy="32385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200C721-5039-E920-0CD9-D6E9677301D8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/>
            <a:r>
              <a:rPr lang="en-US" altLang="ko-KR" sz="700" b="1" dirty="0">
                <a:ea typeface="나눔바른고딕" panose="020B0603020101020101"/>
              </a:rPr>
              <a:t>-</a:t>
            </a:r>
            <a:endParaRPr lang="ko-KR" altLang="ko-KR" sz="700" b="1" dirty="0">
              <a:ea typeface="나눔바른고딕" panose="020B0603020101020101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4ED1778-2AE8-6A12-3238-D20F74C493C8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홍보 목록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A22C08-E8FB-B78D-BEDF-DED674C29F09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html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9EEF9EF6-56BA-515B-13F2-A5C5CFE21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430589"/>
              </p:ext>
            </p:extLst>
          </p:nvPr>
        </p:nvGraphicFramePr>
        <p:xfrm>
          <a:off x="9680490" y="1691003"/>
          <a:ext cx="2340000" cy="398976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지원사업 소개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지원사업 소개 상세내용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화면 하단에 관련 공고정보 목록 및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홍보자료 목록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918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홍보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탭메뉴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선택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전체 건수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지원분야 드롭다운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판로지원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창업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·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경영지원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금융지원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기술지원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교육지원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규제해소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49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카드형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목록형 아이콘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디폴트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카드형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선택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유형에 따라 리스트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03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리스트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유형에 상관없이 최신 등록순으로 정렬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5-1)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영상 썸네일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썸네일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배너에서 바로 영상 재생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일시정지가능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5-2)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영상제목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최대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줄까지 노출되며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 2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줄 초과될 경우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말줄임표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표시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영상제목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상세화면으로 이동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5-3) New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아이콘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게시일로부터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7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일간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9149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리스트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카드뉴스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리플렛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유형에 상관없이 최신 등록순으로 정렬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상세화면으로 이동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6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썸네일 이미지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706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페이지네이션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816486"/>
                  </a:ext>
                </a:extLst>
              </a:tr>
            </a:tbl>
          </a:graphicData>
        </a:graphic>
      </p:graphicFrame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77F54FE-76EE-28B8-31B8-83F3891240C0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 dirty="0">
                <a:solidFill>
                  <a:srgbClr val="7F7F7F"/>
                </a:solidFill>
              </a:rPr>
              <a:t>홈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dirty="0">
                <a:solidFill>
                  <a:srgbClr val="7F7F7F"/>
                </a:solidFill>
              </a:rPr>
              <a:t>기업지원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dirty="0">
                <a:solidFill>
                  <a:srgbClr val="7F7F7F"/>
                </a:solidFill>
              </a:rPr>
              <a:t>지원사업 </a:t>
            </a:r>
            <a:r>
              <a:rPr lang="en-US" altLang="ko-KR" sz="1050" dirty="0">
                <a:solidFill>
                  <a:srgbClr val="7F7F7F"/>
                </a:solidFill>
              </a:rPr>
              <a:t>&gt;</a:t>
            </a:r>
            <a:r>
              <a:rPr lang="en-US" altLang="ko-KR" sz="1050" b="1" dirty="0">
                <a:solidFill>
                  <a:schemeClr val="tx1"/>
                </a:solidFill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</a:rPr>
              <a:t>홍보</a:t>
            </a: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14BCBC7E-5418-234F-0C5B-55B90C68A58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rgbClr val="333333"/>
                </a:solidFill>
                <a:effectLst/>
                <a:latin typeface="Noto Sans Korean"/>
              </a:rPr>
              <a:t>지원사업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162F413-7B8D-18DB-8786-3F5C878E5427}"/>
              </a:ext>
            </a:extLst>
          </p:cNvPr>
          <p:cNvSpPr/>
          <p:nvPr/>
        </p:nvSpPr>
        <p:spPr>
          <a:xfrm>
            <a:off x="331315" y="2475927"/>
            <a:ext cx="2184370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</a:t>
            </a:r>
            <a:r>
              <a:rPr lang="ko-KR" altLang="en-US" sz="900" dirty="0">
                <a:solidFill>
                  <a:srgbClr val="7F7F7F"/>
                </a:solidFill>
              </a:rPr>
              <a:t> </a:t>
            </a:r>
            <a:r>
              <a:rPr lang="en-US" altLang="ko-KR" sz="900" b="1" dirty="0">
                <a:solidFill>
                  <a:srgbClr val="EE6630"/>
                </a:solidFill>
              </a:rPr>
              <a:t>50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35" name="그룹 534">
            <a:extLst>
              <a:ext uri="{FF2B5EF4-FFF2-40B4-BE49-F238E27FC236}">
                <a16:creationId xmlns:a16="http://schemas.microsoft.com/office/drawing/2014/main" id="{6E94FC39-C540-5FB4-E44C-1A640F4965FC}"/>
              </a:ext>
            </a:extLst>
          </p:cNvPr>
          <p:cNvGrpSpPr/>
          <p:nvPr/>
        </p:nvGrpSpPr>
        <p:grpSpPr>
          <a:xfrm>
            <a:off x="7289493" y="2913517"/>
            <a:ext cx="2088000" cy="1152000"/>
            <a:chOff x="7289493" y="3105617"/>
            <a:chExt cx="2088000" cy="1152000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B0974265-F58A-4D0C-75A9-EE92A2A17231}"/>
                </a:ext>
              </a:extLst>
            </p:cNvPr>
            <p:cNvSpPr/>
            <p:nvPr/>
          </p:nvSpPr>
          <p:spPr>
            <a:xfrm>
              <a:off x="7289493" y="3105617"/>
              <a:ext cx="2078882" cy="115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F64597D5-16E6-5561-907F-966ACB42602A}"/>
                </a:ext>
              </a:extLst>
            </p:cNvPr>
            <p:cNvGrpSpPr/>
            <p:nvPr/>
          </p:nvGrpSpPr>
          <p:grpSpPr>
            <a:xfrm>
              <a:off x="7298610" y="3129945"/>
              <a:ext cx="2078883" cy="931112"/>
              <a:chOff x="7298610" y="3129945"/>
              <a:chExt cx="2078883" cy="931112"/>
            </a:xfrm>
          </p:grpSpPr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1B18F0D-4295-1289-ED76-D3A8EDCB36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8610" y="3129945"/>
                <a:ext cx="2078883" cy="93111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EAB6ACA8-C042-89B8-A13D-7D149AF544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8611" y="3129945"/>
                <a:ext cx="2045846" cy="92160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사각형: 둥근 위쪽 모서리 73">
            <a:extLst>
              <a:ext uri="{FF2B5EF4-FFF2-40B4-BE49-F238E27FC236}">
                <a16:creationId xmlns:a16="http://schemas.microsoft.com/office/drawing/2014/main" id="{F249EC5E-B9B6-BD88-EB79-4C293ACAF976}"/>
              </a:ext>
            </a:extLst>
          </p:cNvPr>
          <p:cNvSpPr/>
          <p:nvPr/>
        </p:nvSpPr>
        <p:spPr>
          <a:xfrm rot="10800000">
            <a:off x="7289493" y="3875641"/>
            <a:ext cx="2078881" cy="972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72000" bIns="7200" rtlCol="0" anchor="t"/>
          <a:lstStyle/>
          <a:p>
            <a:pPr algn="l"/>
            <a:endParaRPr lang="ko-KR" altLang="en-US" sz="75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DD3C9A1-CDCF-B7E9-BB1A-EBCA91ECA5F0}"/>
              </a:ext>
            </a:extLst>
          </p:cNvPr>
          <p:cNvSpPr txBox="1"/>
          <p:nvPr/>
        </p:nvSpPr>
        <p:spPr>
          <a:xfrm>
            <a:off x="7337022" y="3987455"/>
            <a:ext cx="2007438" cy="433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b="1" dirty="0" err="1">
                <a:solidFill>
                  <a:srgbClr val="333333"/>
                </a:solidFill>
              </a:rPr>
              <a:t>국토교통기업지원허브</a:t>
            </a:r>
            <a:r>
              <a:rPr lang="ko-KR" altLang="en-US" sz="900" b="1" dirty="0">
                <a:solidFill>
                  <a:srgbClr val="333333"/>
                </a:solidFill>
              </a:rPr>
              <a:t> 분야별 프로그램 소개</a:t>
            </a:r>
            <a:endParaRPr lang="en-US" altLang="ko-KR" sz="900" b="1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566" name="TextBox 565">
            <a:extLst>
              <a:ext uri="{FF2B5EF4-FFF2-40B4-BE49-F238E27FC236}">
                <a16:creationId xmlns:a16="http://schemas.microsoft.com/office/drawing/2014/main" id="{CB6220DC-1E03-C404-83FC-0C7206DDC069}"/>
              </a:ext>
            </a:extLst>
          </p:cNvPr>
          <p:cNvSpPr txBox="1"/>
          <p:nvPr/>
        </p:nvSpPr>
        <p:spPr>
          <a:xfrm>
            <a:off x="66840" y="126321"/>
            <a:ext cx="2424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</a:rPr>
              <a:t>지원사업 홍보</a:t>
            </a:r>
            <a:r>
              <a:rPr lang="en-US" altLang="ko-KR" sz="1400" dirty="0">
                <a:solidFill>
                  <a:schemeClr val="tx1"/>
                </a:solidFill>
              </a:rPr>
              <a:t>_</a:t>
            </a:r>
            <a:r>
              <a:rPr lang="ko-KR" altLang="en-US" sz="1400" dirty="0">
                <a:solidFill>
                  <a:schemeClr val="tx1"/>
                </a:solidFill>
              </a:rPr>
              <a:t>목록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카드형</a:t>
            </a:r>
            <a:r>
              <a:rPr lang="en-US" altLang="ko-KR" sz="1400" dirty="0"/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82F6D7-E530-22C1-EBB3-9C87FE5C7074}"/>
              </a:ext>
            </a:extLst>
          </p:cNvPr>
          <p:cNvSpPr/>
          <p:nvPr/>
        </p:nvSpPr>
        <p:spPr>
          <a:xfrm>
            <a:off x="999034" y="255627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DBDBE27-B39D-D799-4FB6-42DD482BBA4B}"/>
              </a:ext>
            </a:extLst>
          </p:cNvPr>
          <p:cNvSpPr/>
          <p:nvPr/>
        </p:nvSpPr>
        <p:spPr>
          <a:xfrm>
            <a:off x="914121" y="333372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5-1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F9E02E2-9E3C-5732-2A4A-99B64081D9DB}"/>
              </a:ext>
            </a:extLst>
          </p:cNvPr>
          <p:cNvGrpSpPr/>
          <p:nvPr/>
        </p:nvGrpSpPr>
        <p:grpSpPr>
          <a:xfrm>
            <a:off x="9088740" y="2569756"/>
            <a:ext cx="244800" cy="234000"/>
            <a:chOff x="9119562" y="2761856"/>
            <a:chExt cx="244800" cy="234000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D19D2E6-EBFD-F403-533C-EFF7F63DD846}"/>
                </a:ext>
              </a:extLst>
            </p:cNvPr>
            <p:cNvSpPr/>
            <p:nvPr/>
          </p:nvSpPr>
          <p:spPr bwMode="auto">
            <a:xfrm>
              <a:off x="9119562" y="2761856"/>
              <a:ext cx="2448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4B43E0DD-A17F-24F3-8829-A80CCFA7CFF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3562" y="2809610"/>
              <a:ext cx="144000" cy="1440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CCC3FE2-E248-191C-76C1-866D27867B37}"/>
              </a:ext>
            </a:extLst>
          </p:cNvPr>
          <p:cNvGrpSpPr/>
          <p:nvPr/>
        </p:nvGrpSpPr>
        <p:grpSpPr>
          <a:xfrm>
            <a:off x="8779525" y="2569756"/>
            <a:ext cx="244800" cy="234000"/>
            <a:chOff x="8835985" y="2761856"/>
            <a:chExt cx="244800" cy="234000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65D4EF15-B77F-5CEE-62FE-03651F6C7767}"/>
                </a:ext>
              </a:extLst>
            </p:cNvPr>
            <p:cNvSpPr/>
            <p:nvPr/>
          </p:nvSpPr>
          <p:spPr bwMode="auto">
            <a:xfrm>
              <a:off x="8835985" y="2761856"/>
              <a:ext cx="2448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1739F87A-FAD2-BEFE-B1AA-2ED54E0A7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85" y="2806010"/>
              <a:ext cx="151200" cy="151200"/>
            </a:xfrm>
            <a:prstGeom prst="rect">
              <a:avLst/>
            </a:prstGeom>
          </p:spPr>
        </p:pic>
      </p:grpSp>
      <p:sp>
        <p:nvSpPr>
          <p:cNvPr id="112" name="타원 111">
            <a:extLst>
              <a:ext uri="{FF2B5EF4-FFF2-40B4-BE49-F238E27FC236}">
                <a16:creationId xmlns:a16="http://schemas.microsoft.com/office/drawing/2014/main" id="{61AB3826-F444-3E8A-B7F0-A67A900E41A9}"/>
              </a:ext>
            </a:extLst>
          </p:cNvPr>
          <p:cNvSpPr/>
          <p:nvPr/>
        </p:nvSpPr>
        <p:spPr>
          <a:xfrm>
            <a:off x="9392535" y="258265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4668D4E8-D33A-291C-A070-3B1E73CCBAA2}"/>
              </a:ext>
            </a:extLst>
          </p:cNvPr>
          <p:cNvSpPr/>
          <p:nvPr/>
        </p:nvSpPr>
        <p:spPr>
          <a:xfrm>
            <a:off x="3174435" y="333372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6-1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143961-682D-5C4F-FBEF-73CC12B1F512}"/>
              </a:ext>
            </a:extLst>
          </p:cNvPr>
          <p:cNvGrpSpPr/>
          <p:nvPr/>
        </p:nvGrpSpPr>
        <p:grpSpPr>
          <a:xfrm>
            <a:off x="7699570" y="2571692"/>
            <a:ext cx="1008000" cy="234000"/>
            <a:chOff x="6001006" y="2689201"/>
            <a:chExt cx="1008000" cy="234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058FC33-108B-0C52-B354-66EB79ED7DE7}"/>
                </a:ext>
              </a:extLst>
            </p:cNvPr>
            <p:cNvSpPr/>
            <p:nvPr/>
          </p:nvSpPr>
          <p:spPr>
            <a:xfrm>
              <a:off x="6001006" y="2689201"/>
              <a:ext cx="10080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0" rIns="72000" bIns="0" rtlCol="0" anchor="ctr"/>
            <a:lstStyle/>
            <a:p>
              <a:r>
                <a:rPr lang="ko-KR" altLang="en-US" sz="8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지원분야 </a:t>
              </a:r>
              <a:r>
                <a:rPr lang="ko-KR" altLang="en-US" sz="85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전체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5A01168-4DBA-5C3A-FE6B-F3A8881F8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9441" y="2752201"/>
              <a:ext cx="108000" cy="108000"/>
            </a:xfrm>
            <a:prstGeom prst="rect">
              <a:avLst/>
            </a:prstGeom>
          </p:spPr>
        </p:pic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0C99D771-D974-2A86-5827-45A0DA6FED1C}"/>
              </a:ext>
            </a:extLst>
          </p:cNvPr>
          <p:cNvSpPr/>
          <p:nvPr/>
        </p:nvSpPr>
        <p:spPr>
          <a:xfrm>
            <a:off x="7626559" y="2439204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4019BD8-962A-8EEB-E8E0-F8335732E7F6}"/>
              </a:ext>
            </a:extLst>
          </p:cNvPr>
          <p:cNvSpPr/>
          <p:nvPr/>
        </p:nvSpPr>
        <p:spPr>
          <a:xfrm>
            <a:off x="2677012" y="284115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6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BB0B765-F7B1-D801-050D-24D51D20934E}"/>
              </a:ext>
            </a:extLst>
          </p:cNvPr>
          <p:cNvSpPr/>
          <p:nvPr/>
        </p:nvSpPr>
        <p:spPr>
          <a:xfrm>
            <a:off x="324230" y="284115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5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536" name="그룹 535">
            <a:extLst>
              <a:ext uri="{FF2B5EF4-FFF2-40B4-BE49-F238E27FC236}">
                <a16:creationId xmlns:a16="http://schemas.microsoft.com/office/drawing/2014/main" id="{39D48B85-E32E-7A12-FE89-3DFB0F12CD4F}"/>
              </a:ext>
            </a:extLst>
          </p:cNvPr>
          <p:cNvGrpSpPr/>
          <p:nvPr/>
        </p:nvGrpSpPr>
        <p:grpSpPr>
          <a:xfrm>
            <a:off x="2720148" y="5041994"/>
            <a:ext cx="2088000" cy="1078302"/>
            <a:chOff x="433438" y="4099367"/>
            <a:chExt cx="2105999" cy="1206408"/>
          </a:xfrm>
        </p:grpSpPr>
        <p:sp>
          <p:nvSpPr>
            <p:cNvPr id="537" name="사각형: 둥근 모서리 536">
              <a:extLst>
                <a:ext uri="{FF2B5EF4-FFF2-40B4-BE49-F238E27FC236}">
                  <a16:creationId xmlns:a16="http://schemas.microsoft.com/office/drawing/2014/main" id="{E9E0F006-AE9A-D48B-88FC-6EE951668C72}"/>
                </a:ext>
              </a:extLst>
            </p:cNvPr>
            <p:cNvSpPr/>
            <p:nvPr/>
          </p:nvSpPr>
          <p:spPr>
            <a:xfrm>
              <a:off x="433438" y="4099367"/>
              <a:ext cx="2096802" cy="120640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538" name="직선 연결선 537">
              <a:extLst>
                <a:ext uri="{FF2B5EF4-FFF2-40B4-BE49-F238E27FC236}">
                  <a16:creationId xmlns:a16="http://schemas.microsoft.com/office/drawing/2014/main" id="{86D9C36B-B648-CC6A-8EE2-B7EABDDCC6FF}"/>
                </a:ext>
              </a:extLst>
            </p:cNvPr>
            <p:cNvCxnSpPr>
              <a:cxnSpLocks/>
            </p:cNvCxnSpPr>
            <p:nvPr/>
          </p:nvCxnSpPr>
          <p:spPr>
            <a:xfrm>
              <a:off x="442634" y="4124844"/>
              <a:ext cx="2096803" cy="9750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직선 연결선 538">
              <a:extLst>
                <a:ext uri="{FF2B5EF4-FFF2-40B4-BE49-F238E27FC236}">
                  <a16:creationId xmlns:a16="http://schemas.microsoft.com/office/drawing/2014/main" id="{36CDA9C3-D2E6-69E1-08DB-A81D9491E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635" y="4124844"/>
              <a:ext cx="2063482" cy="96512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1" name="그룹 540">
            <a:extLst>
              <a:ext uri="{FF2B5EF4-FFF2-40B4-BE49-F238E27FC236}">
                <a16:creationId xmlns:a16="http://schemas.microsoft.com/office/drawing/2014/main" id="{132AD81F-B3CE-EA32-F824-0618CE4DF19C}"/>
              </a:ext>
            </a:extLst>
          </p:cNvPr>
          <p:cNvGrpSpPr/>
          <p:nvPr/>
        </p:nvGrpSpPr>
        <p:grpSpPr>
          <a:xfrm>
            <a:off x="5003493" y="5041994"/>
            <a:ext cx="2088000" cy="1078302"/>
            <a:chOff x="433438" y="4099367"/>
            <a:chExt cx="2105999" cy="1206408"/>
          </a:xfrm>
        </p:grpSpPr>
        <p:sp>
          <p:nvSpPr>
            <p:cNvPr id="542" name="사각형: 둥근 모서리 541">
              <a:extLst>
                <a:ext uri="{FF2B5EF4-FFF2-40B4-BE49-F238E27FC236}">
                  <a16:creationId xmlns:a16="http://schemas.microsoft.com/office/drawing/2014/main" id="{8BD089F4-EEC3-B3A1-7BE1-318B2A664B78}"/>
                </a:ext>
              </a:extLst>
            </p:cNvPr>
            <p:cNvSpPr/>
            <p:nvPr/>
          </p:nvSpPr>
          <p:spPr>
            <a:xfrm>
              <a:off x="433438" y="4099367"/>
              <a:ext cx="2096802" cy="120640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543" name="직선 연결선 542">
              <a:extLst>
                <a:ext uri="{FF2B5EF4-FFF2-40B4-BE49-F238E27FC236}">
                  <a16:creationId xmlns:a16="http://schemas.microsoft.com/office/drawing/2014/main" id="{3875D3AF-D235-F8C2-D427-F5F44F6B3D75}"/>
                </a:ext>
              </a:extLst>
            </p:cNvPr>
            <p:cNvCxnSpPr>
              <a:cxnSpLocks/>
            </p:cNvCxnSpPr>
            <p:nvPr/>
          </p:nvCxnSpPr>
          <p:spPr>
            <a:xfrm>
              <a:off x="442634" y="4124844"/>
              <a:ext cx="2096803" cy="9750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직선 연결선 546">
              <a:extLst>
                <a:ext uri="{FF2B5EF4-FFF2-40B4-BE49-F238E27FC236}">
                  <a16:creationId xmlns:a16="http://schemas.microsoft.com/office/drawing/2014/main" id="{E7FCC427-1BF1-5953-03C8-C988E2CD0D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635" y="4124844"/>
              <a:ext cx="2063482" cy="96512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9" name="그림 548">
            <a:extLst>
              <a:ext uri="{FF2B5EF4-FFF2-40B4-BE49-F238E27FC236}">
                <a16:creationId xmlns:a16="http://schemas.microsoft.com/office/drawing/2014/main" id="{03107472-C16E-83D1-B82A-5165F2D466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68" y="5382397"/>
            <a:ext cx="476250" cy="323850"/>
          </a:xfrm>
          <a:prstGeom prst="rect">
            <a:avLst/>
          </a:prstGeom>
        </p:spPr>
      </p:pic>
      <p:grpSp>
        <p:nvGrpSpPr>
          <p:cNvPr id="550" name="그룹 549">
            <a:extLst>
              <a:ext uri="{FF2B5EF4-FFF2-40B4-BE49-F238E27FC236}">
                <a16:creationId xmlns:a16="http://schemas.microsoft.com/office/drawing/2014/main" id="{EBF0DFA2-E6A7-5A13-762A-3052E42E1845}"/>
              </a:ext>
            </a:extLst>
          </p:cNvPr>
          <p:cNvGrpSpPr/>
          <p:nvPr/>
        </p:nvGrpSpPr>
        <p:grpSpPr>
          <a:xfrm>
            <a:off x="436804" y="5045402"/>
            <a:ext cx="2088000" cy="1078302"/>
            <a:chOff x="433438" y="4099367"/>
            <a:chExt cx="2105999" cy="1206408"/>
          </a:xfrm>
        </p:grpSpPr>
        <p:sp>
          <p:nvSpPr>
            <p:cNvPr id="551" name="사각형: 둥근 모서리 550">
              <a:extLst>
                <a:ext uri="{FF2B5EF4-FFF2-40B4-BE49-F238E27FC236}">
                  <a16:creationId xmlns:a16="http://schemas.microsoft.com/office/drawing/2014/main" id="{3CD10CB4-01FA-FA9B-CF88-53B372D82604}"/>
                </a:ext>
              </a:extLst>
            </p:cNvPr>
            <p:cNvSpPr/>
            <p:nvPr/>
          </p:nvSpPr>
          <p:spPr>
            <a:xfrm>
              <a:off x="433438" y="4099367"/>
              <a:ext cx="2096802" cy="120640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552" name="직선 연결선 551">
              <a:extLst>
                <a:ext uri="{FF2B5EF4-FFF2-40B4-BE49-F238E27FC236}">
                  <a16:creationId xmlns:a16="http://schemas.microsoft.com/office/drawing/2014/main" id="{EC4DFD01-AE8F-37FC-CA6E-434A95810402}"/>
                </a:ext>
              </a:extLst>
            </p:cNvPr>
            <p:cNvCxnSpPr>
              <a:cxnSpLocks/>
            </p:cNvCxnSpPr>
            <p:nvPr/>
          </p:nvCxnSpPr>
          <p:spPr>
            <a:xfrm>
              <a:off x="442634" y="4124844"/>
              <a:ext cx="2096803" cy="9750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직선 연결선 552">
              <a:extLst>
                <a:ext uri="{FF2B5EF4-FFF2-40B4-BE49-F238E27FC236}">
                  <a16:creationId xmlns:a16="http://schemas.microsoft.com/office/drawing/2014/main" id="{663FB041-9FB5-5A75-81BC-7AAF03D621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635" y="4124844"/>
              <a:ext cx="2063482" cy="96512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4" name="그림 383">
            <a:extLst>
              <a:ext uri="{FF2B5EF4-FFF2-40B4-BE49-F238E27FC236}">
                <a16:creationId xmlns:a16="http://schemas.microsoft.com/office/drawing/2014/main" id="{6D1484D6-A812-851E-8848-17968DBBE0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79" y="5382397"/>
            <a:ext cx="476250" cy="323850"/>
          </a:xfrm>
          <a:prstGeom prst="rect">
            <a:avLst/>
          </a:prstGeom>
        </p:spPr>
      </p:pic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F2C9D8BA-2ADD-25A9-DAA8-101F777F8172}"/>
              </a:ext>
            </a:extLst>
          </p:cNvPr>
          <p:cNvGrpSpPr/>
          <p:nvPr/>
        </p:nvGrpSpPr>
        <p:grpSpPr>
          <a:xfrm>
            <a:off x="7289493" y="5041994"/>
            <a:ext cx="2088000" cy="1078302"/>
            <a:chOff x="7289493" y="3105617"/>
            <a:chExt cx="2088000" cy="1152000"/>
          </a:xfrm>
        </p:grpSpPr>
        <p:sp>
          <p:nvSpPr>
            <p:cNvPr id="386" name="사각형: 둥근 모서리 385">
              <a:extLst>
                <a:ext uri="{FF2B5EF4-FFF2-40B4-BE49-F238E27FC236}">
                  <a16:creationId xmlns:a16="http://schemas.microsoft.com/office/drawing/2014/main" id="{C8286F1B-658D-3440-CE73-CA863734BD3E}"/>
                </a:ext>
              </a:extLst>
            </p:cNvPr>
            <p:cNvSpPr/>
            <p:nvPr/>
          </p:nvSpPr>
          <p:spPr>
            <a:xfrm>
              <a:off x="7289493" y="3105617"/>
              <a:ext cx="2078882" cy="115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387" name="그룹 386">
              <a:extLst>
                <a:ext uri="{FF2B5EF4-FFF2-40B4-BE49-F238E27FC236}">
                  <a16:creationId xmlns:a16="http://schemas.microsoft.com/office/drawing/2014/main" id="{30F49FE4-B5F3-FF39-02D1-0149A8E51E51}"/>
                </a:ext>
              </a:extLst>
            </p:cNvPr>
            <p:cNvGrpSpPr/>
            <p:nvPr/>
          </p:nvGrpSpPr>
          <p:grpSpPr>
            <a:xfrm>
              <a:off x="7298610" y="3129945"/>
              <a:ext cx="2078883" cy="931112"/>
              <a:chOff x="7298610" y="3129945"/>
              <a:chExt cx="2078883" cy="931112"/>
            </a:xfrm>
          </p:grpSpPr>
          <p:cxnSp>
            <p:nvCxnSpPr>
              <p:cNvPr id="388" name="직선 연결선 387">
                <a:extLst>
                  <a:ext uri="{FF2B5EF4-FFF2-40B4-BE49-F238E27FC236}">
                    <a16:creationId xmlns:a16="http://schemas.microsoft.com/office/drawing/2014/main" id="{8BE8ACE1-7F0E-78F3-177C-06E211553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8610" y="3129945"/>
                <a:ext cx="2078883" cy="93111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직선 연결선 388">
                <a:extLst>
                  <a:ext uri="{FF2B5EF4-FFF2-40B4-BE49-F238E27FC236}">
                    <a16:creationId xmlns:a16="http://schemas.microsoft.com/office/drawing/2014/main" id="{7AE08266-34C3-DBB9-93C1-CD739B8E80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8611" y="3129945"/>
                <a:ext cx="2045846" cy="92160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5" name="TextBox 404">
            <a:extLst>
              <a:ext uri="{FF2B5EF4-FFF2-40B4-BE49-F238E27FC236}">
                <a16:creationId xmlns:a16="http://schemas.microsoft.com/office/drawing/2014/main" id="{FE6810DF-5BD5-8890-27A1-32262553C885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기업지원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지원사업</a:t>
            </a:r>
          </a:p>
        </p:txBody>
      </p:sp>
      <p:sp>
        <p:nvSpPr>
          <p:cNvPr id="406" name="타원 405">
            <a:extLst>
              <a:ext uri="{FF2B5EF4-FFF2-40B4-BE49-F238E27FC236}">
                <a16:creationId xmlns:a16="http://schemas.microsoft.com/office/drawing/2014/main" id="{19967537-D90A-8DEE-9D55-6588B4FD9598}"/>
              </a:ext>
            </a:extLst>
          </p:cNvPr>
          <p:cNvSpPr/>
          <p:nvPr/>
        </p:nvSpPr>
        <p:spPr>
          <a:xfrm>
            <a:off x="179884" y="200408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pic>
        <p:nvPicPr>
          <p:cNvPr id="407" name="그림 406">
            <a:extLst>
              <a:ext uri="{FF2B5EF4-FFF2-40B4-BE49-F238E27FC236}">
                <a16:creationId xmlns:a16="http://schemas.microsoft.com/office/drawing/2014/main" id="{7298ED85-8204-EAF7-35AE-01DFE632FF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80" y="4030790"/>
            <a:ext cx="180000" cy="180000"/>
          </a:xfrm>
          <a:prstGeom prst="rect">
            <a:avLst/>
          </a:prstGeom>
        </p:spPr>
      </p:pic>
      <p:sp>
        <p:nvSpPr>
          <p:cNvPr id="408" name="타원 407">
            <a:extLst>
              <a:ext uri="{FF2B5EF4-FFF2-40B4-BE49-F238E27FC236}">
                <a16:creationId xmlns:a16="http://schemas.microsoft.com/office/drawing/2014/main" id="{2FC404D9-3A81-5125-8E5A-A886227BA02F}"/>
              </a:ext>
            </a:extLst>
          </p:cNvPr>
          <p:cNvSpPr/>
          <p:nvPr/>
        </p:nvSpPr>
        <p:spPr>
          <a:xfrm>
            <a:off x="2395917" y="399998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5-3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428" name="그룹 427">
            <a:extLst>
              <a:ext uri="{FF2B5EF4-FFF2-40B4-BE49-F238E27FC236}">
                <a16:creationId xmlns:a16="http://schemas.microsoft.com/office/drawing/2014/main" id="{D323A8A7-1D58-A0C5-9DB1-536D126CE1FC}"/>
              </a:ext>
            </a:extLst>
          </p:cNvPr>
          <p:cNvGrpSpPr/>
          <p:nvPr/>
        </p:nvGrpSpPr>
        <p:grpSpPr>
          <a:xfrm>
            <a:off x="331315" y="5960762"/>
            <a:ext cx="9041406" cy="208291"/>
            <a:chOff x="696657" y="3830306"/>
            <a:chExt cx="12167522" cy="274068"/>
          </a:xfrm>
        </p:grpSpPr>
        <p:pic>
          <p:nvPicPr>
            <p:cNvPr id="429" name="그림 428">
              <a:extLst>
                <a:ext uri="{FF2B5EF4-FFF2-40B4-BE49-F238E27FC236}">
                  <a16:creationId xmlns:a16="http://schemas.microsoft.com/office/drawing/2014/main" id="{1E080E6F-ED6B-508C-69D7-8D2800BE4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657" y="3830306"/>
              <a:ext cx="7712152" cy="274068"/>
            </a:xfrm>
            <a:prstGeom prst="rect">
              <a:avLst/>
            </a:prstGeom>
          </p:spPr>
        </p:pic>
        <p:pic>
          <p:nvPicPr>
            <p:cNvPr id="430" name="그림 429">
              <a:extLst>
                <a:ext uri="{FF2B5EF4-FFF2-40B4-BE49-F238E27FC236}">
                  <a16:creationId xmlns:a16="http://schemas.microsoft.com/office/drawing/2014/main" id="{0E11A601-7022-F6DF-3E82-5F48441B3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2027" y="3830306"/>
              <a:ext cx="7712152" cy="274068"/>
            </a:xfrm>
            <a:prstGeom prst="rect">
              <a:avLst/>
            </a:prstGeom>
          </p:spPr>
        </p:pic>
      </p:grpSp>
      <p:grpSp>
        <p:nvGrpSpPr>
          <p:cNvPr id="431" name="그룹 430">
            <a:extLst>
              <a:ext uri="{FF2B5EF4-FFF2-40B4-BE49-F238E27FC236}">
                <a16:creationId xmlns:a16="http://schemas.microsoft.com/office/drawing/2014/main" id="{43CEADE5-8261-788E-5DFE-0BEBCB2D7E84}"/>
              </a:ext>
            </a:extLst>
          </p:cNvPr>
          <p:cNvGrpSpPr/>
          <p:nvPr/>
        </p:nvGrpSpPr>
        <p:grpSpPr>
          <a:xfrm>
            <a:off x="3738774" y="6226547"/>
            <a:ext cx="2251830" cy="216000"/>
            <a:chOff x="2650639" y="5805098"/>
            <a:chExt cx="2251830" cy="216000"/>
          </a:xfrm>
        </p:grpSpPr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BA8FF774-DAE8-3AFE-1C78-15C0414ED33D}"/>
                </a:ext>
              </a:extLst>
            </p:cNvPr>
            <p:cNvSpPr/>
            <p:nvPr/>
          </p:nvSpPr>
          <p:spPr>
            <a:xfrm>
              <a:off x="2650639" y="5805098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>
                      <a:lumMod val="75000"/>
                    </a:schemeClr>
                  </a:solidFill>
                </a:rPr>
                <a:t>|&lt;</a:t>
              </a:r>
              <a:endParaRPr lang="ko-KR" altLang="en-US" sz="800" b="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D2B3491C-2BAC-E980-603B-946ACB0C23F8}"/>
                </a:ext>
              </a:extLst>
            </p:cNvPr>
            <p:cNvSpPr/>
            <p:nvPr/>
          </p:nvSpPr>
          <p:spPr>
            <a:xfrm>
              <a:off x="2905352" y="5805098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>
                      <a:lumMod val="75000"/>
                    </a:schemeClr>
                  </a:solidFill>
                </a:rPr>
                <a:t>&lt;</a:t>
              </a:r>
              <a:endParaRPr lang="ko-KR" altLang="en-US" sz="800" b="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74D53AFA-E3CB-0444-182D-E78D09CC7A5C}"/>
                </a:ext>
              </a:extLst>
            </p:cNvPr>
            <p:cNvSpPr/>
            <p:nvPr/>
          </p:nvSpPr>
          <p:spPr>
            <a:xfrm>
              <a:off x="3414778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8CE21B37-F5EF-6F6C-4D6A-C9F276B8F48B}"/>
                </a:ext>
              </a:extLst>
            </p:cNvPr>
            <p:cNvSpPr/>
            <p:nvPr/>
          </p:nvSpPr>
          <p:spPr>
            <a:xfrm>
              <a:off x="3669491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B350FF5D-C95B-0C68-EC32-F36CEA062BFE}"/>
                </a:ext>
              </a:extLst>
            </p:cNvPr>
            <p:cNvSpPr/>
            <p:nvPr/>
          </p:nvSpPr>
          <p:spPr>
            <a:xfrm>
              <a:off x="3924204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E3781BBA-D831-2B84-5B75-C516CC11E43A}"/>
                </a:ext>
              </a:extLst>
            </p:cNvPr>
            <p:cNvSpPr/>
            <p:nvPr/>
          </p:nvSpPr>
          <p:spPr>
            <a:xfrm>
              <a:off x="4178917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6F4F07C3-869A-0812-4ECB-35FF717C732D}"/>
                </a:ext>
              </a:extLst>
            </p:cNvPr>
            <p:cNvSpPr/>
            <p:nvPr/>
          </p:nvSpPr>
          <p:spPr>
            <a:xfrm>
              <a:off x="4433630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161EE098-6E0A-F8F4-9CB4-CA37AE200C3E}"/>
                </a:ext>
              </a:extLst>
            </p:cNvPr>
            <p:cNvSpPr/>
            <p:nvPr/>
          </p:nvSpPr>
          <p:spPr>
            <a:xfrm>
              <a:off x="4688340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&gt;|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B8290606-0802-B7FA-21E0-9B48047EFEAD}"/>
                </a:ext>
              </a:extLst>
            </p:cNvPr>
            <p:cNvSpPr/>
            <p:nvPr/>
          </p:nvSpPr>
          <p:spPr>
            <a:xfrm>
              <a:off x="3160065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41" name="타원 440">
            <a:extLst>
              <a:ext uri="{FF2B5EF4-FFF2-40B4-BE49-F238E27FC236}">
                <a16:creationId xmlns:a16="http://schemas.microsoft.com/office/drawing/2014/main" id="{528D7411-0D5B-ED96-5D3C-8BA1C6C12E17}"/>
              </a:ext>
            </a:extLst>
          </p:cNvPr>
          <p:cNvSpPr/>
          <p:nvPr/>
        </p:nvSpPr>
        <p:spPr>
          <a:xfrm>
            <a:off x="3401443" y="622036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7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A453C25-B1F2-EB9F-99AC-CA4C5466A443}"/>
              </a:ext>
            </a:extLst>
          </p:cNvPr>
          <p:cNvSpPr/>
          <p:nvPr/>
        </p:nvSpPr>
        <p:spPr>
          <a:xfrm>
            <a:off x="324230" y="399483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5-2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179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99BD-B359-E814-6D54-0E6859855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2200C721-5039-E920-0CD9-D6E9677301D8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/>
            <a:r>
              <a:rPr lang="en-US" altLang="ko-KR" sz="700" b="1" dirty="0">
                <a:ea typeface="나눔바른고딕" panose="020B0603020101020101"/>
              </a:rPr>
              <a:t>-</a:t>
            </a:r>
            <a:endParaRPr lang="ko-KR" altLang="ko-KR" sz="700" b="1" dirty="0">
              <a:ea typeface="나눔바른고딕" panose="020B0603020101020101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4ED1778-2AE8-6A12-3238-D20F74C493C8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홍보영상 목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A22C08-E8FB-B78D-BEDF-DED674C29F09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html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9EEF9EF6-56BA-515B-13F2-A5C5CFE21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141700"/>
              </p:ext>
            </p:extLst>
          </p:nvPr>
        </p:nvGraphicFramePr>
        <p:xfrm>
          <a:off x="9680490" y="1691003"/>
          <a:ext cx="2340000" cy="311424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지원사업 소개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지원사업 소개 상세내용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화면 하단에 관련 공고정보 목록 및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홍보자료 목록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543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목록형 아이콘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선택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디폴트 카드형에서 목록형으로 리스트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리스트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홍보영상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유형에 상관없이 최신 등록순으로 정렬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2-1)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영상 썸네일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썸네일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배너에서 바로 영상 재생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일시정지가능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2-2)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영상제목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영상제목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상세화면으로 이동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리스트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카드뉴스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리플렛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유형에 상관없이 최신 등록순으로 정렬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썸네일 이미지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썸네일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상세화면으로 이동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3-2)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제목 노출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제목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상세화면으로 이동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페이지네이션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491078"/>
                  </a:ext>
                </a:extLst>
              </a:tr>
            </a:tbl>
          </a:graphicData>
        </a:graphic>
      </p:graphicFrame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CC12598-9195-9452-3ADC-9F7369F44857}"/>
              </a:ext>
            </a:extLst>
          </p:cNvPr>
          <p:cNvSpPr/>
          <p:nvPr/>
        </p:nvSpPr>
        <p:spPr>
          <a:xfrm>
            <a:off x="388465" y="1396984"/>
            <a:ext cx="8928778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77F54FE-76EE-28B8-31B8-83F3891240C0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 dirty="0">
                <a:solidFill>
                  <a:srgbClr val="7F7F7F"/>
                </a:solidFill>
              </a:rPr>
              <a:t>홈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dirty="0">
                <a:solidFill>
                  <a:srgbClr val="7F7F7F"/>
                </a:solidFill>
              </a:rPr>
              <a:t>기업지원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dirty="0">
                <a:solidFill>
                  <a:srgbClr val="7F7F7F"/>
                </a:solidFill>
              </a:rPr>
              <a:t>지원사업 </a:t>
            </a:r>
            <a:r>
              <a:rPr lang="en-US" altLang="ko-KR" sz="1050" dirty="0">
                <a:solidFill>
                  <a:srgbClr val="7F7F7F"/>
                </a:solidFill>
              </a:rPr>
              <a:t>&gt;</a:t>
            </a:r>
            <a:r>
              <a:rPr lang="en-US" altLang="ko-KR" sz="1050" b="1" dirty="0">
                <a:solidFill>
                  <a:schemeClr val="tx1"/>
                </a:solidFill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</a:rPr>
              <a:t>홍보</a:t>
            </a: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14BCBC7E-5418-234F-0C5B-55B90C68A58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rgbClr val="333333"/>
                </a:solidFill>
                <a:effectLst/>
                <a:latin typeface="Noto Sans Korean"/>
              </a:rPr>
              <a:t>지원</a:t>
            </a:r>
            <a:r>
              <a:rPr lang="ko-KR" altLang="en-US" sz="1600" b="1" dirty="0">
                <a:solidFill>
                  <a:srgbClr val="333333"/>
                </a:solidFill>
                <a:latin typeface="Noto Sans Korean"/>
              </a:rPr>
              <a:t>사업</a:t>
            </a:r>
            <a:r>
              <a:rPr lang="ko-KR" altLang="en-US" sz="1600" b="1" i="0" dirty="0">
                <a:solidFill>
                  <a:srgbClr val="333333"/>
                </a:solidFill>
                <a:effectLst/>
                <a:latin typeface="Noto Sans Korean"/>
              </a:rPr>
              <a:t> </a:t>
            </a:r>
          </a:p>
        </p:txBody>
      </p:sp>
      <p:sp>
        <p:nvSpPr>
          <p:cNvPr id="566" name="TextBox 565">
            <a:extLst>
              <a:ext uri="{FF2B5EF4-FFF2-40B4-BE49-F238E27FC236}">
                <a16:creationId xmlns:a16="http://schemas.microsoft.com/office/drawing/2014/main" id="{CB6220DC-1E03-C404-83FC-0C7206DDC069}"/>
              </a:ext>
            </a:extLst>
          </p:cNvPr>
          <p:cNvSpPr txBox="1"/>
          <p:nvPr/>
        </p:nvSpPr>
        <p:spPr>
          <a:xfrm>
            <a:off x="66840" y="126321"/>
            <a:ext cx="2424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</a:rPr>
              <a:t>지원사업 홍보</a:t>
            </a:r>
            <a:r>
              <a:rPr lang="en-US" altLang="ko-KR" sz="1400" dirty="0">
                <a:solidFill>
                  <a:schemeClr val="tx1"/>
                </a:solidFill>
              </a:rPr>
              <a:t>_</a:t>
            </a:r>
            <a:r>
              <a:rPr lang="ko-KR" altLang="en-US" sz="1400" dirty="0">
                <a:solidFill>
                  <a:schemeClr val="tx1"/>
                </a:solidFill>
              </a:rPr>
              <a:t>목록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목록형</a:t>
            </a:r>
            <a:r>
              <a:rPr lang="en-US" altLang="ko-KR" sz="1400" dirty="0"/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E5AADF1-9B57-8A30-1F29-0FFAD8F4FA0F}"/>
              </a:ext>
            </a:extLst>
          </p:cNvPr>
          <p:cNvCxnSpPr>
            <a:cxnSpLocks/>
          </p:cNvCxnSpPr>
          <p:nvPr/>
        </p:nvCxnSpPr>
        <p:spPr bwMode="auto">
          <a:xfrm>
            <a:off x="452691" y="2909171"/>
            <a:ext cx="8892000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ED134EA-1E93-4347-A7B8-10A4CEA96B8A}"/>
              </a:ext>
            </a:extLst>
          </p:cNvPr>
          <p:cNvCxnSpPr>
            <a:cxnSpLocks/>
          </p:cNvCxnSpPr>
          <p:nvPr/>
        </p:nvCxnSpPr>
        <p:spPr bwMode="auto">
          <a:xfrm>
            <a:off x="444145" y="4370516"/>
            <a:ext cx="8892000" cy="0"/>
          </a:xfrm>
          <a:prstGeom prst="line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8FB9DC2-7AB5-BC86-7740-3790A970D987}"/>
              </a:ext>
            </a:extLst>
          </p:cNvPr>
          <p:cNvGrpSpPr>
            <a:grpSpLocks noChangeAspect="1"/>
          </p:cNvGrpSpPr>
          <p:nvPr/>
        </p:nvGrpSpPr>
        <p:grpSpPr>
          <a:xfrm>
            <a:off x="533937" y="3106865"/>
            <a:ext cx="1991250" cy="1080000"/>
            <a:chOff x="679218" y="4319122"/>
            <a:chExt cx="2124000" cy="1152000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A9332D6-D38C-7ED9-584A-8E818A17B9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9218" y="4319122"/>
              <a:ext cx="2124000" cy="1152000"/>
              <a:chOff x="433438" y="4099367"/>
              <a:chExt cx="2105999" cy="1206408"/>
            </a:xfrm>
          </p:grpSpPr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3D535435-6D0E-5EBF-B177-D3DB61B5DE03}"/>
                  </a:ext>
                </a:extLst>
              </p:cNvPr>
              <p:cNvSpPr/>
              <p:nvPr/>
            </p:nvSpPr>
            <p:spPr>
              <a:xfrm>
                <a:off x="433438" y="4099367"/>
                <a:ext cx="2096802" cy="1206408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C386A30F-6070-C900-9619-422DABBAD8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634" y="4124844"/>
                <a:ext cx="2096803" cy="116870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37B44CC9-DBE3-41F6-A814-894F8174AD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635" y="4124844"/>
                <a:ext cx="2063482" cy="116870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7A4D72B6-4F6E-AF89-743D-AC6D530C3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3093" y="4733197"/>
              <a:ext cx="476250" cy="323850"/>
            </a:xfrm>
            <a:prstGeom prst="rect">
              <a:avLst/>
            </a:prstGeom>
          </p:spPr>
        </p:pic>
      </p:grp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D1F34319-7BF2-1A94-0A76-E56AA57DE0AE}"/>
              </a:ext>
            </a:extLst>
          </p:cNvPr>
          <p:cNvCxnSpPr>
            <a:cxnSpLocks/>
          </p:cNvCxnSpPr>
          <p:nvPr/>
        </p:nvCxnSpPr>
        <p:spPr bwMode="auto">
          <a:xfrm>
            <a:off x="444145" y="5831846"/>
            <a:ext cx="8892000" cy="0"/>
          </a:xfrm>
          <a:prstGeom prst="line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9B601FB1-0E4A-25C2-E6B5-19F1FEDD7352}"/>
              </a:ext>
            </a:extLst>
          </p:cNvPr>
          <p:cNvGrpSpPr>
            <a:grpSpLocks noChangeAspect="1"/>
          </p:cNvGrpSpPr>
          <p:nvPr/>
        </p:nvGrpSpPr>
        <p:grpSpPr>
          <a:xfrm>
            <a:off x="533937" y="4568195"/>
            <a:ext cx="1991250" cy="1080000"/>
            <a:chOff x="433438" y="4099367"/>
            <a:chExt cx="2105999" cy="1206408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F11E352-FDC7-BD72-3009-CB837A5FFCF9}"/>
                </a:ext>
              </a:extLst>
            </p:cNvPr>
            <p:cNvSpPr/>
            <p:nvPr/>
          </p:nvSpPr>
          <p:spPr>
            <a:xfrm>
              <a:off x="433438" y="4099367"/>
              <a:ext cx="2096802" cy="120640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F46A97D0-9864-0087-EDDB-0E01471F76D1}"/>
                </a:ext>
              </a:extLst>
            </p:cNvPr>
            <p:cNvCxnSpPr>
              <a:cxnSpLocks/>
            </p:cNvCxnSpPr>
            <p:nvPr/>
          </p:nvCxnSpPr>
          <p:spPr>
            <a:xfrm>
              <a:off x="442634" y="4124844"/>
              <a:ext cx="2096803" cy="116870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70BDC8DB-FD16-BC7F-4B07-842E30E517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635" y="4124844"/>
              <a:ext cx="2063482" cy="116870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타원 109">
            <a:extLst>
              <a:ext uri="{FF2B5EF4-FFF2-40B4-BE49-F238E27FC236}">
                <a16:creationId xmlns:a16="http://schemas.microsoft.com/office/drawing/2014/main" id="{50E904C3-F4C6-54EA-AFAC-D0FA4097CD69}"/>
              </a:ext>
            </a:extLst>
          </p:cNvPr>
          <p:cNvSpPr/>
          <p:nvPr/>
        </p:nvSpPr>
        <p:spPr>
          <a:xfrm>
            <a:off x="391595" y="302855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9B16CA62-CAF7-7589-9B6A-96ADD91F4216}"/>
              </a:ext>
            </a:extLst>
          </p:cNvPr>
          <p:cNvSpPr/>
          <p:nvPr/>
        </p:nvSpPr>
        <p:spPr>
          <a:xfrm>
            <a:off x="1048676" y="352689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846CB39C-AD1F-C027-A6BB-5C95937DF255}"/>
              </a:ext>
            </a:extLst>
          </p:cNvPr>
          <p:cNvSpPr/>
          <p:nvPr/>
        </p:nvSpPr>
        <p:spPr>
          <a:xfrm>
            <a:off x="331315" y="2475927"/>
            <a:ext cx="2184370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</a:t>
            </a:r>
            <a:r>
              <a:rPr lang="ko-KR" altLang="en-US" sz="900" dirty="0">
                <a:solidFill>
                  <a:srgbClr val="7F7F7F"/>
                </a:solidFill>
              </a:rPr>
              <a:t> </a:t>
            </a:r>
            <a:r>
              <a:rPr lang="en-US" altLang="ko-KR" sz="900" b="1" dirty="0">
                <a:solidFill>
                  <a:srgbClr val="EE6630"/>
                </a:solidFill>
              </a:rPr>
              <a:t>50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63" name="그룹 562">
            <a:extLst>
              <a:ext uri="{FF2B5EF4-FFF2-40B4-BE49-F238E27FC236}">
                <a16:creationId xmlns:a16="http://schemas.microsoft.com/office/drawing/2014/main" id="{AE2CA04F-2AD9-A516-9244-3411C0960459}"/>
              </a:ext>
            </a:extLst>
          </p:cNvPr>
          <p:cNvGrpSpPr/>
          <p:nvPr/>
        </p:nvGrpSpPr>
        <p:grpSpPr>
          <a:xfrm>
            <a:off x="9088740" y="2569756"/>
            <a:ext cx="244800" cy="234000"/>
            <a:chOff x="9119562" y="2761856"/>
            <a:chExt cx="244800" cy="234000"/>
          </a:xfrm>
        </p:grpSpPr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74964283-EEF5-3ED7-0A5E-D84A2C8D7BAD}"/>
                </a:ext>
              </a:extLst>
            </p:cNvPr>
            <p:cNvSpPr/>
            <p:nvPr/>
          </p:nvSpPr>
          <p:spPr bwMode="auto">
            <a:xfrm>
              <a:off x="9119562" y="2761856"/>
              <a:ext cx="2448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  <p:pic>
          <p:nvPicPr>
            <p:cNvPr id="567" name="그림 566">
              <a:extLst>
                <a:ext uri="{FF2B5EF4-FFF2-40B4-BE49-F238E27FC236}">
                  <a16:creationId xmlns:a16="http://schemas.microsoft.com/office/drawing/2014/main" id="{69D0B80A-7230-8937-DF26-6640F97F554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3562" y="2809610"/>
              <a:ext cx="144000" cy="144000"/>
            </a:xfrm>
            <a:prstGeom prst="rect">
              <a:avLst/>
            </a:prstGeom>
          </p:spPr>
        </p:pic>
      </p:grp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3B752C88-288A-C821-9E19-44E0343BFA32}"/>
              </a:ext>
            </a:extLst>
          </p:cNvPr>
          <p:cNvGrpSpPr/>
          <p:nvPr/>
        </p:nvGrpSpPr>
        <p:grpSpPr>
          <a:xfrm>
            <a:off x="8805163" y="2569756"/>
            <a:ext cx="244800" cy="234000"/>
            <a:chOff x="8835985" y="2761856"/>
            <a:chExt cx="244800" cy="234000"/>
          </a:xfrm>
        </p:grpSpPr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54AB18E0-35DA-8F70-0A6B-7E09879673A5}"/>
                </a:ext>
              </a:extLst>
            </p:cNvPr>
            <p:cNvSpPr/>
            <p:nvPr/>
          </p:nvSpPr>
          <p:spPr bwMode="auto">
            <a:xfrm>
              <a:off x="8835985" y="2761856"/>
              <a:ext cx="2448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  <p:pic>
          <p:nvPicPr>
            <p:cNvPr id="570" name="그림 569">
              <a:extLst>
                <a:ext uri="{FF2B5EF4-FFF2-40B4-BE49-F238E27FC236}">
                  <a16:creationId xmlns:a16="http://schemas.microsoft.com/office/drawing/2014/main" id="{5E5FF46B-F388-B04E-97F9-7FAD0A330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85" y="2806010"/>
              <a:ext cx="151200" cy="151200"/>
            </a:xfrm>
            <a:prstGeom prst="rect">
              <a:avLst/>
            </a:prstGeom>
          </p:spPr>
        </p:pic>
      </p:grpSp>
      <p:sp>
        <p:nvSpPr>
          <p:cNvPr id="385" name="타원 384">
            <a:extLst>
              <a:ext uri="{FF2B5EF4-FFF2-40B4-BE49-F238E27FC236}">
                <a16:creationId xmlns:a16="http://schemas.microsoft.com/office/drawing/2014/main" id="{8A87E153-9303-5930-F170-7B6AE5236A94}"/>
              </a:ext>
            </a:extLst>
          </p:cNvPr>
          <p:cNvSpPr/>
          <p:nvPr/>
        </p:nvSpPr>
        <p:spPr>
          <a:xfrm>
            <a:off x="1048676" y="500637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3-1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387" name="타원 386">
            <a:extLst>
              <a:ext uri="{FF2B5EF4-FFF2-40B4-BE49-F238E27FC236}">
                <a16:creationId xmlns:a16="http://schemas.microsoft.com/office/drawing/2014/main" id="{3ACD97D2-7605-E0CD-C9A6-2E6BD3A920EF}"/>
              </a:ext>
            </a:extLst>
          </p:cNvPr>
          <p:cNvSpPr/>
          <p:nvPr/>
        </p:nvSpPr>
        <p:spPr>
          <a:xfrm>
            <a:off x="391595" y="451831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AD553B-CF5E-BF0A-6E4E-6443260547ED}"/>
              </a:ext>
            </a:extLst>
          </p:cNvPr>
          <p:cNvSpPr txBox="1"/>
          <p:nvPr/>
        </p:nvSpPr>
        <p:spPr>
          <a:xfrm>
            <a:off x="2681949" y="3385161"/>
            <a:ext cx="4729519" cy="26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1400"/>
              </a:lnSpc>
              <a:defRPr sz="1000" b="1" i="0">
                <a:solidFill>
                  <a:srgbClr val="333333"/>
                </a:solidFill>
                <a:effectLst/>
                <a:latin typeface="Noto Sans Korean"/>
              </a:defRPr>
            </a:lvl1pPr>
          </a:lstStyle>
          <a:p>
            <a:r>
              <a:rPr lang="ko-KR" altLang="en-US" sz="1100" dirty="0"/>
              <a:t>국토교통부 혁신제품 지정제도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33F7742-2297-C753-B0C9-77470299908A}"/>
              </a:ext>
            </a:extLst>
          </p:cNvPr>
          <p:cNvSpPr txBox="1"/>
          <p:nvPr/>
        </p:nvSpPr>
        <p:spPr>
          <a:xfrm>
            <a:off x="2681949" y="4837945"/>
            <a:ext cx="4729519" cy="26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1400"/>
              </a:lnSpc>
              <a:defRPr sz="1000" b="1" i="0">
                <a:solidFill>
                  <a:srgbClr val="333333"/>
                </a:solidFill>
                <a:effectLst/>
                <a:latin typeface="Noto Sans Korean"/>
              </a:defRPr>
            </a:lvl1pPr>
          </a:lstStyle>
          <a:p>
            <a:r>
              <a:rPr lang="ko-KR" altLang="en-US" sz="1100" dirty="0"/>
              <a:t>국토교통부 우수연구개발 혁신제품 리플렛 및 매뉴얼</a:t>
            </a:r>
            <a:r>
              <a:rPr lang="en-US" altLang="ko-KR" sz="1100" dirty="0"/>
              <a:t>(ver.2022-08)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AD9B8504-5A9D-D472-1483-3EE34CA1F3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08" y="3411045"/>
            <a:ext cx="180000" cy="180000"/>
          </a:xfrm>
          <a:prstGeom prst="rect">
            <a:avLst/>
          </a:prstGeom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id="{171F804B-7210-0468-5D58-E18D0FE1CC53}"/>
              </a:ext>
            </a:extLst>
          </p:cNvPr>
          <p:cNvSpPr/>
          <p:nvPr/>
        </p:nvSpPr>
        <p:spPr>
          <a:xfrm>
            <a:off x="4916962" y="339033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2-2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F34B43D-78C3-96F2-3F4A-08C4F60B1D2A}"/>
              </a:ext>
            </a:extLst>
          </p:cNvPr>
          <p:cNvSpPr/>
          <p:nvPr/>
        </p:nvSpPr>
        <p:spPr>
          <a:xfrm>
            <a:off x="6782758" y="486129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3-2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5F722DC-430E-8D8D-B501-CD309E5D99A3}"/>
              </a:ext>
            </a:extLst>
          </p:cNvPr>
          <p:cNvSpPr/>
          <p:nvPr/>
        </p:nvSpPr>
        <p:spPr>
          <a:xfrm>
            <a:off x="9392535" y="258265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E9A88E-BB44-1288-27E9-F4905383A5D9}"/>
              </a:ext>
            </a:extLst>
          </p:cNvPr>
          <p:cNvGrpSpPr/>
          <p:nvPr/>
        </p:nvGrpSpPr>
        <p:grpSpPr>
          <a:xfrm>
            <a:off x="430093" y="1924503"/>
            <a:ext cx="8911037" cy="396000"/>
            <a:chOff x="430093" y="1924503"/>
            <a:chExt cx="8911037" cy="3960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193204D-324A-B703-BE83-FFD86851E83A}"/>
                </a:ext>
              </a:extLst>
            </p:cNvPr>
            <p:cNvSpPr/>
            <p:nvPr/>
          </p:nvSpPr>
          <p:spPr bwMode="auto">
            <a:xfrm>
              <a:off x="4877130" y="1924503"/>
              <a:ext cx="4464000" cy="396000"/>
            </a:xfrm>
            <a:prstGeom prst="rect">
              <a:avLst/>
            </a:prstGeom>
            <a:solidFill>
              <a:srgbClr val="0070C0"/>
            </a:solidFill>
            <a:ln w="317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orean"/>
                </a:rPr>
                <a:t>홍보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929FD3E-6B42-3B72-6DFC-AC81667D0B91}"/>
                </a:ext>
              </a:extLst>
            </p:cNvPr>
            <p:cNvSpPr/>
            <p:nvPr/>
          </p:nvSpPr>
          <p:spPr bwMode="auto">
            <a:xfrm>
              <a:off x="430093" y="1924503"/>
              <a:ext cx="4464000" cy="39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orean"/>
                </a:rPr>
                <a:t>소개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4628F20-E254-F83C-0791-8BA3DA11E680}"/>
              </a:ext>
            </a:extLst>
          </p:cNvPr>
          <p:cNvSpPr/>
          <p:nvPr/>
        </p:nvSpPr>
        <p:spPr bwMode="auto">
          <a:xfrm>
            <a:off x="431303" y="1210389"/>
            <a:ext cx="8923071" cy="648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 algn="ctr"/>
            <a:r>
              <a:rPr lang="ko-KR" altLang="en-US" sz="1000" i="0" dirty="0">
                <a:solidFill>
                  <a:srgbClr val="333333"/>
                </a:solidFill>
                <a:effectLst/>
              </a:rPr>
              <a:t>국토교통 기업지원허브에서 제공하는</a:t>
            </a:r>
            <a:r>
              <a:rPr lang="ko-KR" altLang="en-US" sz="1000" dirty="0">
                <a:solidFill>
                  <a:srgbClr val="333333"/>
                </a:solidFill>
              </a:rPr>
              <a:t> 지원사업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을 소개하고 </a:t>
            </a:r>
            <a:r>
              <a:rPr lang="ko-KR" altLang="en-US" sz="1000" dirty="0">
                <a:solidFill>
                  <a:srgbClr val="333333"/>
                </a:solidFill>
              </a:rPr>
              <a:t>관련 사업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공고를 통해 참여신청을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받고 있습니다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. </a:t>
            </a:r>
            <a:br>
              <a:rPr lang="en-US" altLang="ko-KR" sz="1000" i="0" dirty="0">
                <a:solidFill>
                  <a:srgbClr val="333333"/>
                </a:solidFill>
                <a:effectLst/>
              </a:rPr>
            </a:br>
            <a:r>
              <a:rPr lang="ko-KR" altLang="en-US" sz="1000" dirty="0">
                <a:solidFill>
                  <a:srgbClr val="333333"/>
                </a:solidFill>
              </a:rPr>
              <a:t>기업지원허브 지원사업 공고는 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로그인 </a:t>
            </a:r>
            <a:r>
              <a:rPr lang="ko-KR" altLang="en-US" sz="1000" dirty="0">
                <a:solidFill>
                  <a:srgbClr val="333333"/>
                </a:solidFill>
              </a:rPr>
              <a:t>후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 신청하실 수 있습니다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CE99055-4F16-5B1A-AC2F-7DC5DF8F66CB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기업지원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지원사업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7EB6DEB7-AE27-9CE0-1DFB-5A2E05B49C16}"/>
              </a:ext>
            </a:extLst>
          </p:cNvPr>
          <p:cNvGrpSpPr/>
          <p:nvPr/>
        </p:nvGrpSpPr>
        <p:grpSpPr>
          <a:xfrm>
            <a:off x="3738774" y="6226547"/>
            <a:ext cx="2251830" cy="216000"/>
            <a:chOff x="2650639" y="5805098"/>
            <a:chExt cx="2251830" cy="21600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2194204-AD9F-87D1-A896-9FABDDDF8A8B}"/>
                </a:ext>
              </a:extLst>
            </p:cNvPr>
            <p:cNvSpPr/>
            <p:nvPr/>
          </p:nvSpPr>
          <p:spPr>
            <a:xfrm>
              <a:off x="2650639" y="5805098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>
                      <a:lumMod val="75000"/>
                    </a:schemeClr>
                  </a:solidFill>
                </a:rPr>
                <a:t>|&lt;</a:t>
              </a:r>
              <a:endParaRPr lang="ko-KR" altLang="en-US" sz="800" b="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D54C5396-9265-A995-D97E-6EDFDE5E3F22}"/>
                </a:ext>
              </a:extLst>
            </p:cNvPr>
            <p:cNvSpPr/>
            <p:nvPr/>
          </p:nvSpPr>
          <p:spPr>
            <a:xfrm>
              <a:off x="2905352" y="5805098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>
                      <a:lumMod val="75000"/>
                    </a:schemeClr>
                  </a:solidFill>
                </a:rPr>
                <a:t>&lt;</a:t>
              </a:r>
              <a:endParaRPr lang="ko-KR" altLang="en-US" sz="800" b="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2A6C05B-2B6C-880C-AB45-A6A915C24416}"/>
                </a:ext>
              </a:extLst>
            </p:cNvPr>
            <p:cNvSpPr/>
            <p:nvPr/>
          </p:nvSpPr>
          <p:spPr>
            <a:xfrm>
              <a:off x="3414778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27557AA-7E70-7DA4-14FA-9B43A51E05AA}"/>
                </a:ext>
              </a:extLst>
            </p:cNvPr>
            <p:cNvSpPr/>
            <p:nvPr/>
          </p:nvSpPr>
          <p:spPr>
            <a:xfrm>
              <a:off x="3669491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5870F7F0-3878-6014-3F4D-AAC541FE9388}"/>
                </a:ext>
              </a:extLst>
            </p:cNvPr>
            <p:cNvSpPr/>
            <p:nvPr/>
          </p:nvSpPr>
          <p:spPr>
            <a:xfrm>
              <a:off x="3924204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A17D73B4-E89F-52C6-5087-AECD9A3F870C}"/>
                </a:ext>
              </a:extLst>
            </p:cNvPr>
            <p:cNvSpPr/>
            <p:nvPr/>
          </p:nvSpPr>
          <p:spPr>
            <a:xfrm>
              <a:off x="4178917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529E563-2A78-8F33-73F1-9A5E00CD017E}"/>
                </a:ext>
              </a:extLst>
            </p:cNvPr>
            <p:cNvSpPr/>
            <p:nvPr/>
          </p:nvSpPr>
          <p:spPr>
            <a:xfrm>
              <a:off x="4433630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9E5B6BF3-9869-BFA2-D579-38CCEE5343C8}"/>
                </a:ext>
              </a:extLst>
            </p:cNvPr>
            <p:cNvSpPr/>
            <p:nvPr/>
          </p:nvSpPr>
          <p:spPr>
            <a:xfrm>
              <a:off x="4688340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&gt;|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7FA1603-25B6-E934-DA27-18ECAE9A0BF8}"/>
                </a:ext>
              </a:extLst>
            </p:cNvPr>
            <p:cNvSpPr/>
            <p:nvPr/>
          </p:nvSpPr>
          <p:spPr>
            <a:xfrm>
              <a:off x="3160065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998C1BE8-463E-C4CB-1100-CFF9DBE69FCF}"/>
              </a:ext>
            </a:extLst>
          </p:cNvPr>
          <p:cNvGrpSpPr/>
          <p:nvPr/>
        </p:nvGrpSpPr>
        <p:grpSpPr>
          <a:xfrm>
            <a:off x="331315" y="5960762"/>
            <a:ext cx="9041406" cy="208291"/>
            <a:chOff x="696657" y="3830306"/>
            <a:chExt cx="12167522" cy="274068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012057AF-532C-36DE-580A-88E632FCD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657" y="3830306"/>
              <a:ext cx="7712152" cy="274068"/>
            </a:xfrm>
            <a:prstGeom prst="rect">
              <a:avLst/>
            </a:prstGeom>
          </p:spPr>
        </p:pic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D2167FB5-AAF9-E133-3682-1BF99D8E6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2027" y="3830306"/>
              <a:ext cx="7712152" cy="274068"/>
            </a:xfrm>
            <a:prstGeom prst="rect">
              <a:avLst/>
            </a:prstGeom>
          </p:spPr>
        </p:pic>
      </p:grpSp>
      <p:sp>
        <p:nvSpPr>
          <p:cNvPr id="120" name="타원 119">
            <a:extLst>
              <a:ext uri="{FF2B5EF4-FFF2-40B4-BE49-F238E27FC236}">
                <a16:creationId xmlns:a16="http://schemas.microsoft.com/office/drawing/2014/main" id="{F03AE114-A8E1-3DD0-562E-3AD64E44BAC8}"/>
              </a:ext>
            </a:extLst>
          </p:cNvPr>
          <p:cNvSpPr/>
          <p:nvPr/>
        </p:nvSpPr>
        <p:spPr>
          <a:xfrm>
            <a:off x="3401443" y="622036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E2A614-7C34-5A91-83CF-B0684BC687BB}"/>
              </a:ext>
            </a:extLst>
          </p:cNvPr>
          <p:cNvGrpSpPr/>
          <p:nvPr/>
        </p:nvGrpSpPr>
        <p:grpSpPr>
          <a:xfrm>
            <a:off x="7699570" y="2571692"/>
            <a:ext cx="1008000" cy="234000"/>
            <a:chOff x="6001006" y="2689201"/>
            <a:chExt cx="1008000" cy="234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7A185C7-CF69-4E4F-4739-7DA5357883EE}"/>
                </a:ext>
              </a:extLst>
            </p:cNvPr>
            <p:cNvSpPr/>
            <p:nvPr/>
          </p:nvSpPr>
          <p:spPr>
            <a:xfrm>
              <a:off x="6001006" y="2689201"/>
              <a:ext cx="10080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0" rIns="72000" bIns="0" rtlCol="0" anchor="ctr"/>
            <a:lstStyle/>
            <a:p>
              <a:r>
                <a:rPr lang="ko-KR" altLang="en-US" sz="8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지원분야 </a:t>
              </a:r>
              <a:r>
                <a:rPr lang="ko-KR" altLang="en-US" sz="85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전체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B3A5807-D94F-5A22-2734-CFD1268F3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9441" y="2752201"/>
              <a:ext cx="108000" cy="1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871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지원사업 홍보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상세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1733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지원사업 홍보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상세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74C70FE-1337-AFAD-4BCE-74B75BD53A3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chemeClr val="tx1"/>
                </a:solidFill>
              </a:rPr>
              <a:t>지원사업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F4A95-6FFC-FA2B-A3CD-5831411FD65A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 dirty="0">
                <a:solidFill>
                  <a:srgbClr val="7F7F7F"/>
                </a:solidFill>
              </a:rPr>
              <a:t>홈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dirty="0">
                <a:solidFill>
                  <a:srgbClr val="7F7F7F"/>
                </a:solidFill>
              </a:rPr>
              <a:t>기업지원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dirty="0">
                <a:solidFill>
                  <a:srgbClr val="7F7F7F"/>
                </a:solidFill>
              </a:rPr>
              <a:t>지원사업 </a:t>
            </a:r>
            <a:r>
              <a:rPr lang="en-US" altLang="ko-KR" sz="1050" dirty="0">
                <a:solidFill>
                  <a:srgbClr val="7F7F7F"/>
                </a:solidFill>
              </a:rPr>
              <a:t>&gt;</a:t>
            </a:r>
            <a:r>
              <a:rPr lang="en-US" altLang="ko-KR" sz="1050" b="1" dirty="0">
                <a:solidFill>
                  <a:schemeClr val="tx1"/>
                </a:solidFill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</a:rPr>
              <a:t>홍보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591F6B-E84F-91BD-874F-25F0E0A1FE13}"/>
              </a:ext>
            </a:extLst>
          </p:cNvPr>
          <p:cNvSpPr/>
          <p:nvPr/>
        </p:nvSpPr>
        <p:spPr>
          <a:xfrm>
            <a:off x="319701" y="1587143"/>
            <a:ext cx="8467556" cy="339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dirty="0">
                <a:effectLst/>
                <a:latin typeface="Noto Sans Korean"/>
              </a:rPr>
              <a:t>국토교통부 혁신제품 지정제도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63D1EBF-83CD-06CA-9A30-E58826078C87}"/>
              </a:ext>
            </a:extLst>
          </p:cNvPr>
          <p:cNvCxnSpPr/>
          <p:nvPr/>
        </p:nvCxnSpPr>
        <p:spPr>
          <a:xfrm>
            <a:off x="402664" y="2354894"/>
            <a:ext cx="896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E6D5AA7-A7AD-1ACA-05C2-5493491B6BA9}"/>
              </a:ext>
            </a:extLst>
          </p:cNvPr>
          <p:cNvCxnSpPr/>
          <p:nvPr/>
        </p:nvCxnSpPr>
        <p:spPr>
          <a:xfrm>
            <a:off x="402664" y="1400739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7DF3CC-F896-7E5B-4CB6-FEF410D727F7}"/>
              </a:ext>
            </a:extLst>
          </p:cNvPr>
          <p:cNvGrpSpPr/>
          <p:nvPr/>
        </p:nvGrpSpPr>
        <p:grpSpPr>
          <a:xfrm>
            <a:off x="1071325" y="1958817"/>
            <a:ext cx="517329" cy="224100"/>
            <a:chOff x="561181" y="4497189"/>
            <a:chExt cx="517329" cy="22410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B9E1DC4-A805-CADA-29E9-EC94A53C5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181" y="4555239"/>
              <a:ext cx="187200" cy="1080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70E045A-8C6F-53B2-E643-8E3DC83978AA}"/>
                </a:ext>
              </a:extLst>
            </p:cNvPr>
            <p:cNvSpPr txBox="1"/>
            <p:nvPr/>
          </p:nvSpPr>
          <p:spPr>
            <a:xfrm>
              <a:off x="688073" y="4497189"/>
              <a:ext cx="390437" cy="22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50" u="none" strike="noStrike" kern="0" cap="none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+mn-ea"/>
                </a:rPr>
                <a:t>145</a:t>
              </a:r>
              <a:endParaRPr kumimoji="0" lang="ko-KR" altLang="en-US" sz="750" b="1" i="0" u="none" strike="noStrike" kern="0" cap="none" normalizeH="0" baseline="0" noProof="0" dirty="0">
                <a:ln>
                  <a:noFill/>
                </a:ln>
                <a:solidFill>
                  <a:srgbClr val="EC7512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85BBEC9-7AD9-DABE-A97C-B4045B30803B}"/>
              </a:ext>
            </a:extLst>
          </p:cNvPr>
          <p:cNvSpPr txBox="1"/>
          <p:nvPr/>
        </p:nvSpPr>
        <p:spPr>
          <a:xfrm>
            <a:off x="331315" y="1958817"/>
            <a:ext cx="927209" cy="21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u="none" strike="noStrike" kern="0" cap="none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+mn-ea"/>
              </a:rPr>
              <a:t>2024-04-28 </a:t>
            </a:r>
            <a:endParaRPr kumimoji="0" lang="ko-KR" altLang="en-US" sz="750" b="1" i="0" u="none" strike="noStrike" kern="0" cap="none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6A1FE99-442F-5E1D-6D87-326BF1994C4E}"/>
              </a:ext>
            </a:extLst>
          </p:cNvPr>
          <p:cNvSpPr/>
          <p:nvPr/>
        </p:nvSpPr>
        <p:spPr>
          <a:xfrm>
            <a:off x="417269" y="2588703"/>
            <a:ext cx="891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lIns="180000" rtlCol="0" anchor="ctr"/>
          <a:lstStyle/>
          <a:p>
            <a:r>
              <a:rPr lang="en-US" altLang="ko-KR" sz="1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orean"/>
              </a:rPr>
              <a:t>※ </a:t>
            </a:r>
            <a:r>
              <a:rPr lang="ko-KR" altLang="en-US" sz="1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orean"/>
              </a:rPr>
              <a:t>영상 콘텐츠는 인터넷 익스플로러</a:t>
            </a:r>
            <a:r>
              <a:rPr lang="en-US" altLang="ko-KR" sz="1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orean"/>
              </a:rPr>
              <a:t>(IE)</a:t>
            </a:r>
            <a:r>
              <a:rPr lang="ko-KR" altLang="en-US" sz="1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orean"/>
              </a:rPr>
              <a:t>에서 재생이 원활하지 않습니다</a:t>
            </a:r>
            <a:r>
              <a:rPr lang="en-US" altLang="ko-KR" sz="1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orean"/>
              </a:rPr>
              <a:t>. </a:t>
            </a:r>
            <a:r>
              <a:rPr lang="ko-KR" altLang="en-US" sz="1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orean"/>
              </a:rPr>
              <a:t>크롬</a:t>
            </a:r>
            <a:r>
              <a:rPr lang="en-US" altLang="ko-KR" sz="1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orean"/>
              </a:rPr>
              <a:t>(Chrome)</a:t>
            </a:r>
            <a:r>
              <a:rPr lang="ko-KR" altLang="en-US" sz="1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orean"/>
              </a:rPr>
              <a:t>브라우저에서 시청해주세요</a:t>
            </a:r>
            <a:r>
              <a:rPr lang="en-US" altLang="ko-KR" sz="1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orean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E13725E-936D-5CB9-FE36-1FB1316FB4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315"/>
          <a:stretch/>
        </p:blipFill>
        <p:spPr>
          <a:xfrm>
            <a:off x="417269" y="3313022"/>
            <a:ext cx="8928000" cy="2896007"/>
          </a:xfrm>
          <a:prstGeom prst="rect">
            <a:avLst/>
          </a:prstGeom>
        </p:spPr>
      </p:pic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048938BE-F88C-028E-8D2D-FD3C2197C115}"/>
              </a:ext>
            </a:extLst>
          </p:cNvPr>
          <p:cNvGrpSpPr/>
          <p:nvPr/>
        </p:nvGrpSpPr>
        <p:grpSpPr>
          <a:xfrm>
            <a:off x="331315" y="6154088"/>
            <a:ext cx="9041406" cy="208291"/>
            <a:chOff x="696657" y="3830306"/>
            <a:chExt cx="12167522" cy="274068"/>
          </a:xfrm>
        </p:grpSpPr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1C4B8305-58DD-6A94-1995-1ACC71CD7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657" y="3830306"/>
              <a:ext cx="7712152" cy="274068"/>
            </a:xfrm>
            <a:prstGeom prst="rect">
              <a:avLst/>
            </a:prstGeom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9F735364-F217-A640-ECEB-FA308E518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2027" y="3830306"/>
              <a:ext cx="7712152" cy="274068"/>
            </a:xfrm>
            <a:prstGeom prst="rect">
              <a:avLst/>
            </a:prstGeom>
          </p:spPr>
        </p:pic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A37A677A-02C8-C19B-4545-7A1196D4827D}"/>
              </a:ext>
            </a:extLst>
          </p:cNvPr>
          <p:cNvSpPr/>
          <p:nvPr/>
        </p:nvSpPr>
        <p:spPr>
          <a:xfrm>
            <a:off x="181807" y="130164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aphicFrame>
        <p:nvGraphicFramePr>
          <p:cNvPr id="22" name="Group 974">
            <a:extLst>
              <a:ext uri="{FF2B5EF4-FFF2-40B4-BE49-F238E27FC236}">
                <a16:creationId xmlns:a16="http://schemas.microsoft.com/office/drawing/2014/main" id="{EA7DC4B9-3CCD-8909-476D-E8BC3481C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334054"/>
              </p:ext>
            </p:extLst>
          </p:nvPr>
        </p:nvGraphicFramePr>
        <p:xfrm>
          <a:off x="9680490" y="1691003"/>
          <a:ext cx="2340000" cy="50976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제목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등록일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조회수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상세내용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유튜브 영상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영상 재생</a:t>
                      </a:r>
                      <a:endParaRPr lang="ko-KR" altLang="en-US" sz="800" dirty="0">
                        <a:solidFill>
                          <a:srgbClr val="FF0000"/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88788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6D022EDF-23C2-DB86-F0FC-0F92464A0FB3}"/>
              </a:ext>
            </a:extLst>
          </p:cNvPr>
          <p:cNvSpPr/>
          <p:nvPr/>
        </p:nvSpPr>
        <p:spPr>
          <a:xfrm>
            <a:off x="181807" y="235184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8C5B17-9308-453F-8075-69D58999DB14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기업지원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지원사업</a:t>
            </a:r>
          </a:p>
        </p:txBody>
      </p:sp>
    </p:spTree>
    <p:extLst>
      <p:ext uri="{BB962C8B-B14F-4D97-AF65-F5344CB8AC3E}">
        <p14:creationId xmlns:p14="http://schemas.microsoft.com/office/powerpoint/2010/main" val="3294870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지원사업 홍보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상세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137341"/>
              </p:ext>
            </p:extLst>
          </p:nvPr>
        </p:nvGraphicFramePr>
        <p:xfrm>
          <a:off x="9680490" y="1691003"/>
          <a:ext cx="2340000" cy="121344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소개내용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Arial Unicode MS"/>
                          <a:ea typeface="나눔바른고딕" panose="020B0603020101020101"/>
                          <a:cs typeface="+mn-cs"/>
                        </a:rPr>
                        <a:t>목록 버튼</a:t>
                      </a:r>
                      <a:b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Arial Unicode MS"/>
                          <a:ea typeface="나눔바른고딕" panose="020B0603020101020101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Arial Unicode MS"/>
                          <a:ea typeface="나눔바른고딕" panose="020B0603020101020101"/>
                          <a:cs typeface="+mn-cs"/>
                        </a:rPr>
                        <a:t>-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Arial Unicode MS"/>
                          <a:ea typeface="나눔바른고딕" panose="020B0603020101020101"/>
                          <a:cs typeface="+mn-cs"/>
                        </a:rPr>
                        <a:t>버튼 가운데 정렬</a:t>
                      </a:r>
                      <a:endParaRPr kumimoji="0" lang="en-US" altLang="ko-KR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rial Unicode MS"/>
                        <a:ea typeface="나눔바른고딕" panose="020B0603020101020101"/>
                        <a:cs typeface="+mn-cs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Arial Unicode MS"/>
                          <a:ea typeface="나눔바른고딕" panose="020B0603020101020101"/>
                          <a:cs typeface="+mn-cs"/>
                        </a:rPr>
                        <a:t>-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Arial Unicode MS"/>
                          <a:ea typeface="나눔바른고딕" panose="020B0603020101020101"/>
                          <a:cs typeface="+mn-cs"/>
                        </a:rPr>
                        <a:t>클릭 시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Arial Unicode MS"/>
                          <a:ea typeface="나눔바른고딕" panose="020B0603020101020101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Arial Unicode MS"/>
                          <a:ea typeface="나눔바른고딕" panose="020B0603020101020101"/>
                          <a:cs typeface="+mn-cs"/>
                        </a:rPr>
                        <a:t>지원사업 소개 목록화면으로 이동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rial Unicode MS"/>
                        <a:ea typeface="나눔바른고딕" panose="020B0603020101020101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744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4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97518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1733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지원사업 홍보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상세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C591F6B-E84F-91BD-874F-25F0E0A1FE13}"/>
              </a:ext>
            </a:extLst>
          </p:cNvPr>
          <p:cNvSpPr/>
          <p:nvPr/>
        </p:nvSpPr>
        <p:spPr>
          <a:xfrm>
            <a:off x="319701" y="688967"/>
            <a:ext cx="8467556" cy="297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i="0" dirty="0">
                <a:effectLst/>
                <a:latin typeface="Noto Sans Korean"/>
              </a:rPr>
              <a:t>정부 및 공공기관이 중소중견기업 우수제품의 첫 고객이 되어준다</a:t>
            </a:r>
            <a:r>
              <a:rPr lang="en-US" altLang="ko-KR" sz="1000" i="0" dirty="0">
                <a:effectLst/>
                <a:latin typeface="Noto Sans Korean"/>
              </a:rPr>
              <a:t>?  "</a:t>
            </a:r>
            <a:r>
              <a:rPr lang="ko-KR" altLang="en-US" sz="1000" i="0" dirty="0">
                <a:effectLst/>
                <a:latin typeface="Noto Sans Korean"/>
              </a:rPr>
              <a:t>국토교통부 혁신제품 지정제도</a:t>
            </a:r>
            <a:r>
              <a:rPr lang="en-US" altLang="ko-KR" sz="1000" i="0" dirty="0">
                <a:effectLst/>
                <a:latin typeface="Noto Sans Korean"/>
              </a:rPr>
              <a:t>"</a:t>
            </a:r>
            <a:r>
              <a:rPr lang="ko-KR" altLang="en-US" sz="1000" i="0" dirty="0">
                <a:effectLst/>
                <a:latin typeface="Noto Sans Korean"/>
              </a:rPr>
              <a:t>를 소개합니다</a:t>
            </a:r>
            <a:r>
              <a:rPr lang="en-US" altLang="ko-KR" sz="1000" i="0" dirty="0">
                <a:effectLst/>
                <a:latin typeface="Noto Sans Korean"/>
              </a:rPr>
              <a:t>. </a:t>
            </a:r>
            <a:endParaRPr kumimoji="0" lang="ko-KR" altLang="en-US" sz="1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8409CD-E612-2EDC-2336-82F06AB47BFB}"/>
              </a:ext>
            </a:extLst>
          </p:cNvPr>
          <p:cNvCxnSpPr/>
          <p:nvPr/>
        </p:nvCxnSpPr>
        <p:spPr>
          <a:xfrm>
            <a:off x="402664" y="1447562"/>
            <a:ext cx="896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5174B79-419E-C182-094E-FDA63993095D}"/>
              </a:ext>
            </a:extLst>
          </p:cNvPr>
          <p:cNvSpPr/>
          <p:nvPr/>
        </p:nvSpPr>
        <p:spPr bwMode="auto">
          <a:xfrm>
            <a:off x="4386269" y="1728205"/>
            <a:ext cx="97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0" bIns="0" rtlCol="0" anchor="ctr"/>
          <a:lstStyle/>
          <a:p>
            <a:pPr algn="ctr" latinLnBrk="0"/>
            <a:r>
              <a:rPr lang="ko-KR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목록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70FFE89-FB80-00A1-2A79-DBC7E900E5BA}"/>
              </a:ext>
            </a:extLst>
          </p:cNvPr>
          <p:cNvSpPr/>
          <p:nvPr/>
        </p:nvSpPr>
        <p:spPr>
          <a:xfrm>
            <a:off x="181807" y="74607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E195F1-2B97-AB47-59E5-4A291EBBA671}"/>
              </a:ext>
            </a:extLst>
          </p:cNvPr>
          <p:cNvSpPr/>
          <p:nvPr/>
        </p:nvSpPr>
        <p:spPr>
          <a:xfrm>
            <a:off x="4121356" y="177566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2CCEA-C507-D755-5C0E-AF8847E71B91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기업지원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지원사업</a:t>
            </a:r>
          </a:p>
        </p:txBody>
      </p:sp>
    </p:spTree>
    <p:extLst>
      <p:ext uri="{BB962C8B-B14F-4D97-AF65-F5344CB8AC3E}">
        <p14:creationId xmlns:p14="http://schemas.microsoft.com/office/powerpoint/2010/main" val="3302494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99BD-B359-E814-6D54-0E6859855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58D20626-87E2-E483-9F75-385F50FD2132}"/>
              </a:ext>
            </a:extLst>
          </p:cNvPr>
          <p:cNvSpPr/>
          <p:nvPr/>
        </p:nvSpPr>
        <p:spPr bwMode="auto">
          <a:xfrm>
            <a:off x="442683" y="1924503"/>
            <a:ext cx="8923072" cy="15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0" tIns="0" rIns="36000" bIns="0" rtlCol="0" anchor="ctr"/>
          <a:lstStyle/>
          <a:p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Korean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200C721-5039-E920-0CD9-D6E9677301D8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/>
            <a:r>
              <a:rPr lang="en-US" altLang="ko-KR" sz="700" b="1" dirty="0">
                <a:ea typeface="나눔바른고딕" panose="020B0603020101020101"/>
              </a:rPr>
              <a:t>-</a:t>
            </a:r>
            <a:endParaRPr lang="ko-KR" altLang="ko-KR" sz="700" b="1" dirty="0">
              <a:ea typeface="나눔바른고딕" panose="020B0603020101020101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4ED1778-2AE8-6A12-3238-D20F74C493C8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맞춤사업 찾기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A22C08-E8FB-B78D-BEDF-DED674C29F09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html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9EEF9EF6-56BA-515B-13F2-A5C5CFE21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39120"/>
              </p:ext>
            </p:extLst>
          </p:nvPr>
        </p:nvGraphicFramePr>
        <p:xfrm>
          <a:off x="9680490" y="1691003"/>
          <a:ext cx="2340000" cy="150720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맞춤사업 찾기 안내문구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6608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맞춤사업 찾기 시작하기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맞춤사업찾기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시작방법 및 시작하기 버튼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2-1)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시작하기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하단 영역에 질문영역 노출되며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시작하기 버튼 비활성화 처리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165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C814B351-0054-144F-4981-B09A9197AFE1}"/>
              </a:ext>
            </a:extLst>
          </p:cNvPr>
          <p:cNvSpPr txBox="1"/>
          <p:nvPr/>
        </p:nvSpPr>
        <p:spPr>
          <a:xfrm>
            <a:off x="66840" y="126321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</a:rPr>
              <a:t>맞춤사업 찾기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CC12598-9195-9452-3ADC-9F7369F44857}"/>
              </a:ext>
            </a:extLst>
          </p:cNvPr>
          <p:cNvSpPr/>
          <p:nvPr/>
        </p:nvSpPr>
        <p:spPr>
          <a:xfrm>
            <a:off x="388465" y="1396984"/>
            <a:ext cx="8928778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77F54FE-76EE-28B8-31B8-83F3891240C0}"/>
              </a:ext>
            </a:extLst>
          </p:cNvPr>
          <p:cNvSpPr/>
          <p:nvPr/>
        </p:nvSpPr>
        <p:spPr>
          <a:xfrm>
            <a:off x="331315" y="556414"/>
            <a:ext cx="3761362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 dirty="0">
                <a:solidFill>
                  <a:srgbClr val="7F7F7F"/>
                </a:solidFill>
              </a:rPr>
              <a:t>홈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dirty="0">
                <a:solidFill>
                  <a:srgbClr val="7F7F7F"/>
                </a:solidFill>
              </a:rPr>
              <a:t>기업지원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b="1" dirty="0">
                <a:solidFill>
                  <a:schemeClr val="tx1"/>
                </a:solidFill>
              </a:rPr>
              <a:t>맞춤사원 찾기</a:t>
            </a: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14BCBC7E-5418-234F-0C5B-55B90C68A58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333333"/>
                </a:solidFill>
                <a:latin typeface="Noto Sans Korean"/>
              </a:rPr>
              <a:t>맞춤사업 찾기</a:t>
            </a:r>
            <a:endParaRPr lang="ko-KR" altLang="en-US" sz="1600" b="1" i="0" dirty="0">
              <a:solidFill>
                <a:srgbClr val="333333"/>
              </a:solidFill>
              <a:effectLst/>
              <a:latin typeface="Noto Sans Korean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0CED20-0933-3799-9C48-EAAEFF9B5F74}"/>
              </a:ext>
            </a:extLst>
          </p:cNvPr>
          <p:cNvSpPr/>
          <p:nvPr/>
        </p:nvSpPr>
        <p:spPr bwMode="auto">
          <a:xfrm>
            <a:off x="431303" y="1210389"/>
            <a:ext cx="8923071" cy="648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 algn="ctr"/>
            <a:endParaRPr lang="ko-KR" altLang="en-US" sz="1000" i="0" dirty="0">
              <a:solidFill>
                <a:srgbClr val="333333"/>
              </a:solidFill>
              <a:effectLst/>
            </a:endParaRPr>
          </a:p>
          <a:p>
            <a:pPr algn="ctr"/>
            <a:r>
              <a:rPr lang="ko-KR" altLang="en-US" sz="1000" i="0" dirty="0">
                <a:solidFill>
                  <a:srgbClr val="333333"/>
                </a:solidFill>
                <a:effectLst/>
              </a:rPr>
              <a:t>국토교통 기업지원허브에서 제공하는 지원사업 중 </a:t>
            </a:r>
            <a:endParaRPr lang="en-US" altLang="ko-KR" sz="1000" i="0" dirty="0">
              <a:solidFill>
                <a:srgbClr val="333333"/>
              </a:solidFill>
              <a:effectLst/>
            </a:endParaRPr>
          </a:p>
          <a:p>
            <a:pPr algn="ctr"/>
            <a:r>
              <a:rPr lang="ko-KR" altLang="en-US" sz="1000" i="0" dirty="0">
                <a:solidFill>
                  <a:srgbClr val="333333"/>
                </a:solidFill>
                <a:effectLst/>
              </a:rPr>
              <a:t>우리 기업 상황에 꼭 맞는 지원사업을 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OX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퀴즈를 통해 </a:t>
            </a:r>
            <a:r>
              <a:rPr lang="ko-KR" altLang="en-US" sz="1000" dirty="0">
                <a:solidFill>
                  <a:srgbClr val="333333"/>
                </a:solidFill>
              </a:rPr>
              <a:t>추천해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드립니다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.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63E44B92-1C5E-0E7D-3606-B10AEE29B17D}"/>
              </a:ext>
            </a:extLst>
          </p:cNvPr>
          <p:cNvSpPr/>
          <p:nvPr/>
        </p:nvSpPr>
        <p:spPr bwMode="auto">
          <a:xfrm>
            <a:off x="4170103" y="2947106"/>
            <a:ext cx="1468233" cy="3240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0" bIns="0" rtlCol="0" anchor="ctr"/>
          <a:lstStyle/>
          <a:p>
            <a:pPr algn="ctr" latinLnBrk="0"/>
            <a:r>
              <a:rPr lang="ko-KR" altLang="en-US" sz="1000" kern="0" dirty="0">
                <a:solidFill>
                  <a:schemeClr val="bg1"/>
                </a:solidFill>
                <a:latin typeface="+mn-ea"/>
              </a:rPr>
              <a:t>  시작하기    </a:t>
            </a:r>
            <a:r>
              <a:rPr lang="en-US" altLang="ko-KR" sz="1000" kern="0" dirty="0">
                <a:solidFill>
                  <a:schemeClr val="bg1"/>
                </a:solidFill>
                <a:latin typeface="+mn-ea"/>
              </a:rPr>
              <a:t>&gt;</a:t>
            </a:r>
            <a:endParaRPr lang="ko-KR" altLang="en-US" sz="10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087CFE-2DD3-86D3-CA48-5B7B0A53BBD6}"/>
              </a:ext>
            </a:extLst>
          </p:cNvPr>
          <p:cNvSpPr txBox="1"/>
          <p:nvPr/>
        </p:nvSpPr>
        <p:spPr>
          <a:xfrm>
            <a:off x="2331301" y="2101739"/>
            <a:ext cx="5145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u="none" strike="noStrike" kern="0" cap="none" normalizeH="0" baseline="0" noProof="0" dirty="0">
                <a:ln>
                  <a:noFill/>
                </a:ln>
                <a:solidFill>
                  <a:srgbClr val="333333"/>
                </a:solidFill>
                <a:uLnTx/>
                <a:uFillTx/>
                <a:latin typeface="Noto Sans Korean"/>
                <a:ea typeface="+mn-ea"/>
              </a:rPr>
              <a:t>우리기업에 꼭 맞는 지원사업을 찾아볼까요</a:t>
            </a:r>
            <a:r>
              <a:rPr kumimoji="0" lang="en-US" altLang="ko-KR" sz="1400" b="1" u="none" strike="noStrike" kern="0" cap="none" normalizeH="0" baseline="0" noProof="0" dirty="0">
                <a:ln>
                  <a:noFill/>
                </a:ln>
                <a:solidFill>
                  <a:srgbClr val="333333"/>
                </a:solidFill>
                <a:uLnTx/>
                <a:uFillTx/>
                <a:latin typeface="Noto Sans Korean"/>
                <a:ea typeface="+mn-ea"/>
              </a:rPr>
              <a:t>?</a:t>
            </a:r>
            <a:r>
              <a:rPr kumimoji="0" lang="ko-KR" altLang="en-US" sz="1400" b="1" u="none" strike="noStrike" kern="0" cap="none" normalizeH="0" baseline="0" noProof="0" dirty="0">
                <a:ln>
                  <a:noFill/>
                </a:ln>
                <a:solidFill>
                  <a:srgbClr val="333333"/>
                </a:solidFill>
                <a:uLnTx/>
                <a:uFillTx/>
                <a:latin typeface="Noto Sans Korean"/>
                <a:ea typeface="+mn-ea"/>
              </a:rPr>
              <a:t> </a:t>
            </a:r>
            <a:endParaRPr kumimoji="0" lang="ko-KR" altLang="en-US" sz="1400" b="1" i="0" u="none" strike="noStrike" kern="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446E3E4-6763-F550-32EA-1B29F1FB7963}"/>
              </a:ext>
            </a:extLst>
          </p:cNvPr>
          <p:cNvSpPr txBox="1"/>
          <p:nvPr/>
        </p:nvSpPr>
        <p:spPr>
          <a:xfrm>
            <a:off x="2046525" y="2401424"/>
            <a:ext cx="5715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시작하기 버튼을 클릭하여 나오는 질문이 </a:t>
            </a:r>
            <a:endParaRPr lang="en-US" altLang="ko-KR" sz="1000" dirty="0"/>
          </a:p>
          <a:p>
            <a:pPr algn="ctr"/>
            <a:r>
              <a:rPr lang="ko-KR" altLang="en-US" sz="1000" dirty="0"/>
              <a:t>우리기업의 상황에 맞으면 </a:t>
            </a:r>
            <a:r>
              <a:rPr lang="en-US" altLang="ko-KR" sz="1000" dirty="0"/>
              <a:t>O, </a:t>
            </a:r>
            <a:r>
              <a:rPr lang="ko-KR" altLang="en-US" sz="1000" dirty="0"/>
              <a:t>틀리면 </a:t>
            </a:r>
            <a:r>
              <a:rPr lang="en-US" altLang="ko-KR" sz="1000" dirty="0"/>
              <a:t>X</a:t>
            </a:r>
            <a:r>
              <a:rPr lang="ko-KR" altLang="en-US" sz="1000" dirty="0"/>
              <a:t>를 선택해주세요</a:t>
            </a:r>
            <a:r>
              <a:rPr lang="en-US" altLang="ko-KR" sz="1000" dirty="0"/>
              <a:t>!</a:t>
            </a:r>
            <a:endParaRPr lang="ko-KR" altLang="en-US" sz="1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B960633-33E1-038A-F83C-290441A66AE2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기업지원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맞춤사업 찾기</a:t>
            </a: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98C0F0AF-11BF-2DAF-83D4-537E405EFA31}"/>
              </a:ext>
            </a:extLst>
          </p:cNvPr>
          <p:cNvSpPr/>
          <p:nvPr/>
        </p:nvSpPr>
        <p:spPr>
          <a:xfrm>
            <a:off x="2621626" y="133954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320967-DE5D-BBBA-79C9-AD8590B1563E}"/>
              </a:ext>
            </a:extLst>
          </p:cNvPr>
          <p:cNvSpPr/>
          <p:nvPr/>
        </p:nvSpPr>
        <p:spPr>
          <a:xfrm>
            <a:off x="338252" y="186387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F1D159B4-21C4-F7B6-B6C8-A95F312DD105}"/>
              </a:ext>
            </a:extLst>
          </p:cNvPr>
          <p:cNvSpPr/>
          <p:nvPr/>
        </p:nvSpPr>
        <p:spPr>
          <a:xfrm>
            <a:off x="3818994" y="301500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204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99BD-B359-E814-6D54-0E6859855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2F861482-1665-370D-0085-E9D86E913D23}"/>
              </a:ext>
            </a:extLst>
          </p:cNvPr>
          <p:cNvSpPr/>
          <p:nvPr/>
        </p:nvSpPr>
        <p:spPr bwMode="auto">
          <a:xfrm>
            <a:off x="442683" y="1924503"/>
            <a:ext cx="8923072" cy="15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0" tIns="0" rIns="36000" bIns="0" rtlCol="0" anchor="ctr"/>
          <a:lstStyle/>
          <a:p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Korean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200C721-5039-E920-0CD9-D6E9677301D8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/>
            <a:r>
              <a:rPr lang="en-US" altLang="ko-KR" sz="700" b="1" dirty="0">
                <a:ea typeface="나눔바른고딕" panose="020B0603020101020101"/>
              </a:rPr>
              <a:t>-</a:t>
            </a:r>
            <a:endParaRPr lang="ko-KR" altLang="ko-KR" sz="700" b="1" dirty="0">
              <a:ea typeface="나눔바른고딕" panose="020B0603020101020101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4ED1778-2AE8-6A12-3238-D20F74C493C8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맞춤사업 찾기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A22C08-E8FB-B78D-BEDF-DED674C29F09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html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9EEF9EF6-56BA-515B-13F2-A5C5CFE21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308027"/>
              </p:ext>
            </p:extLst>
          </p:nvPr>
        </p:nvGraphicFramePr>
        <p:xfrm>
          <a:off x="9680490" y="1691003"/>
          <a:ext cx="2340000" cy="167904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맞춤사업 찾기 시작하기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맞춤사업찾기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시작방법 및 시작하기 버튼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1-1)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시작하기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하단 영역에 질문영역 노출되며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시작하기 버튼 비활성화 처리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165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맞춤사업찾기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시나리오 하나씩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질문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O/X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2-1) O/X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질문 상단 영역에 다음 시나리오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C814B351-0054-144F-4981-B09A9197AFE1}"/>
              </a:ext>
            </a:extLst>
          </p:cNvPr>
          <p:cNvSpPr txBox="1"/>
          <p:nvPr/>
        </p:nvSpPr>
        <p:spPr>
          <a:xfrm>
            <a:off x="66840" y="126321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</a:rPr>
              <a:t>맞춤사업 찾기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CC12598-9195-9452-3ADC-9F7369F44857}"/>
              </a:ext>
            </a:extLst>
          </p:cNvPr>
          <p:cNvSpPr/>
          <p:nvPr/>
        </p:nvSpPr>
        <p:spPr>
          <a:xfrm>
            <a:off x="388465" y="1396984"/>
            <a:ext cx="8928778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77F54FE-76EE-28B8-31B8-83F3891240C0}"/>
              </a:ext>
            </a:extLst>
          </p:cNvPr>
          <p:cNvSpPr/>
          <p:nvPr/>
        </p:nvSpPr>
        <p:spPr>
          <a:xfrm>
            <a:off x="331315" y="556414"/>
            <a:ext cx="3761362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 dirty="0">
                <a:solidFill>
                  <a:srgbClr val="7F7F7F"/>
                </a:solidFill>
              </a:rPr>
              <a:t>홈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dirty="0">
                <a:solidFill>
                  <a:srgbClr val="7F7F7F"/>
                </a:solidFill>
              </a:rPr>
              <a:t>기업지원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b="1" dirty="0">
                <a:solidFill>
                  <a:schemeClr val="tx1"/>
                </a:solidFill>
              </a:rPr>
              <a:t>맞춤사원 찾기</a:t>
            </a: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14BCBC7E-5418-234F-0C5B-55B90C68A58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333333"/>
                </a:solidFill>
                <a:latin typeface="Noto Sans Korean"/>
              </a:rPr>
              <a:t>맞춤사업 찾기</a:t>
            </a:r>
            <a:endParaRPr lang="ko-KR" altLang="en-US" sz="1600" b="1" i="0" dirty="0">
              <a:solidFill>
                <a:srgbClr val="333333"/>
              </a:solidFill>
              <a:effectLst/>
              <a:latin typeface="Noto Sans Korean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63E44B92-1C5E-0E7D-3606-B10AEE29B17D}"/>
              </a:ext>
            </a:extLst>
          </p:cNvPr>
          <p:cNvSpPr/>
          <p:nvPr/>
        </p:nvSpPr>
        <p:spPr bwMode="auto">
          <a:xfrm>
            <a:off x="4170103" y="2947106"/>
            <a:ext cx="1468233" cy="324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tIns="0" bIns="0" rtlCol="0" anchor="ctr"/>
          <a:lstStyle/>
          <a:p>
            <a:pPr algn="ctr" latinLnBrk="0"/>
            <a:r>
              <a:rPr lang="ko-KR" altLang="en-US" sz="1000" kern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  시작하기    </a:t>
            </a:r>
            <a:r>
              <a:rPr lang="en-US" altLang="ko-KR" sz="1000" kern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&gt;</a:t>
            </a:r>
            <a:endParaRPr lang="ko-KR" altLang="en-US" sz="1000" kern="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087CFE-2DD3-86D3-CA48-5B7B0A53BBD6}"/>
              </a:ext>
            </a:extLst>
          </p:cNvPr>
          <p:cNvSpPr txBox="1"/>
          <p:nvPr/>
        </p:nvSpPr>
        <p:spPr>
          <a:xfrm>
            <a:off x="2331301" y="2101739"/>
            <a:ext cx="5145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u="none" strike="noStrike" kern="0" cap="none" normalizeH="0" baseline="0" noProof="0" dirty="0">
                <a:ln>
                  <a:noFill/>
                </a:ln>
                <a:solidFill>
                  <a:srgbClr val="333333"/>
                </a:solidFill>
                <a:uLnTx/>
                <a:uFillTx/>
                <a:latin typeface="Noto Sans Korean"/>
                <a:ea typeface="+mn-ea"/>
              </a:rPr>
              <a:t>우리기업에 꼭 맞는 지원사업을 찾아볼까요</a:t>
            </a:r>
            <a:r>
              <a:rPr kumimoji="0" lang="en-US" altLang="ko-KR" sz="1400" b="1" u="none" strike="noStrike" kern="0" cap="none" normalizeH="0" baseline="0" noProof="0" dirty="0">
                <a:ln>
                  <a:noFill/>
                </a:ln>
                <a:solidFill>
                  <a:srgbClr val="333333"/>
                </a:solidFill>
                <a:uLnTx/>
                <a:uFillTx/>
                <a:latin typeface="Noto Sans Korean"/>
                <a:ea typeface="+mn-ea"/>
              </a:rPr>
              <a:t>?</a:t>
            </a:r>
            <a:r>
              <a:rPr kumimoji="0" lang="ko-KR" altLang="en-US" sz="1400" b="1" u="none" strike="noStrike" kern="0" cap="none" normalizeH="0" baseline="0" noProof="0" dirty="0">
                <a:ln>
                  <a:noFill/>
                </a:ln>
                <a:solidFill>
                  <a:srgbClr val="333333"/>
                </a:solidFill>
                <a:uLnTx/>
                <a:uFillTx/>
                <a:latin typeface="Noto Sans Korean"/>
                <a:ea typeface="+mn-ea"/>
              </a:rPr>
              <a:t> </a:t>
            </a:r>
            <a:endParaRPr kumimoji="0" lang="ko-KR" altLang="en-US" sz="1400" b="1" i="0" u="none" strike="noStrike" kern="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446E3E4-6763-F550-32EA-1B29F1FB7963}"/>
              </a:ext>
            </a:extLst>
          </p:cNvPr>
          <p:cNvSpPr txBox="1"/>
          <p:nvPr/>
        </p:nvSpPr>
        <p:spPr>
          <a:xfrm>
            <a:off x="2046525" y="2401424"/>
            <a:ext cx="5715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시작하기 버튼을 클릭하여 나오는 질문이 </a:t>
            </a:r>
            <a:endParaRPr lang="en-US" altLang="ko-KR" sz="1000" dirty="0"/>
          </a:p>
          <a:p>
            <a:pPr algn="ctr"/>
            <a:r>
              <a:rPr lang="ko-KR" altLang="en-US" sz="1000" dirty="0"/>
              <a:t>우리기업의 상황에 맞으면 </a:t>
            </a:r>
            <a:r>
              <a:rPr lang="en-US" altLang="ko-KR" sz="1000" dirty="0"/>
              <a:t>O, </a:t>
            </a:r>
            <a:r>
              <a:rPr lang="ko-KR" altLang="en-US" sz="1000" dirty="0"/>
              <a:t>틀리면 </a:t>
            </a:r>
            <a:r>
              <a:rPr lang="en-US" altLang="ko-KR" sz="1000" dirty="0"/>
              <a:t>X</a:t>
            </a:r>
            <a:r>
              <a:rPr lang="ko-KR" altLang="en-US" sz="1000" dirty="0"/>
              <a:t>를 선택해주세요</a:t>
            </a:r>
            <a:r>
              <a:rPr lang="en-US" altLang="ko-KR" sz="1000" dirty="0"/>
              <a:t>!</a:t>
            </a:r>
            <a:endParaRPr lang="ko-KR" altLang="en-US" sz="10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F9F0E90-8A6F-E1DB-4613-3388E971AA25}"/>
              </a:ext>
            </a:extLst>
          </p:cNvPr>
          <p:cNvGrpSpPr/>
          <p:nvPr/>
        </p:nvGrpSpPr>
        <p:grpSpPr>
          <a:xfrm>
            <a:off x="431302" y="3698995"/>
            <a:ext cx="8923072" cy="720000"/>
            <a:chOff x="431302" y="3698995"/>
            <a:chExt cx="8923072" cy="7200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87FC5A5-7ABB-6098-4343-F3ED5CD85865}"/>
                </a:ext>
              </a:extLst>
            </p:cNvPr>
            <p:cNvSpPr/>
            <p:nvPr/>
          </p:nvSpPr>
          <p:spPr bwMode="auto">
            <a:xfrm>
              <a:off x="431302" y="3698995"/>
              <a:ext cx="8923072" cy="72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tIns="0" rIns="36000" bIns="0" rtlCol="0" anchor="ctr"/>
            <a:lstStyle/>
            <a:p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orean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64175B1-2136-43A2-CC04-84BE9D9E0148}"/>
                </a:ext>
              </a:extLst>
            </p:cNvPr>
            <p:cNvGrpSpPr/>
            <p:nvPr/>
          </p:nvGrpSpPr>
          <p:grpSpPr>
            <a:xfrm>
              <a:off x="1401256" y="3893732"/>
              <a:ext cx="2157066" cy="298159"/>
              <a:chOff x="1320336" y="2111148"/>
              <a:chExt cx="2157066" cy="298159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700861-3163-E1BC-D73C-D19EB8C791B6}"/>
                  </a:ext>
                </a:extLst>
              </p:cNvPr>
              <p:cNvSpPr txBox="1"/>
              <p:nvPr/>
            </p:nvSpPr>
            <p:spPr>
              <a:xfrm>
                <a:off x="1489357" y="2111148"/>
                <a:ext cx="1988045" cy="298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ko-KR" altLang="en-US" sz="1200" b="1" dirty="0"/>
                  <a:t>창업 </a:t>
                </a:r>
                <a:r>
                  <a:rPr lang="en-US" altLang="ko-KR" sz="1200" b="1" dirty="0"/>
                  <a:t>5</a:t>
                </a:r>
                <a:r>
                  <a:rPr lang="ko-KR" altLang="en-US" sz="1200" b="1" dirty="0"/>
                  <a:t>년 이내 기업인가요</a:t>
                </a:r>
                <a:r>
                  <a:rPr lang="en-US" altLang="ko-KR" sz="1200" b="1" dirty="0"/>
                  <a:t>?</a:t>
                </a: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5C5C14F9-D535-08F9-14F4-8FC7E5089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20336" y="2194503"/>
                <a:ext cx="180000" cy="180000"/>
              </a:xfrm>
              <a:prstGeom prst="rect">
                <a:avLst/>
              </a:prstGeom>
            </p:spPr>
          </p:pic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DF67F6-43A5-06EE-B685-9D2E4B630625}"/>
                </a:ext>
              </a:extLst>
            </p:cNvPr>
            <p:cNvSpPr/>
            <p:nvPr/>
          </p:nvSpPr>
          <p:spPr>
            <a:xfrm>
              <a:off x="431302" y="3698995"/>
              <a:ext cx="720000" cy="72000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8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01</a:t>
              </a:r>
              <a:endParaRPr kumimoji="0" lang="ko-KR" altLang="en-US" sz="28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F83A1E06-4D80-E67D-4E01-22D544DCA5BD}"/>
                </a:ext>
              </a:extLst>
            </p:cNvPr>
            <p:cNvCxnSpPr>
              <a:cxnSpLocks/>
            </p:cNvCxnSpPr>
            <p:nvPr/>
          </p:nvCxnSpPr>
          <p:spPr>
            <a:xfrm>
              <a:off x="1157872" y="3941809"/>
              <a:ext cx="0" cy="23437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2D0A40F-A966-A607-2C99-847DD67F16B7}"/>
                </a:ext>
              </a:extLst>
            </p:cNvPr>
            <p:cNvGrpSpPr/>
            <p:nvPr/>
          </p:nvGrpSpPr>
          <p:grpSpPr>
            <a:xfrm>
              <a:off x="7870858" y="3903069"/>
              <a:ext cx="993461" cy="304684"/>
              <a:chOff x="7530314" y="2086503"/>
              <a:chExt cx="1525973" cy="468000"/>
            </a:xfrm>
          </p:grpSpPr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D151F49A-210F-8D80-291F-F6D8C9CCB2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8883" y="2140503"/>
                <a:ext cx="0" cy="3600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5FA09E37-B6FB-6458-2912-E74C34526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47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530314" y="2086503"/>
                <a:ext cx="381219" cy="468000"/>
              </a:xfrm>
              <a:prstGeom prst="rect">
                <a:avLst/>
              </a:prstGeom>
            </p:spPr>
          </p:pic>
          <p:pic>
            <p:nvPicPr>
              <p:cNvPr id="39" name="그림 38" descr="상징, 그래픽, 폰트, 창의성이(가) 표시된 사진&#10;&#10;자동 생성된 설명">
                <a:extLst>
                  <a:ext uri="{FF2B5EF4-FFF2-40B4-BE49-F238E27FC236}">
                    <a16:creationId xmlns:a16="http://schemas.microsoft.com/office/drawing/2014/main" id="{1EB15BE5-4F9A-12D3-5AF2-618C3D194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26233" y="2086503"/>
                <a:ext cx="430054" cy="468000"/>
              </a:xfrm>
              <a:prstGeom prst="rect">
                <a:avLst/>
              </a:prstGeom>
            </p:spPr>
          </p:pic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AFF6211-1B3B-74DD-36D4-17D072AB7142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기업지원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맞춤사업 찾기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FB52E2AD-3123-35C8-90E2-1342AA68CCBB}"/>
              </a:ext>
            </a:extLst>
          </p:cNvPr>
          <p:cNvSpPr/>
          <p:nvPr/>
        </p:nvSpPr>
        <p:spPr>
          <a:xfrm>
            <a:off x="3818994" y="301500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304BF52-3AD0-88C0-5196-9CBA33D6BF67}"/>
              </a:ext>
            </a:extLst>
          </p:cNvPr>
          <p:cNvSpPr/>
          <p:nvPr/>
        </p:nvSpPr>
        <p:spPr>
          <a:xfrm>
            <a:off x="7477138" y="3975891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4216A8D-44B5-DE73-BCFC-AFB4B3E99245}"/>
              </a:ext>
            </a:extLst>
          </p:cNvPr>
          <p:cNvSpPr/>
          <p:nvPr/>
        </p:nvSpPr>
        <p:spPr bwMode="auto">
          <a:xfrm>
            <a:off x="431303" y="1210389"/>
            <a:ext cx="8923071" cy="648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 algn="ctr"/>
            <a:endParaRPr lang="ko-KR" altLang="en-US" sz="1000" i="0" dirty="0">
              <a:solidFill>
                <a:srgbClr val="333333"/>
              </a:solidFill>
              <a:effectLst/>
            </a:endParaRPr>
          </a:p>
          <a:p>
            <a:pPr algn="ctr"/>
            <a:r>
              <a:rPr lang="ko-KR" altLang="en-US" sz="1000" i="0" dirty="0">
                <a:solidFill>
                  <a:srgbClr val="333333"/>
                </a:solidFill>
                <a:effectLst/>
              </a:rPr>
              <a:t>국토교통 기업지원허브에서 제공하는 지원사업 중 </a:t>
            </a:r>
            <a:endParaRPr lang="en-US" altLang="ko-KR" sz="1000" i="0" dirty="0">
              <a:solidFill>
                <a:srgbClr val="333333"/>
              </a:solidFill>
              <a:effectLst/>
            </a:endParaRPr>
          </a:p>
          <a:p>
            <a:pPr algn="ctr"/>
            <a:r>
              <a:rPr lang="ko-KR" altLang="en-US" sz="1000" i="0" dirty="0">
                <a:solidFill>
                  <a:srgbClr val="333333"/>
                </a:solidFill>
                <a:effectLst/>
              </a:rPr>
              <a:t>우리 기업 상황에 꼭 맞는 지원사업을 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OX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퀴즈를 통해 </a:t>
            </a:r>
            <a:r>
              <a:rPr lang="ko-KR" altLang="en-US" sz="1000" dirty="0">
                <a:solidFill>
                  <a:srgbClr val="333333"/>
                </a:solidFill>
              </a:rPr>
              <a:t>추천해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드립니다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.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A487110D-AC76-F2AA-2224-712B25F9B3B7}"/>
              </a:ext>
            </a:extLst>
          </p:cNvPr>
          <p:cNvSpPr/>
          <p:nvPr/>
        </p:nvSpPr>
        <p:spPr>
          <a:xfrm>
            <a:off x="338252" y="3602144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4EA949-6A15-E67F-F29B-6A9AA846A678}"/>
              </a:ext>
            </a:extLst>
          </p:cNvPr>
          <p:cNvSpPr/>
          <p:nvPr/>
        </p:nvSpPr>
        <p:spPr>
          <a:xfrm>
            <a:off x="338252" y="186387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754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7"/>
          <p:cNvSpPr>
            <a:spLocks noChangeArrowheads="1"/>
          </p:cNvSpPr>
          <p:nvPr/>
        </p:nvSpPr>
        <p:spPr bwMode="auto">
          <a:xfrm>
            <a:off x="5357239" y="1407801"/>
            <a:ext cx="14718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 </a:t>
            </a:r>
            <a:r>
              <a:rPr lang="en-US" altLang="ko-KR" sz="16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· </a:t>
            </a:r>
            <a:r>
              <a:rPr lang="ko-KR" altLang="en-US" sz="16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개정 이력</a:t>
            </a:r>
            <a:endParaRPr lang="ko-KR" altLang="en-US" sz="1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340693"/>
              </p:ext>
            </p:extLst>
          </p:nvPr>
        </p:nvGraphicFramePr>
        <p:xfrm>
          <a:off x="344489" y="1940455"/>
          <a:ext cx="11561760" cy="2963584"/>
        </p:xfrm>
        <a:graphic>
          <a:graphicData uri="http://schemas.openxmlformats.org/drawingml/2006/table">
            <a:tbl>
              <a:tblPr/>
              <a:tblGrid>
                <a:gridCol w="1497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684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17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날짜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버전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작성자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승인자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2024-05-03</a:t>
                      </a:r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0.1</a:t>
                      </a:r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이은주</a:t>
                      </a:r>
                      <a:endParaRPr lang="en-US" altLang="ko-KR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최초작성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2024-05-20</a:t>
                      </a:r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0.2</a:t>
                      </a:r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이은주</a:t>
                      </a:r>
                      <a:endParaRPr lang="en-US" altLang="ko-KR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기업홍보관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정보마당 화면설계 추가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2024-05-24</a:t>
                      </a:r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0.3</a:t>
                      </a:r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이은주</a:t>
                      </a:r>
                      <a:endParaRPr lang="en-US" altLang="ko-KR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noProof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KoPubWorld돋움체_Pro Light" panose="00000300000000000000" pitchFamily="50" charset="-127"/>
                        </a:rPr>
                        <a:t>화면설계 수정</a:t>
                      </a:r>
                      <a:r>
                        <a:rPr lang="en-US" altLang="ko-KR" sz="900" noProof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900" noProof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KoPubWorld돋움체_Pro Light" panose="00000300000000000000" pitchFamily="50" charset="-127"/>
                        </a:rPr>
                        <a:t>보완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2024-05-27</a:t>
                      </a:r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0.4</a:t>
                      </a:r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이은주</a:t>
                      </a:r>
                      <a:endParaRPr lang="en-US" altLang="ko-KR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900" noProof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KoPubWorld돋움체_Pro Light" panose="00000300000000000000" pitchFamily="50" charset="-127"/>
                        </a:rPr>
                        <a:t>- </a:t>
                      </a:r>
                      <a:r>
                        <a:rPr lang="ko-KR" altLang="en-US" sz="900" noProof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KoPubWorld돋움체_Pro Light" panose="00000300000000000000" pitchFamily="50" charset="-127"/>
                        </a:rPr>
                        <a:t>기술제품소개 검색영역 기술소분류 삭제 </a:t>
                      </a:r>
                      <a:r>
                        <a:rPr lang="en-US" altLang="ko-KR" sz="900" noProof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KoPubWorld돋움체_Pro Light" panose="00000300000000000000" pitchFamily="50" charset="-127"/>
                        </a:rPr>
                        <a:t>(53p)</a:t>
                      </a:r>
                      <a:br>
                        <a:rPr lang="en-US" altLang="ko-KR" sz="900" noProof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KoPubWorld돋움체_Pro Light" panose="00000300000000000000" pitchFamily="50" charset="-127"/>
                        </a:rPr>
                      </a:br>
                      <a:r>
                        <a:rPr lang="en-US" altLang="ko-KR" sz="900" noProof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KoPubWorld돋움체_Pro Light" panose="00000300000000000000" pitchFamily="50" charset="-127"/>
                        </a:rPr>
                        <a:t>- </a:t>
                      </a:r>
                      <a:r>
                        <a:rPr lang="ko-KR" altLang="en-US" sz="900" noProof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KoPubWorld돋움체_Pro Light" panose="00000300000000000000" pitchFamily="50" charset="-127"/>
                        </a:rPr>
                        <a:t>로그인 팝업 추가</a:t>
                      </a:r>
                      <a:r>
                        <a:rPr lang="en-US" altLang="ko-KR" sz="900" noProof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KoPubWorld돋움체_Pro Light" panose="00000300000000000000" pitchFamily="50" charset="-127"/>
                        </a:rPr>
                        <a:t> (29p)</a:t>
                      </a:r>
                      <a:br>
                        <a:rPr lang="en-US" altLang="ko-KR" sz="900" noProof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KoPubWorld돋움체_Pro Light" panose="00000300000000000000" pitchFamily="50" charset="-127"/>
                        </a:rPr>
                      </a:br>
                      <a:r>
                        <a:rPr lang="en-US" altLang="ko-KR" sz="900" noProof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KoPubWorld돋움체_Pro Light" panose="00000300000000000000" pitchFamily="50" charset="-127"/>
                        </a:rPr>
                        <a:t>- </a:t>
                      </a:r>
                      <a:r>
                        <a:rPr lang="ko-KR" altLang="en-US" sz="900" noProof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KoPubWorld돋움체_Pro Light" panose="00000300000000000000" pitchFamily="50" charset="-127"/>
                        </a:rPr>
                        <a:t>마이페이지 </a:t>
                      </a:r>
                      <a:r>
                        <a:rPr lang="en-US" altLang="ko-KR" sz="900" noProof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KoPubWorld돋움체_Pro Light" panose="00000300000000000000" pitchFamily="50" charset="-127"/>
                        </a:rPr>
                        <a:t>&gt; </a:t>
                      </a:r>
                      <a:r>
                        <a:rPr lang="ko-KR" altLang="en-US" sz="900" noProof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KoPubWorld돋움체_Pro Light" panose="00000300000000000000" pitchFamily="50" charset="-127"/>
                        </a:rPr>
                        <a:t>관심사업 화면 추가 </a:t>
                      </a:r>
                      <a:r>
                        <a:rPr lang="en-US" altLang="ko-KR" sz="900" noProof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KoPubWorld돋움체_Pro Light" panose="00000300000000000000" pitchFamily="50" charset="-127"/>
                        </a:rPr>
                        <a:t>(39p)</a:t>
                      </a:r>
                      <a:endParaRPr lang="ko-KR" altLang="en-US" sz="900" noProof="1">
                        <a:solidFill>
                          <a:schemeClr val="tx1"/>
                        </a:solidFill>
                        <a:latin typeface="+mn-lt"/>
                        <a:ea typeface="+mn-ea"/>
                        <a:cs typeface="KoPubWorld돋움체_Pro Light" panose="00000300000000000000" pitchFamily="50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2024-07-05</a:t>
                      </a:r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0.5</a:t>
                      </a:r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이은주</a:t>
                      </a:r>
                      <a:endParaRPr lang="en-US" altLang="ko-KR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noProof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KoPubWorld돋움체_Pro Light" panose="00000300000000000000" pitchFamily="50" charset="-127"/>
                        </a:rPr>
                        <a:t>마이페이지 화면설계 추가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2024-07-16</a:t>
                      </a:r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0.6</a:t>
                      </a:r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이은주</a:t>
                      </a:r>
                      <a:endParaRPr lang="en-US" altLang="ko-KR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noProof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KoPubWorld돋움체_Pro Light" panose="00000300000000000000" pitchFamily="50" charset="-127"/>
                        </a:rPr>
                        <a:t>화면수정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5926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2024-07-30</a:t>
                      </a:r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0.7</a:t>
                      </a:r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이은주</a:t>
                      </a:r>
                      <a:endParaRPr lang="en-US" altLang="ko-KR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noProof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KoPubWorld돋움체_Pro Light" panose="00000300000000000000" pitchFamily="50" charset="-127"/>
                        </a:rPr>
                        <a:t>개인정보 수집 및 이용 내용 수정</a:t>
                      </a:r>
                      <a:br>
                        <a:rPr lang="en-US" altLang="ko-KR" sz="900" noProof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KoPubWorld돋움체_Pro Light" panose="00000300000000000000" pitchFamily="50" charset="-127"/>
                        </a:rPr>
                      </a:br>
                      <a:r>
                        <a:rPr lang="ko-KR" altLang="en-US" sz="900" noProof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KoPubWorld돋움체_Pro Light" panose="00000300000000000000" pitchFamily="50" charset="-127"/>
                        </a:rPr>
                        <a:t>연간일정 디데이표시 삭제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92942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2024-08-09</a:t>
                      </a:r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0.8</a:t>
                      </a:r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이은주</a:t>
                      </a:r>
                      <a:endParaRPr lang="en-US" altLang="ko-KR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rgbClr val="C0C0C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+mn-lt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noProof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KoPubWorld돋움체_Pro Light" panose="00000300000000000000" pitchFamily="50" charset="-127"/>
                        </a:rPr>
                        <a:t>화면설계서 현행화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90698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900" noProof="1">
                        <a:solidFill>
                          <a:schemeClr val="tx1"/>
                        </a:solidFill>
                        <a:latin typeface="+mn-lt"/>
                        <a:ea typeface="+mn-ea"/>
                        <a:cs typeface="KoPubWorld돋움체_Pro Light" panose="00000300000000000000" pitchFamily="50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6280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ln>
                          <a:solidFill>
                            <a:srgbClr val="C0C0C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+mn-lt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900" noProof="1">
                        <a:solidFill>
                          <a:schemeClr val="tx1"/>
                        </a:solidFill>
                        <a:latin typeface="+mn-lt"/>
                        <a:ea typeface="+mn-ea"/>
                        <a:cs typeface="KoPubWorld돋움체_Pro Light" panose="00000300000000000000" pitchFamily="50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191391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119C2061-21CD-F68E-2F7D-4257FF0FF74E}"/>
              </a:ext>
            </a:extLst>
          </p:cNvPr>
          <p:cNvGrpSpPr/>
          <p:nvPr/>
        </p:nvGrpSpPr>
        <p:grpSpPr>
          <a:xfrm>
            <a:off x="330199" y="5610500"/>
            <a:ext cx="11576049" cy="772284"/>
            <a:chOff x="330199" y="5610500"/>
            <a:chExt cx="11576049" cy="7722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DBF4A7-9349-0186-0FC8-44239FDEE86F}"/>
                </a:ext>
              </a:extLst>
            </p:cNvPr>
            <p:cNvSpPr/>
            <p:nvPr/>
          </p:nvSpPr>
          <p:spPr>
            <a:xfrm>
              <a:off x="330199" y="5610500"/>
              <a:ext cx="11576049" cy="772284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C69596F-D2CF-DFCF-F166-2EC7D226A26A}"/>
                </a:ext>
              </a:extLst>
            </p:cNvPr>
            <p:cNvSpPr/>
            <p:nvPr/>
          </p:nvSpPr>
          <p:spPr>
            <a:xfrm>
              <a:off x="486981" y="5639633"/>
              <a:ext cx="1123138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800" b="0">
                  <a:latin typeface="맑은 고딕"/>
                  <a:ea typeface="맑은 고딕"/>
                  <a:cs typeface="함초롬돋움"/>
                </a:rPr>
                <a:t>※ </a:t>
              </a:r>
              <a:r>
                <a:rPr lang="ko-KR" altLang="en-US" sz="800" b="0">
                  <a:latin typeface="맑은 고딕"/>
                  <a:ea typeface="맑은 고딕"/>
                  <a:cs typeface="함초롬돋움"/>
                </a:rPr>
                <a:t>작성방법 </a:t>
              </a:r>
            </a:p>
            <a:p>
              <a:pPr lvl="0">
                <a:defRPr/>
              </a:pPr>
              <a:r>
                <a:rPr lang="ko-KR" altLang="en-US" sz="800" b="0">
                  <a:latin typeface="맑은 고딕"/>
                  <a:ea typeface="맑은 고딕"/>
                  <a:cs typeface="함초롬돋움"/>
                </a:rPr>
                <a:t>* 문서 버전 </a:t>
              </a:r>
              <a:r>
                <a:rPr lang="en-US" altLang="ko-KR" sz="800" b="0">
                  <a:latin typeface="맑은 고딕"/>
                  <a:ea typeface="맑은 고딕"/>
                  <a:cs typeface="함초롬돋움"/>
                </a:rPr>
                <a:t>: </a:t>
              </a:r>
              <a:r>
                <a:rPr lang="ko-KR" altLang="en-US" sz="800" b="0">
                  <a:latin typeface="맑은 고딕"/>
                  <a:ea typeface="맑은 고딕"/>
                  <a:cs typeface="함초롬돋움"/>
                </a:rPr>
                <a:t>최초 버전은 </a:t>
              </a:r>
              <a:r>
                <a:rPr lang="en-US" altLang="ko-KR" sz="800" b="0">
                  <a:latin typeface="맑은 고딕"/>
                  <a:ea typeface="맑은 고딕"/>
                  <a:cs typeface="함초롬돋움"/>
                </a:rPr>
                <a:t>1.0</a:t>
              </a:r>
              <a:r>
                <a:rPr lang="ko-KR" altLang="en-US" sz="800" b="0">
                  <a:latin typeface="맑은 고딕"/>
                  <a:ea typeface="맑은 고딕"/>
                  <a:cs typeface="함초롬돋움"/>
                </a:rPr>
                <a:t>으로 시작 </a:t>
              </a:r>
              <a:r>
                <a:rPr lang="en-US" altLang="ko-KR" sz="800" b="0">
                  <a:latin typeface="맑은 고딕"/>
                  <a:ea typeface="맑은 고딕"/>
                  <a:cs typeface="함초롬돋움"/>
                </a:rPr>
                <a:t>(</a:t>
              </a:r>
              <a:r>
                <a:rPr lang="ko-KR" altLang="en-US" sz="800" b="0">
                  <a:latin typeface="맑은 고딕"/>
                  <a:ea typeface="맑은 고딕"/>
                  <a:cs typeface="함초롬돋움"/>
                </a:rPr>
                <a:t>변경 사항 및 수정작성할 경우 소수점 첫째자리의 증가로 구분</a:t>
              </a:r>
              <a:r>
                <a:rPr lang="en-US" altLang="ko-KR" sz="800" b="0">
                  <a:latin typeface="맑은 고딕"/>
                  <a:ea typeface="맑은 고딕"/>
                  <a:cs typeface="함초롬돋움"/>
                </a:rPr>
                <a:t>)</a:t>
              </a:r>
            </a:p>
            <a:p>
              <a:pPr lvl="0">
                <a:defRPr/>
              </a:pPr>
              <a:r>
                <a:rPr lang="en-US" altLang="ko-KR" sz="800" b="0">
                  <a:latin typeface="맑은 고딕"/>
                  <a:ea typeface="맑은 고딕"/>
                  <a:cs typeface="함초롬돋움"/>
                </a:rPr>
                <a:t>- </a:t>
              </a:r>
              <a:r>
                <a:rPr lang="en-US" altLang="ko-KR" sz="800" b="1">
                  <a:latin typeface="맑은 고딕"/>
                  <a:ea typeface="맑은 고딕"/>
                  <a:cs typeface="함초롬돋움"/>
                </a:rPr>
                <a:t>V0.1 </a:t>
              </a:r>
              <a:r>
                <a:rPr lang="ko-KR" altLang="en-US" sz="800" b="1">
                  <a:latin typeface="맑은 고딕"/>
                  <a:ea typeface="맑은 고딕"/>
                  <a:cs typeface="함초롬돋움"/>
                </a:rPr>
                <a:t>최초작성 </a:t>
              </a:r>
              <a:r>
                <a:rPr lang="en-US" altLang="ko-KR" sz="800" b="1">
                  <a:latin typeface="맑은 고딕"/>
                  <a:ea typeface="맑은 고딕"/>
                  <a:cs typeface="함초롬돋움"/>
                </a:rPr>
                <a:t>/ V1.0 </a:t>
              </a:r>
              <a:r>
                <a:rPr lang="ko-KR" altLang="en-US" sz="800" b="1">
                  <a:latin typeface="맑은 고딕"/>
                  <a:ea typeface="맑은 고딕"/>
                  <a:cs typeface="함초롬돋움"/>
                </a:rPr>
                <a:t>확정문서</a:t>
              </a:r>
            </a:p>
            <a:p>
              <a:pPr lvl="0">
                <a:defRPr/>
              </a:pPr>
              <a:r>
                <a:rPr lang="en-US" altLang="ko-KR" sz="800" b="0">
                  <a:latin typeface="맑은 고딕"/>
                  <a:ea typeface="맑은 고딕"/>
                  <a:cs typeface="함초롬돋움"/>
                </a:rPr>
                <a:t>- </a:t>
              </a:r>
              <a:r>
                <a:rPr lang="ko-KR" altLang="en-US" sz="800" b="0">
                  <a:latin typeface="맑은 고딕"/>
                  <a:ea typeface="맑은 고딕"/>
                  <a:cs typeface="함초롬돋움"/>
                </a:rPr>
                <a:t>확정 이후 내용 추가 등 중대한 변경이 발생한 경우는 정수 자리의 버전번호 증가로 구분 </a:t>
              </a:r>
            </a:p>
            <a:p>
              <a:pPr lvl="0">
                <a:defRPr/>
              </a:pPr>
              <a:r>
                <a:rPr lang="ko-KR" altLang="en-US" sz="800" b="0">
                  <a:latin typeface="맑은 고딕"/>
                  <a:ea typeface="맑은 고딕"/>
                  <a:cs typeface="함초롬돋움"/>
                </a:rPr>
                <a:t>* 변경 사유 </a:t>
              </a:r>
              <a:r>
                <a:rPr lang="en-US" altLang="ko-KR" sz="800" b="0">
                  <a:latin typeface="맑은 고딕"/>
                  <a:ea typeface="맑은 고딕"/>
                  <a:cs typeface="함초롬돋움"/>
                </a:rPr>
                <a:t>: </a:t>
              </a:r>
              <a:r>
                <a:rPr lang="ko-KR" altLang="en-US" sz="800" b="0">
                  <a:latin typeface="맑은 고딕"/>
                  <a:ea typeface="맑은 고딕"/>
                  <a:cs typeface="함초롬돋움"/>
                </a:rPr>
                <a:t>최초작성</a:t>
              </a:r>
              <a:r>
                <a:rPr lang="en-US" altLang="ko-KR" sz="800" b="0">
                  <a:latin typeface="맑은 고딕"/>
                  <a:ea typeface="맑은 고딕"/>
                  <a:cs typeface="함초롬돋움"/>
                </a:rPr>
                <a:t>/</a:t>
              </a:r>
              <a:r>
                <a:rPr lang="ko-KR" altLang="en-US" sz="800" b="0">
                  <a:latin typeface="맑은 고딕"/>
                  <a:ea typeface="맑은 고딕"/>
                  <a:cs typeface="함초롬돋움"/>
                </a:rPr>
                <a:t>내용수정</a:t>
              </a:r>
              <a:r>
                <a:rPr lang="en-US" altLang="ko-KR" sz="800" b="0">
                  <a:latin typeface="맑은 고딕"/>
                  <a:ea typeface="맑은 고딕"/>
                  <a:cs typeface="함초롬돋움"/>
                </a:rPr>
                <a:t>/</a:t>
              </a:r>
              <a:r>
                <a:rPr lang="ko-KR" altLang="en-US" sz="800" b="0">
                  <a:latin typeface="맑은 고딕"/>
                  <a:ea typeface="맑은 고딕"/>
                  <a:cs typeface="함초롬돋움"/>
                </a:rPr>
                <a:t>내용추가</a:t>
              </a:r>
              <a:r>
                <a:rPr lang="en-US" altLang="ko-KR" sz="800" b="0">
                  <a:latin typeface="맑은 고딕"/>
                  <a:ea typeface="맑은 고딕"/>
                  <a:cs typeface="함초롬돋움"/>
                </a:rPr>
                <a:t>/</a:t>
              </a:r>
              <a:r>
                <a:rPr lang="ko-KR" altLang="en-US" sz="800" b="0">
                  <a:latin typeface="맑은 고딕"/>
                  <a:ea typeface="맑은 고딕"/>
                  <a:cs typeface="함초롬돋움"/>
                </a:rPr>
                <a:t>내용삭제로 구분하여 기입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7584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99BD-B359-E814-6D54-0E6859855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2F861482-1665-370D-0085-E9D86E913D23}"/>
              </a:ext>
            </a:extLst>
          </p:cNvPr>
          <p:cNvSpPr/>
          <p:nvPr/>
        </p:nvSpPr>
        <p:spPr bwMode="auto">
          <a:xfrm>
            <a:off x="442683" y="1924503"/>
            <a:ext cx="8923072" cy="15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0" tIns="0" rIns="36000" bIns="0" rtlCol="0" anchor="ctr"/>
          <a:lstStyle/>
          <a:p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Korean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200C721-5039-E920-0CD9-D6E9677301D8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/>
            <a:r>
              <a:rPr lang="en-US" altLang="ko-KR" sz="700" b="1" dirty="0">
                <a:ea typeface="나눔바른고딕" panose="020B0603020101020101"/>
              </a:rPr>
              <a:t>-</a:t>
            </a:r>
            <a:endParaRPr lang="ko-KR" altLang="ko-KR" sz="700" b="1" dirty="0">
              <a:ea typeface="나눔바른고딕" panose="020B0603020101020101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4ED1778-2AE8-6A12-3238-D20F74C493C8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맞춤사업 찾기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A22C08-E8FB-B78D-BEDF-DED674C29F09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html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9EEF9EF6-56BA-515B-13F2-A5C5CFE21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32705"/>
              </p:ext>
            </p:extLst>
          </p:nvPr>
        </p:nvGraphicFramePr>
        <p:xfrm>
          <a:off x="9680490" y="1691003"/>
          <a:ext cx="2340000" cy="223872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맞춤사업 찾기 시작하기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맞춤사업찾기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시작방법 및 시작하기 버튼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1-1)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시작하기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하단 영역에 질문영역 노출되며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시작하기 버튼 비활성화 처리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165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이전 질문으로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(2-1)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질문 닫히고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(3)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번 이전 질문 노출되며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O/X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수정 가능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1657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맞춤사업찾기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시나리오 하나씩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질문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O/X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버튼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3-1) O/X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질문 상단 영역에 다음 시나리오 노출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(2)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이전 질문으로 함께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첫번째 질문에서는 이전 질문으로 노출 안됨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C814B351-0054-144F-4981-B09A9197AFE1}"/>
              </a:ext>
            </a:extLst>
          </p:cNvPr>
          <p:cNvSpPr txBox="1"/>
          <p:nvPr/>
        </p:nvSpPr>
        <p:spPr>
          <a:xfrm>
            <a:off x="66840" y="126321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</a:rPr>
              <a:t>맞춤사업 찾기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CC12598-9195-9452-3ADC-9F7369F44857}"/>
              </a:ext>
            </a:extLst>
          </p:cNvPr>
          <p:cNvSpPr/>
          <p:nvPr/>
        </p:nvSpPr>
        <p:spPr>
          <a:xfrm>
            <a:off x="388465" y="1396984"/>
            <a:ext cx="8928778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77F54FE-76EE-28B8-31B8-83F3891240C0}"/>
              </a:ext>
            </a:extLst>
          </p:cNvPr>
          <p:cNvSpPr/>
          <p:nvPr/>
        </p:nvSpPr>
        <p:spPr>
          <a:xfrm>
            <a:off x="331315" y="556414"/>
            <a:ext cx="3761362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 dirty="0">
                <a:solidFill>
                  <a:srgbClr val="7F7F7F"/>
                </a:solidFill>
              </a:rPr>
              <a:t>홈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dirty="0">
                <a:solidFill>
                  <a:srgbClr val="7F7F7F"/>
                </a:solidFill>
              </a:rPr>
              <a:t>기업지원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b="1" dirty="0">
                <a:solidFill>
                  <a:schemeClr val="tx1"/>
                </a:solidFill>
              </a:rPr>
              <a:t>맞춤사원 찾기</a:t>
            </a: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14BCBC7E-5418-234F-0C5B-55B90C68A58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333333"/>
                </a:solidFill>
                <a:latin typeface="Noto Sans Korean"/>
              </a:rPr>
              <a:t>맞춤사업 찾기</a:t>
            </a:r>
            <a:endParaRPr lang="ko-KR" altLang="en-US" sz="1600" b="1" i="0" dirty="0">
              <a:solidFill>
                <a:srgbClr val="333333"/>
              </a:solidFill>
              <a:effectLst/>
              <a:latin typeface="Noto Sans Korean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63E44B92-1C5E-0E7D-3606-B10AEE29B17D}"/>
              </a:ext>
            </a:extLst>
          </p:cNvPr>
          <p:cNvSpPr/>
          <p:nvPr/>
        </p:nvSpPr>
        <p:spPr bwMode="auto">
          <a:xfrm>
            <a:off x="4170103" y="2947106"/>
            <a:ext cx="1468233" cy="324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tIns="0" bIns="0" rtlCol="0" anchor="ctr"/>
          <a:lstStyle/>
          <a:p>
            <a:pPr algn="ctr" latinLnBrk="0"/>
            <a:r>
              <a:rPr lang="ko-KR" altLang="en-US" sz="1000" kern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  시작하기    </a:t>
            </a:r>
            <a:r>
              <a:rPr lang="en-US" altLang="ko-KR" sz="1000" kern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&gt;</a:t>
            </a:r>
            <a:endParaRPr lang="ko-KR" altLang="en-US" sz="1000" kern="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087CFE-2DD3-86D3-CA48-5B7B0A53BBD6}"/>
              </a:ext>
            </a:extLst>
          </p:cNvPr>
          <p:cNvSpPr txBox="1"/>
          <p:nvPr/>
        </p:nvSpPr>
        <p:spPr>
          <a:xfrm>
            <a:off x="2331301" y="2101739"/>
            <a:ext cx="5145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u="none" strike="noStrike" kern="0" cap="none" normalizeH="0" baseline="0" noProof="0" dirty="0">
                <a:ln>
                  <a:noFill/>
                </a:ln>
                <a:solidFill>
                  <a:srgbClr val="333333"/>
                </a:solidFill>
                <a:uLnTx/>
                <a:uFillTx/>
                <a:latin typeface="Noto Sans Korean"/>
                <a:ea typeface="+mn-ea"/>
              </a:rPr>
              <a:t>우리기업에 꼭 맞는 지원사업을 찾아볼까요</a:t>
            </a:r>
            <a:r>
              <a:rPr kumimoji="0" lang="en-US" altLang="ko-KR" sz="1400" b="1" u="none" strike="noStrike" kern="0" cap="none" normalizeH="0" baseline="0" noProof="0" dirty="0">
                <a:ln>
                  <a:noFill/>
                </a:ln>
                <a:solidFill>
                  <a:srgbClr val="333333"/>
                </a:solidFill>
                <a:uLnTx/>
                <a:uFillTx/>
                <a:latin typeface="Noto Sans Korean"/>
                <a:ea typeface="+mn-ea"/>
              </a:rPr>
              <a:t>?</a:t>
            </a:r>
            <a:r>
              <a:rPr kumimoji="0" lang="ko-KR" altLang="en-US" sz="1400" b="1" u="none" strike="noStrike" kern="0" cap="none" normalizeH="0" baseline="0" noProof="0" dirty="0">
                <a:ln>
                  <a:noFill/>
                </a:ln>
                <a:solidFill>
                  <a:srgbClr val="333333"/>
                </a:solidFill>
                <a:uLnTx/>
                <a:uFillTx/>
                <a:latin typeface="Noto Sans Korean"/>
                <a:ea typeface="+mn-ea"/>
              </a:rPr>
              <a:t> </a:t>
            </a:r>
            <a:endParaRPr kumimoji="0" lang="ko-KR" altLang="en-US" sz="1400" b="1" i="0" u="none" strike="noStrike" kern="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446E3E4-6763-F550-32EA-1B29F1FB7963}"/>
              </a:ext>
            </a:extLst>
          </p:cNvPr>
          <p:cNvSpPr txBox="1"/>
          <p:nvPr/>
        </p:nvSpPr>
        <p:spPr>
          <a:xfrm>
            <a:off x="2046525" y="2401424"/>
            <a:ext cx="5715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시작하기 버튼을 클릭하여 나오는 질문이 </a:t>
            </a:r>
            <a:endParaRPr lang="en-US" altLang="ko-KR" sz="1000" dirty="0"/>
          </a:p>
          <a:p>
            <a:pPr algn="ctr"/>
            <a:r>
              <a:rPr lang="ko-KR" altLang="en-US" sz="1000" dirty="0"/>
              <a:t>우리기업의 상황에 맞으면 </a:t>
            </a:r>
            <a:r>
              <a:rPr lang="en-US" altLang="ko-KR" sz="1000" dirty="0"/>
              <a:t>O, </a:t>
            </a:r>
            <a:r>
              <a:rPr lang="ko-KR" altLang="en-US" sz="1000" dirty="0"/>
              <a:t>틀리면 </a:t>
            </a:r>
            <a:r>
              <a:rPr lang="en-US" altLang="ko-KR" sz="1000" dirty="0"/>
              <a:t>X</a:t>
            </a:r>
            <a:r>
              <a:rPr lang="ko-KR" altLang="en-US" sz="1000" dirty="0"/>
              <a:t>를 선택해주세요</a:t>
            </a:r>
            <a:r>
              <a:rPr lang="en-US" altLang="ko-KR" sz="1000" dirty="0"/>
              <a:t>!</a:t>
            </a:r>
            <a:endParaRPr lang="ko-KR" altLang="en-US" sz="10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F9F0E90-8A6F-E1DB-4613-3388E971AA25}"/>
              </a:ext>
            </a:extLst>
          </p:cNvPr>
          <p:cNvGrpSpPr/>
          <p:nvPr/>
        </p:nvGrpSpPr>
        <p:grpSpPr>
          <a:xfrm>
            <a:off x="431302" y="4817094"/>
            <a:ext cx="8923072" cy="720000"/>
            <a:chOff x="431302" y="3698995"/>
            <a:chExt cx="8923072" cy="7200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87FC5A5-7ABB-6098-4343-F3ED5CD85865}"/>
                </a:ext>
              </a:extLst>
            </p:cNvPr>
            <p:cNvSpPr/>
            <p:nvPr/>
          </p:nvSpPr>
          <p:spPr bwMode="auto">
            <a:xfrm>
              <a:off x="431302" y="3698995"/>
              <a:ext cx="8923072" cy="72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tIns="0" rIns="36000" bIns="0" rtlCol="0" anchor="ctr"/>
            <a:lstStyle/>
            <a:p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orean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64175B1-2136-43A2-CC04-84BE9D9E0148}"/>
                </a:ext>
              </a:extLst>
            </p:cNvPr>
            <p:cNvGrpSpPr/>
            <p:nvPr/>
          </p:nvGrpSpPr>
          <p:grpSpPr>
            <a:xfrm>
              <a:off x="1401256" y="3893732"/>
              <a:ext cx="2157066" cy="298159"/>
              <a:chOff x="1320336" y="2111148"/>
              <a:chExt cx="2157066" cy="298159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700861-3163-E1BC-D73C-D19EB8C791B6}"/>
                  </a:ext>
                </a:extLst>
              </p:cNvPr>
              <p:cNvSpPr txBox="1"/>
              <p:nvPr/>
            </p:nvSpPr>
            <p:spPr>
              <a:xfrm>
                <a:off x="1489357" y="2111148"/>
                <a:ext cx="1988045" cy="298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ko-KR" altLang="en-US" sz="1200" b="1" dirty="0"/>
                  <a:t>창업 </a:t>
                </a:r>
                <a:r>
                  <a:rPr lang="en-US" altLang="ko-KR" sz="1200" b="1" dirty="0"/>
                  <a:t>5</a:t>
                </a:r>
                <a:r>
                  <a:rPr lang="ko-KR" altLang="en-US" sz="1200" b="1" dirty="0"/>
                  <a:t>년 이내 기업인가요</a:t>
                </a:r>
                <a:r>
                  <a:rPr lang="en-US" altLang="ko-KR" sz="1200" b="1" dirty="0"/>
                  <a:t>?</a:t>
                </a: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5C5C14F9-D535-08F9-14F4-8FC7E5089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20336" y="2194503"/>
                <a:ext cx="180000" cy="180000"/>
              </a:xfrm>
              <a:prstGeom prst="rect">
                <a:avLst/>
              </a:prstGeom>
            </p:spPr>
          </p:pic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DF67F6-43A5-06EE-B685-9D2E4B630625}"/>
                </a:ext>
              </a:extLst>
            </p:cNvPr>
            <p:cNvSpPr/>
            <p:nvPr/>
          </p:nvSpPr>
          <p:spPr>
            <a:xfrm>
              <a:off x="431302" y="3698995"/>
              <a:ext cx="720000" cy="72000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8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01</a:t>
              </a:r>
              <a:endParaRPr kumimoji="0" lang="ko-KR" altLang="en-US" sz="28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F83A1E06-4D80-E67D-4E01-22D544DCA5BD}"/>
                </a:ext>
              </a:extLst>
            </p:cNvPr>
            <p:cNvCxnSpPr>
              <a:cxnSpLocks/>
            </p:cNvCxnSpPr>
            <p:nvPr/>
          </p:nvCxnSpPr>
          <p:spPr>
            <a:xfrm>
              <a:off x="1157872" y="3941809"/>
              <a:ext cx="0" cy="23437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AFF6211-1B3B-74DD-36D4-17D072AB7142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기업지원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맞춤사업 찾기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FB52E2AD-3123-35C8-90E2-1342AA68CCBB}"/>
              </a:ext>
            </a:extLst>
          </p:cNvPr>
          <p:cNvSpPr/>
          <p:nvPr/>
        </p:nvSpPr>
        <p:spPr>
          <a:xfrm>
            <a:off x="3818994" y="301500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304BF52-3AD0-88C0-5196-9CBA33D6BF67}"/>
              </a:ext>
            </a:extLst>
          </p:cNvPr>
          <p:cNvSpPr/>
          <p:nvPr/>
        </p:nvSpPr>
        <p:spPr>
          <a:xfrm>
            <a:off x="7446402" y="509399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3-1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4216A8D-44B5-DE73-BCFC-AFB4B3E99245}"/>
              </a:ext>
            </a:extLst>
          </p:cNvPr>
          <p:cNvSpPr/>
          <p:nvPr/>
        </p:nvSpPr>
        <p:spPr bwMode="auto">
          <a:xfrm>
            <a:off x="431303" y="1210389"/>
            <a:ext cx="8923071" cy="648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 algn="ctr"/>
            <a:endParaRPr lang="ko-KR" altLang="en-US" sz="1000" i="0" dirty="0">
              <a:solidFill>
                <a:srgbClr val="333333"/>
              </a:solidFill>
              <a:effectLst/>
            </a:endParaRPr>
          </a:p>
          <a:p>
            <a:pPr algn="ctr"/>
            <a:r>
              <a:rPr lang="ko-KR" altLang="en-US" sz="1000" i="0" dirty="0">
                <a:solidFill>
                  <a:srgbClr val="333333"/>
                </a:solidFill>
                <a:effectLst/>
              </a:rPr>
              <a:t>국토교통 기업지원허브에서 제공하는 지원사업 중 </a:t>
            </a:r>
            <a:endParaRPr lang="en-US" altLang="ko-KR" sz="1000" i="0" dirty="0">
              <a:solidFill>
                <a:srgbClr val="333333"/>
              </a:solidFill>
              <a:effectLst/>
            </a:endParaRPr>
          </a:p>
          <a:p>
            <a:pPr algn="ctr"/>
            <a:r>
              <a:rPr lang="ko-KR" altLang="en-US" sz="1000" i="0" dirty="0">
                <a:solidFill>
                  <a:srgbClr val="333333"/>
                </a:solidFill>
                <a:effectLst/>
              </a:rPr>
              <a:t>우리 기업 상황에 꼭 맞는 지원사업을 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OX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퀴즈를 통해 </a:t>
            </a:r>
            <a:r>
              <a:rPr lang="ko-KR" altLang="en-US" sz="1000" dirty="0">
                <a:solidFill>
                  <a:srgbClr val="333333"/>
                </a:solidFill>
              </a:rPr>
              <a:t>추천해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드립니다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.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A487110D-AC76-F2AA-2224-712B25F9B3B7}"/>
              </a:ext>
            </a:extLst>
          </p:cNvPr>
          <p:cNvSpPr/>
          <p:nvPr/>
        </p:nvSpPr>
        <p:spPr>
          <a:xfrm>
            <a:off x="338252" y="472024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4EA949-6A15-E67F-F29B-6A9AA846A678}"/>
              </a:ext>
            </a:extLst>
          </p:cNvPr>
          <p:cNvSpPr/>
          <p:nvPr/>
        </p:nvSpPr>
        <p:spPr>
          <a:xfrm>
            <a:off x="338252" y="186387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D65FEE-2C00-0639-6C79-DED74F687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18494" y="4633280"/>
            <a:ext cx="171450" cy="161925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ED62A18-EB9A-D282-5D8C-AA42826797F3}"/>
              </a:ext>
            </a:extLst>
          </p:cNvPr>
          <p:cNvSpPr/>
          <p:nvPr/>
        </p:nvSpPr>
        <p:spPr>
          <a:xfrm>
            <a:off x="7701407" y="4886750"/>
            <a:ext cx="576000" cy="576000"/>
          </a:xfrm>
          <a:prstGeom prst="roundRect">
            <a:avLst>
              <a:gd name="adj" fmla="val 50000"/>
            </a:avLst>
          </a:prstGeom>
          <a:solidFill>
            <a:srgbClr val="3865B6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ko-KR" altLang="en-US" sz="1400" kern="0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3390C41-90C7-059A-9B50-B3DC65F95BD6}"/>
              </a:ext>
            </a:extLst>
          </p:cNvPr>
          <p:cNvGrpSpPr/>
          <p:nvPr/>
        </p:nvGrpSpPr>
        <p:grpSpPr>
          <a:xfrm>
            <a:off x="7870858" y="5016389"/>
            <a:ext cx="993461" cy="304684"/>
            <a:chOff x="7530314" y="2086503"/>
            <a:chExt cx="1525973" cy="46800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8E2F82E-D577-217E-BC43-AC65D6A5F34C}"/>
                </a:ext>
              </a:extLst>
            </p:cNvPr>
            <p:cNvCxnSpPr>
              <a:cxnSpLocks/>
            </p:cNvCxnSpPr>
            <p:nvPr/>
          </p:nvCxnSpPr>
          <p:spPr>
            <a:xfrm>
              <a:off x="8268883" y="2140503"/>
              <a:ext cx="0" cy="3600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792355DF-CDCD-CBA4-9E8E-AC8ABAACD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30314" y="2086503"/>
              <a:ext cx="381219" cy="468000"/>
            </a:xfrm>
            <a:prstGeom prst="rect">
              <a:avLst/>
            </a:prstGeom>
          </p:spPr>
        </p:pic>
        <p:pic>
          <p:nvPicPr>
            <p:cNvPr id="47" name="그림 46" descr="상징, 그래픽, 폰트, 창의성이(가) 표시된 사진&#10;&#10;자동 생성된 설명">
              <a:extLst>
                <a:ext uri="{FF2B5EF4-FFF2-40B4-BE49-F238E27FC236}">
                  <a16:creationId xmlns:a16="http://schemas.microsoft.com/office/drawing/2014/main" id="{DD286A19-3E8E-CD10-1625-A9E417BD4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6233" y="2086503"/>
              <a:ext cx="430054" cy="468000"/>
            </a:xfrm>
            <a:prstGeom prst="rect">
              <a:avLst/>
            </a:prstGeom>
          </p:spPr>
        </p:pic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65868FE-15E5-D196-1FBA-469443630CC4}"/>
              </a:ext>
            </a:extLst>
          </p:cNvPr>
          <p:cNvSpPr/>
          <p:nvPr/>
        </p:nvSpPr>
        <p:spPr bwMode="auto">
          <a:xfrm>
            <a:off x="431302" y="3875384"/>
            <a:ext cx="8923072" cy="72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0" tIns="0" rIns="36000" bIns="0" rtlCol="0" anchor="ctr"/>
          <a:lstStyle/>
          <a:p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Korean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EDA6A83-DB82-9989-AE68-AE413E621598}"/>
              </a:ext>
            </a:extLst>
          </p:cNvPr>
          <p:cNvGrpSpPr/>
          <p:nvPr/>
        </p:nvGrpSpPr>
        <p:grpSpPr>
          <a:xfrm>
            <a:off x="1401256" y="4070121"/>
            <a:ext cx="3655873" cy="298159"/>
            <a:chOff x="1320336" y="2111148"/>
            <a:chExt cx="3655873" cy="29815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F9E5D68-7FD5-ACEB-02DC-8600BAB54BDB}"/>
                </a:ext>
              </a:extLst>
            </p:cNvPr>
            <p:cNvSpPr txBox="1"/>
            <p:nvPr/>
          </p:nvSpPr>
          <p:spPr>
            <a:xfrm>
              <a:off x="1489357" y="2111148"/>
              <a:ext cx="3486852" cy="298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ko-KR" altLang="en-US" sz="1200" b="1" dirty="0"/>
                <a:t>추가 기술 사업화를 위한 기술개발이 필요한가요</a:t>
              </a:r>
              <a:r>
                <a:rPr lang="en-US" altLang="ko-KR" sz="1200" b="1" dirty="0"/>
                <a:t>?</a:t>
              </a: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30DE751E-D709-0252-5865-BC39F566C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20336" y="2194503"/>
              <a:ext cx="180000" cy="180000"/>
            </a:xfrm>
            <a:prstGeom prst="rect">
              <a:avLst/>
            </a:prstGeom>
          </p:spPr>
        </p:pic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DE81BEB-4AB8-F37B-B2B9-F22AF062EFC7}"/>
              </a:ext>
            </a:extLst>
          </p:cNvPr>
          <p:cNvSpPr/>
          <p:nvPr/>
        </p:nvSpPr>
        <p:spPr>
          <a:xfrm>
            <a:off x="431302" y="3875384"/>
            <a:ext cx="720000" cy="72000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r>
              <a:rPr lang="en-US" altLang="ko-KR" sz="2800" kern="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02</a:t>
            </a:r>
            <a:endParaRPr lang="ko-KR" altLang="en-US" sz="2800" kern="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CBA88BC5-A54F-296C-F019-91CAB0965439}"/>
              </a:ext>
            </a:extLst>
          </p:cNvPr>
          <p:cNvCxnSpPr>
            <a:cxnSpLocks/>
          </p:cNvCxnSpPr>
          <p:nvPr/>
        </p:nvCxnSpPr>
        <p:spPr>
          <a:xfrm>
            <a:off x="1157872" y="4118198"/>
            <a:ext cx="0" cy="2343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81EA842-12CF-D1BF-1A93-5416F2236172}"/>
              </a:ext>
            </a:extLst>
          </p:cNvPr>
          <p:cNvGrpSpPr/>
          <p:nvPr/>
        </p:nvGrpSpPr>
        <p:grpSpPr>
          <a:xfrm>
            <a:off x="7870858" y="4075954"/>
            <a:ext cx="993459" cy="307821"/>
            <a:chOff x="7870858" y="3758684"/>
            <a:chExt cx="993459" cy="307821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29A94FD-69B5-58E4-CC6E-066B93372A0D}"/>
                </a:ext>
              </a:extLst>
            </p:cNvPr>
            <p:cNvGrpSpPr/>
            <p:nvPr/>
          </p:nvGrpSpPr>
          <p:grpSpPr>
            <a:xfrm>
              <a:off x="8351690" y="3761821"/>
              <a:ext cx="512627" cy="304684"/>
              <a:chOff x="8268883" y="2086503"/>
              <a:chExt cx="787404" cy="468000"/>
            </a:xfrm>
          </p:grpSpPr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9F903BAA-7477-F980-8281-DB1F13FE07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8883" y="2140503"/>
                <a:ext cx="0" cy="3600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3" name="그림 82" descr="상징, 그래픽, 폰트, 창의성이(가) 표시된 사진&#10;&#10;자동 생성된 설명">
                <a:extLst>
                  <a:ext uri="{FF2B5EF4-FFF2-40B4-BE49-F238E27FC236}">
                    <a16:creationId xmlns:a16="http://schemas.microsoft.com/office/drawing/2014/main" id="{42ED91BF-DCBF-9D4D-2BC3-EAB2FD686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26233" y="2086503"/>
                <a:ext cx="430054" cy="468000"/>
              </a:xfrm>
              <a:prstGeom prst="rect">
                <a:avLst/>
              </a:prstGeom>
            </p:spPr>
          </p:pic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29AFD8FF-3285-E486-4022-F108CD816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70858" y="3758684"/>
              <a:ext cx="248187" cy="304684"/>
            </a:xfrm>
            <a:prstGeom prst="rect">
              <a:avLst/>
            </a:prstGeom>
          </p:spPr>
        </p:pic>
      </p:grp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C44E2CBD-CDE4-1FFF-F070-32A8D2C7044E}"/>
              </a:ext>
            </a:extLst>
          </p:cNvPr>
          <p:cNvSpPr/>
          <p:nvPr/>
        </p:nvSpPr>
        <p:spPr bwMode="auto">
          <a:xfrm>
            <a:off x="8384027" y="3622327"/>
            <a:ext cx="972000" cy="252000"/>
          </a:xfrm>
          <a:prstGeom prst="roundRect">
            <a:avLst>
              <a:gd name="adj" fmla="val 0"/>
            </a:avLst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latinLnBrk="0"/>
            <a:r>
              <a:rPr lang="en-US" altLang="ko-KR" sz="800" kern="0" dirty="0">
                <a:latin typeface="+mn-ea"/>
              </a:rPr>
              <a:t>&lt;  </a:t>
            </a:r>
            <a:r>
              <a:rPr lang="ko-KR" altLang="en-US" sz="800" kern="0" dirty="0">
                <a:latin typeface="+mn-ea"/>
              </a:rPr>
              <a:t>이전 질문으로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E8C7D3E-3B72-17DE-A8A4-8C74766CB7ED}"/>
              </a:ext>
            </a:extLst>
          </p:cNvPr>
          <p:cNvSpPr/>
          <p:nvPr/>
        </p:nvSpPr>
        <p:spPr>
          <a:xfrm>
            <a:off x="8224234" y="363183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73E6867-1E70-1339-5A59-6998B18ADB97}"/>
              </a:ext>
            </a:extLst>
          </p:cNvPr>
          <p:cNvSpPr/>
          <p:nvPr/>
        </p:nvSpPr>
        <p:spPr>
          <a:xfrm>
            <a:off x="338252" y="375720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0601CD9B-B78F-B13E-3A33-B373595F8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18495" y="3619514"/>
            <a:ext cx="171450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84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99BD-B359-E814-6D54-0E6859855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직사각형 630">
            <a:extLst>
              <a:ext uri="{FF2B5EF4-FFF2-40B4-BE49-F238E27FC236}">
                <a16:creationId xmlns:a16="http://schemas.microsoft.com/office/drawing/2014/main" id="{5CF66912-7370-C6C1-B42A-41E58C6576A2}"/>
              </a:ext>
            </a:extLst>
          </p:cNvPr>
          <p:cNvSpPr/>
          <p:nvPr/>
        </p:nvSpPr>
        <p:spPr bwMode="auto">
          <a:xfrm>
            <a:off x="442683" y="1924503"/>
            <a:ext cx="8923072" cy="15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0" tIns="0" rIns="36000" bIns="0" rtlCol="0" anchor="ctr"/>
          <a:lstStyle/>
          <a:p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Korean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200C721-5039-E920-0CD9-D6E9677301D8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/>
            <a:r>
              <a:rPr lang="en-US" altLang="ko-KR" sz="700" b="1" dirty="0">
                <a:ea typeface="나눔바른고딕" panose="020B0603020101020101"/>
              </a:rPr>
              <a:t>-</a:t>
            </a:r>
            <a:endParaRPr lang="ko-KR" altLang="ko-KR" sz="700" b="1" dirty="0">
              <a:ea typeface="나눔바른고딕" panose="020B0603020101020101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4ED1778-2AE8-6A12-3238-D20F74C493C8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맞춤사업 찾기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A22C08-E8FB-B78D-BEDF-DED674C29F09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html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9EEF9EF6-56BA-515B-13F2-A5C5CFE21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844543"/>
              </p:ext>
            </p:extLst>
          </p:nvPr>
        </p:nvGraphicFramePr>
        <p:xfrm>
          <a:off x="9680490" y="1691003"/>
          <a:ext cx="2340000" cy="180096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맞춤사업 찾기 결과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시나리오 결과 및 다시 찾아보기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자세히 보기 버튼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1-1)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다시 찾아보기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맞춤사업 찾기 시작화면으로 전환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1-2)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자세히 보기 버튼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지원사업 소개 상세화면으로 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6608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이전 질문으로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(2-1)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질문 닫히고 이전 질문 노출되며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O/X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수정 가능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165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C814B351-0054-144F-4981-B09A9197AFE1}"/>
              </a:ext>
            </a:extLst>
          </p:cNvPr>
          <p:cNvSpPr txBox="1"/>
          <p:nvPr/>
        </p:nvSpPr>
        <p:spPr>
          <a:xfrm>
            <a:off x="66840" y="126321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</a:rPr>
              <a:t>맞춤사업 찾기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CC12598-9195-9452-3ADC-9F7369F44857}"/>
              </a:ext>
            </a:extLst>
          </p:cNvPr>
          <p:cNvSpPr/>
          <p:nvPr/>
        </p:nvSpPr>
        <p:spPr>
          <a:xfrm>
            <a:off x="368166" y="1356216"/>
            <a:ext cx="8928778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77F54FE-76EE-28B8-31B8-83F3891240C0}"/>
              </a:ext>
            </a:extLst>
          </p:cNvPr>
          <p:cNvSpPr/>
          <p:nvPr/>
        </p:nvSpPr>
        <p:spPr>
          <a:xfrm>
            <a:off x="331315" y="556414"/>
            <a:ext cx="3761362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 dirty="0">
                <a:solidFill>
                  <a:srgbClr val="7F7F7F"/>
                </a:solidFill>
              </a:rPr>
              <a:t>홈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dirty="0">
                <a:solidFill>
                  <a:srgbClr val="7F7F7F"/>
                </a:solidFill>
              </a:rPr>
              <a:t>기업지원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b="1" dirty="0">
                <a:solidFill>
                  <a:schemeClr val="tx1"/>
                </a:solidFill>
              </a:rPr>
              <a:t>맞춤사원 찾기</a:t>
            </a: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14BCBC7E-5418-234F-0C5B-55B90C68A58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333333"/>
                </a:solidFill>
                <a:latin typeface="Noto Sans Korean"/>
              </a:rPr>
              <a:t>맞춤사업 찾기</a:t>
            </a:r>
            <a:endParaRPr lang="ko-KR" altLang="en-US" sz="1600" b="1" i="0" dirty="0">
              <a:solidFill>
                <a:srgbClr val="333333"/>
              </a:solidFill>
              <a:effectLst/>
              <a:latin typeface="Noto Sans Korean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CD14AE-A6CB-CD50-730E-50858EBA765B}"/>
              </a:ext>
            </a:extLst>
          </p:cNvPr>
          <p:cNvSpPr txBox="1"/>
          <p:nvPr/>
        </p:nvSpPr>
        <p:spPr>
          <a:xfrm>
            <a:off x="4204670" y="2101739"/>
            <a:ext cx="1399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u="none" strike="noStrike" kern="0" cap="none" normalizeH="0" baseline="0" noProof="0" dirty="0">
                <a:ln>
                  <a:noFill/>
                </a:ln>
                <a:solidFill>
                  <a:srgbClr val="333333"/>
                </a:solidFill>
                <a:uLnTx/>
                <a:uFillTx/>
                <a:latin typeface="Noto Sans Korean"/>
                <a:ea typeface="+mn-ea"/>
              </a:rPr>
              <a:t>혁신제품지정</a:t>
            </a:r>
            <a:endParaRPr kumimoji="0" lang="ko-KR" altLang="en-US" sz="1400" b="1" i="0" u="none" strike="noStrike" kern="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192619-39AE-D300-4617-D715DA898515}"/>
              </a:ext>
            </a:extLst>
          </p:cNvPr>
          <p:cNvSpPr txBox="1"/>
          <p:nvPr/>
        </p:nvSpPr>
        <p:spPr>
          <a:xfrm>
            <a:off x="2046525" y="2401424"/>
            <a:ext cx="5715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국토교통과학기술 연구개발사업</a:t>
            </a:r>
            <a:r>
              <a:rPr lang="en-US" altLang="ko-KR" sz="1000" dirty="0"/>
              <a:t>(R&amp;D)</a:t>
            </a:r>
            <a:r>
              <a:rPr lang="ko-KR" altLang="en-US" sz="1000" dirty="0"/>
              <a:t>을 통해 중소기업이 개발한 기술을 </a:t>
            </a:r>
            <a:r>
              <a:rPr lang="ko-KR" altLang="en-US" sz="1000" dirty="0" err="1"/>
              <a:t>사업화한</a:t>
            </a:r>
            <a:r>
              <a:rPr lang="ko-KR" altLang="en-US" sz="1000" dirty="0"/>
              <a:t> 혁신제품의 </a:t>
            </a:r>
            <a:endParaRPr lang="en-US" altLang="ko-KR" sz="1000" dirty="0"/>
          </a:p>
          <a:p>
            <a:pPr algn="ctr"/>
            <a:r>
              <a:rPr lang="ko-KR" altLang="en-US" sz="1000" dirty="0"/>
              <a:t>초기 시장 진입지원 및 조달연계 활성화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4D54770-A6A2-DD4A-1D14-4BC33A840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18494" y="5639595"/>
            <a:ext cx="171450" cy="1619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89047FD4-3CD7-BFD8-2BEA-BC5DA8457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18494" y="4709011"/>
            <a:ext cx="171450" cy="161925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52B6B6-C93A-33AC-8AB8-B1611DFC332B}"/>
              </a:ext>
            </a:extLst>
          </p:cNvPr>
          <p:cNvSpPr/>
          <p:nvPr/>
        </p:nvSpPr>
        <p:spPr bwMode="auto">
          <a:xfrm>
            <a:off x="431302" y="3873080"/>
            <a:ext cx="8923072" cy="72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0" tIns="0" rIns="36000" bIns="0" rtlCol="0" anchor="ctr"/>
          <a:lstStyle/>
          <a:p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Korean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B9C7AFC-E8B3-BBC2-93EA-D9DD2D471357}"/>
              </a:ext>
            </a:extLst>
          </p:cNvPr>
          <p:cNvGrpSpPr/>
          <p:nvPr/>
        </p:nvGrpSpPr>
        <p:grpSpPr>
          <a:xfrm>
            <a:off x="1401256" y="4067817"/>
            <a:ext cx="2157066" cy="298159"/>
            <a:chOff x="1320336" y="2111148"/>
            <a:chExt cx="2157066" cy="29815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92AE227-25C6-D35F-8E95-51E38CADBB6C}"/>
                </a:ext>
              </a:extLst>
            </p:cNvPr>
            <p:cNvSpPr txBox="1"/>
            <p:nvPr/>
          </p:nvSpPr>
          <p:spPr>
            <a:xfrm>
              <a:off x="1489357" y="2111148"/>
              <a:ext cx="1988045" cy="298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ko-KR" altLang="en-US" sz="1200" b="1" dirty="0"/>
                <a:t>조달연계를 희망하시나요</a:t>
              </a:r>
              <a:r>
                <a:rPr lang="en-US" altLang="ko-KR" sz="1200" b="1" dirty="0"/>
                <a:t>?</a:t>
              </a: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870812D6-332B-DA61-A06E-65E84F543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20336" y="2194503"/>
              <a:ext cx="180000" cy="180000"/>
            </a:xfrm>
            <a:prstGeom prst="rect">
              <a:avLst/>
            </a:prstGeom>
          </p:spPr>
        </p:pic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89CE7EC6-D158-4099-B9F3-0CC76028E3DE}"/>
              </a:ext>
            </a:extLst>
          </p:cNvPr>
          <p:cNvCxnSpPr>
            <a:cxnSpLocks/>
          </p:cNvCxnSpPr>
          <p:nvPr/>
        </p:nvCxnSpPr>
        <p:spPr>
          <a:xfrm>
            <a:off x="1157872" y="4115894"/>
            <a:ext cx="0" cy="2343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55DD9B1-38E2-8078-48A5-83453EB89EED}"/>
              </a:ext>
            </a:extLst>
          </p:cNvPr>
          <p:cNvSpPr/>
          <p:nvPr/>
        </p:nvSpPr>
        <p:spPr>
          <a:xfrm>
            <a:off x="431302" y="3873080"/>
            <a:ext cx="720000" cy="72000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r>
              <a:rPr lang="en-US" altLang="ko-KR" sz="2800" kern="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08</a:t>
            </a:r>
            <a:endParaRPr lang="ko-KR" altLang="en-US" sz="2800" kern="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2E3C6AA-CF21-0543-96F2-A485B81436D4}"/>
              </a:ext>
            </a:extLst>
          </p:cNvPr>
          <p:cNvSpPr/>
          <p:nvPr/>
        </p:nvSpPr>
        <p:spPr bwMode="auto">
          <a:xfrm>
            <a:off x="431302" y="4889229"/>
            <a:ext cx="8923072" cy="72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0" tIns="0" rIns="36000" bIns="0" rtlCol="0" anchor="ctr"/>
          <a:lstStyle/>
          <a:p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Korean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9F41C47-8F3D-4F0A-C4E4-BADBAC56031D}"/>
              </a:ext>
            </a:extLst>
          </p:cNvPr>
          <p:cNvGrpSpPr/>
          <p:nvPr/>
        </p:nvGrpSpPr>
        <p:grpSpPr>
          <a:xfrm>
            <a:off x="1401256" y="5083966"/>
            <a:ext cx="3655873" cy="298159"/>
            <a:chOff x="1320336" y="2111148"/>
            <a:chExt cx="3655873" cy="29815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F70C883-0BD6-E418-906F-34212BD01E59}"/>
                </a:ext>
              </a:extLst>
            </p:cNvPr>
            <p:cNvSpPr txBox="1"/>
            <p:nvPr/>
          </p:nvSpPr>
          <p:spPr>
            <a:xfrm>
              <a:off x="1489357" y="2111148"/>
              <a:ext cx="3486852" cy="298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ko-KR" altLang="en-US" sz="1200" b="1" dirty="0"/>
                <a:t>추가 기술 사업화를 위한 기술개발이 필요한가요</a:t>
              </a:r>
              <a:r>
                <a:rPr lang="en-US" altLang="ko-KR" sz="1200" b="1" dirty="0"/>
                <a:t>?</a:t>
              </a: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AC0BDD2-197D-CDD3-021C-0D7713E16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20336" y="2194503"/>
              <a:ext cx="180000" cy="180000"/>
            </a:xfrm>
            <a:prstGeom prst="rect">
              <a:avLst/>
            </a:prstGeom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3BE8828-74A3-E0B2-BA22-FE928CDDBD38}"/>
              </a:ext>
            </a:extLst>
          </p:cNvPr>
          <p:cNvSpPr/>
          <p:nvPr/>
        </p:nvSpPr>
        <p:spPr>
          <a:xfrm>
            <a:off x="431302" y="4889229"/>
            <a:ext cx="720000" cy="72000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r>
              <a:rPr lang="en-US" altLang="ko-KR" sz="2800" kern="0">
                <a:solidFill>
                  <a:schemeClr val="bg1">
                    <a:lumMod val="75000"/>
                  </a:schemeClr>
                </a:solidFill>
                <a:latin typeface="+mn-ea"/>
              </a:rPr>
              <a:t>0</a:t>
            </a:r>
            <a:r>
              <a:rPr lang="en-US" altLang="ko-KR" sz="2800" kern="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2</a:t>
            </a:r>
            <a:endParaRPr lang="ko-KR" altLang="en-US" sz="2800" kern="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272BC90-E0A4-71E5-74D6-855055E80FE0}"/>
              </a:ext>
            </a:extLst>
          </p:cNvPr>
          <p:cNvCxnSpPr>
            <a:cxnSpLocks/>
          </p:cNvCxnSpPr>
          <p:nvPr/>
        </p:nvCxnSpPr>
        <p:spPr>
          <a:xfrm>
            <a:off x="1157872" y="5132043"/>
            <a:ext cx="0" cy="2343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3D6F63A-FF5C-3882-0FB3-95381A7D45DD}"/>
              </a:ext>
            </a:extLst>
          </p:cNvPr>
          <p:cNvSpPr/>
          <p:nvPr/>
        </p:nvSpPr>
        <p:spPr bwMode="auto">
          <a:xfrm>
            <a:off x="431302" y="5819813"/>
            <a:ext cx="8923072" cy="72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0" tIns="0" rIns="36000" bIns="0" rtlCol="0" anchor="ctr"/>
          <a:lstStyle/>
          <a:p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Korean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6D57F1-7DEC-C9F6-F8D7-A9AE1E3AD674}"/>
              </a:ext>
            </a:extLst>
          </p:cNvPr>
          <p:cNvGrpSpPr/>
          <p:nvPr/>
        </p:nvGrpSpPr>
        <p:grpSpPr>
          <a:xfrm>
            <a:off x="1401256" y="6014550"/>
            <a:ext cx="2157066" cy="298159"/>
            <a:chOff x="1320336" y="2111148"/>
            <a:chExt cx="2157066" cy="29815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F1AD2B0-9F51-B8FA-4B9A-894823591698}"/>
                </a:ext>
              </a:extLst>
            </p:cNvPr>
            <p:cNvSpPr txBox="1"/>
            <p:nvPr/>
          </p:nvSpPr>
          <p:spPr>
            <a:xfrm>
              <a:off x="1489357" y="2111148"/>
              <a:ext cx="1988045" cy="298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ko-KR" altLang="en-US" sz="1200" b="1" dirty="0"/>
                <a:t>창업 </a:t>
              </a:r>
              <a:r>
                <a:rPr lang="en-US" altLang="ko-KR" sz="1200" b="1" dirty="0"/>
                <a:t>5</a:t>
              </a:r>
              <a:r>
                <a:rPr lang="ko-KR" altLang="en-US" sz="1200" b="1" dirty="0"/>
                <a:t>년 이내 기업인가요</a:t>
              </a:r>
              <a:r>
                <a:rPr lang="en-US" altLang="ko-KR" sz="1200" b="1" dirty="0"/>
                <a:t>?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C500C34-F227-2931-CFD4-090D0B0E2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20336" y="2194503"/>
              <a:ext cx="180000" cy="180000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452EA1-CE89-09AB-146F-0828A940C0B2}"/>
              </a:ext>
            </a:extLst>
          </p:cNvPr>
          <p:cNvSpPr/>
          <p:nvPr/>
        </p:nvSpPr>
        <p:spPr>
          <a:xfrm>
            <a:off x="431302" y="5819813"/>
            <a:ext cx="720000" cy="72000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01</a:t>
            </a:r>
            <a:endParaRPr kumimoji="0" lang="ko-KR" altLang="en-US" sz="28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2A281EE3-649F-E389-6559-4ED4F7F05003}"/>
              </a:ext>
            </a:extLst>
          </p:cNvPr>
          <p:cNvCxnSpPr>
            <a:cxnSpLocks/>
          </p:cNvCxnSpPr>
          <p:nvPr/>
        </p:nvCxnSpPr>
        <p:spPr>
          <a:xfrm>
            <a:off x="1157872" y="6062627"/>
            <a:ext cx="0" cy="2343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사각형: 둥근 모서리 591">
            <a:extLst>
              <a:ext uri="{FF2B5EF4-FFF2-40B4-BE49-F238E27FC236}">
                <a16:creationId xmlns:a16="http://schemas.microsoft.com/office/drawing/2014/main" id="{EDAE1045-7018-85DA-6837-6042EFCE7CC9}"/>
              </a:ext>
            </a:extLst>
          </p:cNvPr>
          <p:cNvSpPr/>
          <p:nvPr/>
        </p:nvSpPr>
        <p:spPr>
          <a:xfrm>
            <a:off x="7701407" y="3947515"/>
            <a:ext cx="576000" cy="576000"/>
          </a:xfrm>
          <a:prstGeom prst="roundRect">
            <a:avLst>
              <a:gd name="adj" fmla="val 50000"/>
            </a:avLst>
          </a:prstGeom>
          <a:solidFill>
            <a:srgbClr val="3865B6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593" name="그룹 592">
            <a:extLst>
              <a:ext uri="{FF2B5EF4-FFF2-40B4-BE49-F238E27FC236}">
                <a16:creationId xmlns:a16="http://schemas.microsoft.com/office/drawing/2014/main" id="{197B651B-B2FB-21A7-2A8B-9FCE6B38849D}"/>
              </a:ext>
            </a:extLst>
          </p:cNvPr>
          <p:cNvGrpSpPr/>
          <p:nvPr/>
        </p:nvGrpSpPr>
        <p:grpSpPr>
          <a:xfrm>
            <a:off x="7870858" y="4077154"/>
            <a:ext cx="993461" cy="304684"/>
            <a:chOff x="7530314" y="2086503"/>
            <a:chExt cx="1525973" cy="468000"/>
          </a:xfrm>
        </p:grpSpPr>
        <p:cxnSp>
          <p:nvCxnSpPr>
            <p:cNvPr id="594" name="직선 연결선 593">
              <a:extLst>
                <a:ext uri="{FF2B5EF4-FFF2-40B4-BE49-F238E27FC236}">
                  <a16:creationId xmlns:a16="http://schemas.microsoft.com/office/drawing/2014/main" id="{D26CDE5E-1BFC-D172-B848-24E9B9259258}"/>
                </a:ext>
              </a:extLst>
            </p:cNvPr>
            <p:cNvCxnSpPr>
              <a:cxnSpLocks/>
            </p:cNvCxnSpPr>
            <p:nvPr/>
          </p:nvCxnSpPr>
          <p:spPr>
            <a:xfrm>
              <a:off x="8268883" y="2140503"/>
              <a:ext cx="0" cy="3600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5" name="그림 594">
              <a:extLst>
                <a:ext uri="{FF2B5EF4-FFF2-40B4-BE49-F238E27FC236}">
                  <a16:creationId xmlns:a16="http://schemas.microsoft.com/office/drawing/2014/main" id="{CBC12AAE-8682-B2D8-E438-D292D79DA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30314" y="2086503"/>
              <a:ext cx="381219" cy="468000"/>
            </a:xfrm>
            <a:prstGeom prst="rect">
              <a:avLst/>
            </a:prstGeom>
          </p:spPr>
        </p:pic>
        <p:pic>
          <p:nvPicPr>
            <p:cNvPr id="596" name="그림 595" descr="상징, 그래픽, 폰트, 창의성이(가) 표시된 사진&#10;&#10;자동 생성된 설명">
              <a:extLst>
                <a:ext uri="{FF2B5EF4-FFF2-40B4-BE49-F238E27FC236}">
                  <a16:creationId xmlns:a16="http://schemas.microsoft.com/office/drawing/2014/main" id="{D8D43275-A966-123D-8DC5-A4C2F678C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6233" y="2086503"/>
              <a:ext cx="430054" cy="468000"/>
            </a:xfrm>
            <a:prstGeom prst="rect">
              <a:avLst/>
            </a:prstGeom>
          </p:spPr>
        </p:pic>
      </p:grpSp>
      <p:sp>
        <p:nvSpPr>
          <p:cNvPr id="597" name="사각형: 둥근 모서리 596">
            <a:extLst>
              <a:ext uri="{FF2B5EF4-FFF2-40B4-BE49-F238E27FC236}">
                <a16:creationId xmlns:a16="http://schemas.microsoft.com/office/drawing/2014/main" id="{2077A6FE-5A1F-7FF8-0D39-86208C5CD280}"/>
              </a:ext>
            </a:extLst>
          </p:cNvPr>
          <p:cNvSpPr/>
          <p:nvPr/>
        </p:nvSpPr>
        <p:spPr>
          <a:xfrm>
            <a:off x="7701407" y="4963297"/>
            <a:ext cx="576000" cy="576000"/>
          </a:xfrm>
          <a:prstGeom prst="roundRect">
            <a:avLst>
              <a:gd name="adj" fmla="val 50000"/>
            </a:avLst>
          </a:prstGeom>
          <a:solidFill>
            <a:srgbClr val="3865B6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ko-KR" altLang="en-US" sz="1400" kern="0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598" name="그룹 597">
            <a:extLst>
              <a:ext uri="{FF2B5EF4-FFF2-40B4-BE49-F238E27FC236}">
                <a16:creationId xmlns:a16="http://schemas.microsoft.com/office/drawing/2014/main" id="{01D66DD9-CE04-D48E-E6A8-5E0A4C440E94}"/>
              </a:ext>
            </a:extLst>
          </p:cNvPr>
          <p:cNvGrpSpPr/>
          <p:nvPr/>
        </p:nvGrpSpPr>
        <p:grpSpPr>
          <a:xfrm>
            <a:off x="7870858" y="5092936"/>
            <a:ext cx="993461" cy="304684"/>
            <a:chOff x="7530314" y="2086503"/>
            <a:chExt cx="1525973" cy="468000"/>
          </a:xfrm>
        </p:grpSpPr>
        <p:cxnSp>
          <p:nvCxnSpPr>
            <p:cNvPr id="599" name="직선 연결선 598">
              <a:extLst>
                <a:ext uri="{FF2B5EF4-FFF2-40B4-BE49-F238E27FC236}">
                  <a16:creationId xmlns:a16="http://schemas.microsoft.com/office/drawing/2014/main" id="{9176F032-7A64-7C1A-E890-0BCEFBFB85A1}"/>
                </a:ext>
              </a:extLst>
            </p:cNvPr>
            <p:cNvCxnSpPr>
              <a:cxnSpLocks/>
            </p:cNvCxnSpPr>
            <p:nvPr/>
          </p:nvCxnSpPr>
          <p:spPr>
            <a:xfrm>
              <a:off x="8268883" y="2140503"/>
              <a:ext cx="0" cy="3600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0" name="그림 599">
              <a:extLst>
                <a:ext uri="{FF2B5EF4-FFF2-40B4-BE49-F238E27FC236}">
                  <a16:creationId xmlns:a16="http://schemas.microsoft.com/office/drawing/2014/main" id="{E61F7A8B-2C6F-75E1-96D0-6EA995155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30314" y="2086503"/>
              <a:ext cx="381219" cy="468000"/>
            </a:xfrm>
            <a:prstGeom prst="rect">
              <a:avLst/>
            </a:prstGeom>
          </p:spPr>
        </p:pic>
        <p:pic>
          <p:nvPicPr>
            <p:cNvPr id="601" name="그림 600" descr="상징, 그래픽, 폰트, 창의성이(가) 표시된 사진&#10;&#10;자동 생성된 설명">
              <a:extLst>
                <a:ext uri="{FF2B5EF4-FFF2-40B4-BE49-F238E27FC236}">
                  <a16:creationId xmlns:a16="http://schemas.microsoft.com/office/drawing/2014/main" id="{01F861F2-8CEC-2200-7304-0F472C0A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6233" y="2086503"/>
              <a:ext cx="430054" cy="468000"/>
            </a:xfrm>
            <a:prstGeom prst="rect">
              <a:avLst/>
            </a:prstGeom>
          </p:spPr>
        </p:pic>
      </p:grpSp>
      <p:sp>
        <p:nvSpPr>
          <p:cNvPr id="602" name="사각형: 둥근 모서리 601">
            <a:extLst>
              <a:ext uri="{FF2B5EF4-FFF2-40B4-BE49-F238E27FC236}">
                <a16:creationId xmlns:a16="http://schemas.microsoft.com/office/drawing/2014/main" id="{0E55A531-E386-96B1-932B-D1AE7232CFA6}"/>
              </a:ext>
            </a:extLst>
          </p:cNvPr>
          <p:cNvSpPr/>
          <p:nvPr/>
        </p:nvSpPr>
        <p:spPr>
          <a:xfrm>
            <a:off x="8422994" y="5894248"/>
            <a:ext cx="576000" cy="576000"/>
          </a:xfrm>
          <a:prstGeom prst="roundRect">
            <a:avLst>
              <a:gd name="adj" fmla="val 50000"/>
            </a:avLst>
          </a:prstGeom>
          <a:solidFill>
            <a:srgbClr val="E0654C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ko-KR" altLang="en-US" sz="1400" kern="0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603" name="그룹 602">
            <a:extLst>
              <a:ext uri="{FF2B5EF4-FFF2-40B4-BE49-F238E27FC236}">
                <a16:creationId xmlns:a16="http://schemas.microsoft.com/office/drawing/2014/main" id="{28BD78F5-5C9A-DFAE-894F-326CAD787031}"/>
              </a:ext>
            </a:extLst>
          </p:cNvPr>
          <p:cNvGrpSpPr/>
          <p:nvPr/>
        </p:nvGrpSpPr>
        <p:grpSpPr>
          <a:xfrm>
            <a:off x="7870858" y="6023887"/>
            <a:ext cx="993461" cy="304684"/>
            <a:chOff x="7530314" y="2086503"/>
            <a:chExt cx="1525973" cy="468000"/>
          </a:xfrm>
        </p:grpSpPr>
        <p:cxnSp>
          <p:nvCxnSpPr>
            <p:cNvPr id="604" name="직선 연결선 603">
              <a:extLst>
                <a:ext uri="{FF2B5EF4-FFF2-40B4-BE49-F238E27FC236}">
                  <a16:creationId xmlns:a16="http://schemas.microsoft.com/office/drawing/2014/main" id="{953DAC1B-4123-A235-6F93-417680F8126E}"/>
                </a:ext>
              </a:extLst>
            </p:cNvPr>
            <p:cNvCxnSpPr>
              <a:cxnSpLocks/>
            </p:cNvCxnSpPr>
            <p:nvPr/>
          </p:nvCxnSpPr>
          <p:spPr>
            <a:xfrm>
              <a:off x="8268883" y="2140503"/>
              <a:ext cx="0" cy="3600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5" name="그림 604">
              <a:extLst>
                <a:ext uri="{FF2B5EF4-FFF2-40B4-BE49-F238E27FC236}">
                  <a16:creationId xmlns:a16="http://schemas.microsoft.com/office/drawing/2014/main" id="{C6E7C2AC-6095-D665-DB75-7BFD0257D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30314" y="2086503"/>
              <a:ext cx="381219" cy="468000"/>
            </a:xfrm>
            <a:prstGeom prst="rect">
              <a:avLst/>
            </a:prstGeom>
          </p:spPr>
        </p:pic>
        <p:pic>
          <p:nvPicPr>
            <p:cNvPr id="606" name="그림 605" descr="상징, 그래픽, 폰트, 창의성이(가) 표시된 사진&#10;&#10;자동 생성된 설명">
              <a:extLst>
                <a:ext uri="{FF2B5EF4-FFF2-40B4-BE49-F238E27FC236}">
                  <a16:creationId xmlns:a16="http://schemas.microsoft.com/office/drawing/2014/main" id="{78333081-95BD-98DB-FA07-93B065A29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6233" y="2086503"/>
              <a:ext cx="430054" cy="468000"/>
            </a:xfrm>
            <a:prstGeom prst="rect">
              <a:avLst/>
            </a:prstGeom>
          </p:spPr>
        </p:pic>
      </p:grpSp>
      <p:sp>
        <p:nvSpPr>
          <p:cNvPr id="608" name="TextBox 607">
            <a:extLst>
              <a:ext uri="{FF2B5EF4-FFF2-40B4-BE49-F238E27FC236}">
                <a16:creationId xmlns:a16="http://schemas.microsoft.com/office/drawing/2014/main" id="{B1F5AB04-7753-8120-F85B-FB7D7A289D3F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기업지원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맞춤사업 찾기</a:t>
            </a:r>
          </a:p>
        </p:txBody>
      </p:sp>
      <p:sp>
        <p:nvSpPr>
          <p:cNvPr id="626" name="타원 625">
            <a:extLst>
              <a:ext uri="{FF2B5EF4-FFF2-40B4-BE49-F238E27FC236}">
                <a16:creationId xmlns:a16="http://schemas.microsoft.com/office/drawing/2014/main" id="{16E6B6BA-3972-C278-EAE9-281068883B9B}"/>
              </a:ext>
            </a:extLst>
          </p:cNvPr>
          <p:cNvSpPr/>
          <p:nvPr/>
        </p:nvSpPr>
        <p:spPr>
          <a:xfrm>
            <a:off x="338252" y="186387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627" name="타원 626">
            <a:extLst>
              <a:ext uri="{FF2B5EF4-FFF2-40B4-BE49-F238E27FC236}">
                <a16:creationId xmlns:a16="http://schemas.microsoft.com/office/drawing/2014/main" id="{9D01AEEE-2C63-37FD-D646-541C0D0307F0}"/>
              </a:ext>
            </a:extLst>
          </p:cNvPr>
          <p:cNvSpPr/>
          <p:nvPr/>
        </p:nvSpPr>
        <p:spPr>
          <a:xfrm>
            <a:off x="3793888" y="301500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629" name="타원 628">
            <a:extLst>
              <a:ext uri="{FF2B5EF4-FFF2-40B4-BE49-F238E27FC236}">
                <a16:creationId xmlns:a16="http://schemas.microsoft.com/office/drawing/2014/main" id="{8589B6D0-B7D9-08EE-87D8-8F65235CCEE3}"/>
              </a:ext>
            </a:extLst>
          </p:cNvPr>
          <p:cNvSpPr/>
          <p:nvPr/>
        </p:nvSpPr>
        <p:spPr>
          <a:xfrm>
            <a:off x="338252" y="378696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630" name="직사각형 629">
            <a:extLst>
              <a:ext uri="{FF2B5EF4-FFF2-40B4-BE49-F238E27FC236}">
                <a16:creationId xmlns:a16="http://schemas.microsoft.com/office/drawing/2014/main" id="{10781EF7-8F0A-9AEF-4ABA-1990FAF9F14C}"/>
              </a:ext>
            </a:extLst>
          </p:cNvPr>
          <p:cNvSpPr/>
          <p:nvPr/>
        </p:nvSpPr>
        <p:spPr bwMode="auto">
          <a:xfrm>
            <a:off x="431303" y="1210389"/>
            <a:ext cx="8923071" cy="648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 algn="ctr"/>
            <a:endParaRPr lang="ko-KR" altLang="en-US" sz="1000" i="0" dirty="0">
              <a:solidFill>
                <a:srgbClr val="333333"/>
              </a:solidFill>
              <a:effectLst/>
            </a:endParaRPr>
          </a:p>
          <a:p>
            <a:pPr algn="ctr"/>
            <a:r>
              <a:rPr lang="ko-KR" altLang="en-US" sz="1000" i="0" dirty="0">
                <a:solidFill>
                  <a:srgbClr val="333333"/>
                </a:solidFill>
                <a:effectLst/>
              </a:rPr>
              <a:t>국토교통 기업지원허브에서 제공하는 지원사업 중 </a:t>
            </a:r>
            <a:endParaRPr lang="en-US" altLang="ko-KR" sz="1000" i="0" dirty="0">
              <a:solidFill>
                <a:srgbClr val="333333"/>
              </a:solidFill>
              <a:effectLst/>
            </a:endParaRPr>
          </a:p>
          <a:p>
            <a:pPr algn="ctr"/>
            <a:r>
              <a:rPr lang="ko-KR" altLang="en-US" sz="1000" i="0" dirty="0">
                <a:solidFill>
                  <a:srgbClr val="333333"/>
                </a:solidFill>
                <a:effectLst/>
              </a:rPr>
              <a:t>우리 기업 상황에 꼭 맞는 지원사업을 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OX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퀴즈를 통해 </a:t>
            </a:r>
            <a:r>
              <a:rPr lang="ko-KR" altLang="en-US" sz="1000" dirty="0">
                <a:solidFill>
                  <a:srgbClr val="333333"/>
                </a:solidFill>
              </a:rPr>
              <a:t>추천해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드립니다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.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9C2CD3D-D089-AFA1-5B51-1C21ACFFE6C4}"/>
              </a:ext>
            </a:extLst>
          </p:cNvPr>
          <p:cNvSpPr/>
          <p:nvPr/>
        </p:nvSpPr>
        <p:spPr bwMode="auto">
          <a:xfrm>
            <a:off x="4170103" y="2947106"/>
            <a:ext cx="1468233" cy="3240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0" bIns="0" rtlCol="0" anchor="ctr"/>
          <a:lstStyle/>
          <a:p>
            <a:pPr algn="ctr" latinLnBrk="0"/>
            <a:r>
              <a:rPr lang="ko-KR" altLang="en-US" sz="1000" kern="0" dirty="0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1000" kern="0" dirty="0" err="1">
                <a:solidFill>
                  <a:schemeClr val="bg1"/>
                </a:solidFill>
                <a:latin typeface="+mn-ea"/>
              </a:rPr>
              <a:t>자세히보기</a:t>
            </a:r>
            <a:r>
              <a:rPr lang="ko-KR" altLang="en-US" sz="1000" kern="0" dirty="0">
                <a:solidFill>
                  <a:schemeClr val="bg1"/>
                </a:solidFill>
                <a:latin typeface="+mn-ea"/>
              </a:rPr>
              <a:t>    </a:t>
            </a:r>
            <a:r>
              <a:rPr lang="en-US" altLang="ko-KR" sz="1000" kern="0" dirty="0">
                <a:solidFill>
                  <a:schemeClr val="bg1"/>
                </a:solidFill>
                <a:latin typeface="+mn-ea"/>
              </a:rPr>
              <a:t>&gt;</a:t>
            </a:r>
            <a:endParaRPr lang="ko-KR" altLang="en-US" sz="10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4B0E14-D62D-C484-04ED-BAC32BF13C0E}"/>
              </a:ext>
            </a:extLst>
          </p:cNvPr>
          <p:cNvSpPr/>
          <p:nvPr/>
        </p:nvSpPr>
        <p:spPr bwMode="auto">
          <a:xfrm>
            <a:off x="8384027" y="3622327"/>
            <a:ext cx="972000" cy="252000"/>
          </a:xfrm>
          <a:prstGeom prst="roundRect">
            <a:avLst>
              <a:gd name="adj" fmla="val 0"/>
            </a:avLst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latinLnBrk="0"/>
            <a:r>
              <a:rPr lang="en-US" altLang="ko-KR" sz="800" kern="0" dirty="0">
                <a:latin typeface="+mn-ea"/>
              </a:rPr>
              <a:t>&lt;  </a:t>
            </a:r>
            <a:r>
              <a:rPr lang="ko-KR" altLang="en-US" sz="800" kern="0" dirty="0">
                <a:latin typeface="+mn-ea"/>
              </a:rPr>
              <a:t>이전 질문으로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8E5447B-46FA-D0E2-E0D3-0DAA55E576F4}"/>
              </a:ext>
            </a:extLst>
          </p:cNvPr>
          <p:cNvGrpSpPr/>
          <p:nvPr/>
        </p:nvGrpSpPr>
        <p:grpSpPr>
          <a:xfrm>
            <a:off x="331315" y="4511946"/>
            <a:ext cx="9041406" cy="208291"/>
            <a:chOff x="696657" y="3830306"/>
            <a:chExt cx="12167522" cy="27406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12BBA205-AAA4-7852-2FE7-1D47235CB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657" y="3830306"/>
              <a:ext cx="7712152" cy="274068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78539261-DC5B-7808-206E-B0AC5F60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2027" y="3830306"/>
              <a:ext cx="7712152" cy="274068"/>
            </a:xfrm>
            <a:prstGeom prst="rect">
              <a:avLst/>
            </a:prstGeom>
          </p:spPr>
        </p:pic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98E2197A-30A9-997F-F1AE-975B5E442F61}"/>
              </a:ext>
            </a:extLst>
          </p:cNvPr>
          <p:cNvSpPr/>
          <p:nvPr/>
        </p:nvSpPr>
        <p:spPr>
          <a:xfrm>
            <a:off x="8224234" y="363183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AAC9D0C-4CA3-BD82-451B-CE8E365E8DB9}"/>
              </a:ext>
            </a:extLst>
          </p:cNvPr>
          <p:cNvSpPr/>
          <p:nvPr/>
        </p:nvSpPr>
        <p:spPr>
          <a:xfrm>
            <a:off x="338252" y="375720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D4E036-61B2-5A76-34E2-37D4E68BF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18495" y="3619514"/>
            <a:ext cx="171450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82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FE9EE-FBEF-08FC-8922-36C9BE9FF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TextBox 766">
            <a:extLst>
              <a:ext uri="{FF2B5EF4-FFF2-40B4-BE49-F238E27FC236}">
                <a16:creationId xmlns:a16="http://schemas.microsoft.com/office/drawing/2014/main" id="{5B7D0B36-DE72-BEA9-1A65-7B1BAE6EA6D2}"/>
              </a:ext>
            </a:extLst>
          </p:cNvPr>
          <p:cNvSpPr txBox="1"/>
          <p:nvPr/>
        </p:nvSpPr>
        <p:spPr>
          <a:xfrm>
            <a:off x="66840" y="126321"/>
            <a:ext cx="326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맞춤사업 찾기 시나리오 수정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/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보완 필요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6" name="그림 1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19E259B-10FC-6DDB-A164-93E0FE35A7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500"/>
          <a:stretch/>
        </p:blipFill>
        <p:spPr>
          <a:xfrm>
            <a:off x="273372" y="653116"/>
            <a:ext cx="5229440" cy="579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8622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99BD-B359-E814-6D54-0E6859855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26BC6B10-1937-B9FF-4B24-CC33770F5B05}"/>
              </a:ext>
            </a:extLst>
          </p:cNvPr>
          <p:cNvSpPr/>
          <p:nvPr/>
        </p:nvSpPr>
        <p:spPr>
          <a:xfrm>
            <a:off x="431874" y="1924502"/>
            <a:ext cx="8910000" cy="44280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200C721-5039-E920-0CD9-D6E9677301D8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/>
            <a:r>
              <a:rPr lang="en-US" altLang="ko-KR" sz="700" b="1" dirty="0">
                <a:ea typeface="나눔바른고딕" panose="020B0603020101020101"/>
              </a:rPr>
              <a:t>-</a:t>
            </a:r>
            <a:endParaRPr lang="ko-KR" altLang="ko-KR" sz="700" b="1" dirty="0">
              <a:ea typeface="나눔바른고딕" panose="020B0603020101020101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4ED1778-2AE8-6A12-3238-D20F74C493C8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700" dirty="0">
                <a:latin typeface="Arial" panose="020B0604020202020204" pitchFamily="34" charset="0"/>
                <a:ea typeface="나눔바른고딕" panose="020B0603020101020101"/>
              </a:rPr>
              <a:t>ESG </a:t>
            </a:r>
            <a:r>
              <a:rPr lang="ko-KR" altLang="en-US" sz="700" dirty="0">
                <a:latin typeface="Arial" panose="020B0604020202020204" pitchFamily="34" charset="0"/>
                <a:ea typeface="나눔바른고딕" panose="020B0603020101020101"/>
              </a:rPr>
              <a:t>자가진단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A22C08-E8FB-B78D-BEDF-DED674C29F09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html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9EEF9EF6-56BA-515B-13F2-A5C5CFE21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219100"/>
              </p:ext>
            </p:extLst>
          </p:nvPr>
        </p:nvGraphicFramePr>
        <p:xfrm>
          <a:off x="9680490" y="1691003"/>
          <a:ext cx="2340000" cy="89760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타이틀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6608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ESG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안내문구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165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상세내용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Arial Unicode MS"/>
                          <a:ea typeface="나눔바른고딕" panose="020B0603020101020101"/>
                        </a:rPr>
                        <a:t>내용 수정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Arial Unicode MS"/>
                          <a:ea typeface="나눔바른고딕" panose="020B0603020101020101"/>
                        </a:rPr>
                        <a:t>보안 여부 확인 필요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03585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C814B351-0054-144F-4981-B09A9197AFE1}"/>
              </a:ext>
            </a:extLst>
          </p:cNvPr>
          <p:cNvSpPr txBox="1"/>
          <p:nvPr/>
        </p:nvSpPr>
        <p:spPr>
          <a:xfrm>
            <a:off x="66840" y="126321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</a:rPr>
              <a:t>맞춤사업 찾기</a:t>
            </a: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77F54FE-76EE-28B8-31B8-83F3891240C0}"/>
              </a:ext>
            </a:extLst>
          </p:cNvPr>
          <p:cNvSpPr/>
          <p:nvPr/>
        </p:nvSpPr>
        <p:spPr>
          <a:xfrm>
            <a:off x="331315" y="556414"/>
            <a:ext cx="3761362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 dirty="0">
                <a:solidFill>
                  <a:srgbClr val="7F7F7F"/>
                </a:solidFill>
              </a:rPr>
              <a:t>홈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dirty="0">
                <a:solidFill>
                  <a:srgbClr val="7F7F7F"/>
                </a:solidFill>
              </a:rPr>
              <a:t>기업지원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Noto Sans Korean"/>
              </a:rPr>
              <a:t>ESG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Noto Sans Korean"/>
              </a:rPr>
              <a:t>자가진단</a:t>
            </a: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14BCBC7E-5418-234F-0C5B-55B90C68A58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0" dirty="0">
                <a:solidFill>
                  <a:srgbClr val="333333"/>
                </a:solidFill>
                <a:effectLst/>
                <a:latin typeface="Noto Sans Korean"/>
              </a:rPr>
              <a:t>ESG </a:t>
            </a:r>
            <a:r>
              <a:rPr lang="ko-KR" altLang="en-US" sz="1600" b="1" i="0" dirty="0">
                <a:solidFill>
                  <a:srgbClr val="333333"/>
                </a:solidFill>
                <a:effectLst/>
                <a:latin typeface="Noto Sans Korean"/>
              </a:rPr>
              <a:t>자가진단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4B82D6-2DD3-0322-328B-B6A4B9CA3826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기업지원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en-US" altLang="ko-KR" sz="700" dirty="0">
                <a:latin typeface="Arial" panose="020B0604020202020204" pitchFamily="34" charset="0"/>
                <a:ea typeface="나눔바른고딕" panose="020B0603020101020101"/>
              </a:rPr>
              <a:t>ESG </a:t>
            </a:r>
            <a:r>
              <a:rPr lang="ko-KR" altLang="en-US" sz="700" dirty="0">
                <a:latin typeface="Arial" panose="020B0604020202020204" pitchFamily="34" charset="0"/>
                <a:ea typeface="나눔바른고딕" panose="020B0603020101020101"/>
              </a:rPr>
              <a:t>자가진단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30A7659-B2BA-AE47-B894-D2A44FC2CB1C}"/>
              </a:ext>
            </a:extLst>
          </p:cNvPr>
          <p:cNvGrpSpPr/>
          <p:nvPr/>
        </p:nvGrpSpPr>
        <p:grpSpPr>
          <a:xfrm>
            <a:off x="1510734" y="2479542"/>
            <a:ext cx="6764208" cy="2520000"/>
            <a:chOff x="1510734" y="2044984"/>
            <a:chExt cx="6764208" cy="25200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8C9C9D2-D8EE-190F-FCE4-46FE1AB00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0734" y="2044984"/>
              <a:ext cx="6764208" cy="252000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983A4A8-53C2-05D4-2D70-DCE3E48F2B1D}"/>
                </a:ext>
              </a:extLst>
            </p:cNvPr>
            <p:cNvSpPr/>
            <p:nvPr/>
          </p:nvSpPr>
          <p:spPr bwMode="auto">
            <a:xfrm>
              <a:off x="6762939" y="3974470"/>
              <a:ext cx="1403287" cy="344032"/>
            </a:xfrm>
            <a:prstGeom prst="rect">
              <a:avLst/>
            </a:prstGeom>
            <a:solidFill>
              <a:schemeClr val="bg1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Noto Sans Korean"/>
                </a:rPr>
                <a:t>지배구조</a:t>
              </a:r>
            </a:p>
          </p:txBody>
        </p: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04567BEB-A9DD-C337-133E-0832313C2C73}"/>
              </a:ext>
            </a:extLst>
          </p:cNvPr>
          <p:cNvSpPr/>
          <p:nvPr/>
        </p:nvSpPr>
        <p:spPr>
          <a:xfrm>
            <a:off x="3876677" y="91291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4CEBEFC-60F3-A44B-3B80-197D97A71040}"/>
              </a:ext>
            </a:extLst>
          </p:cNvPr>
          <p:cNvSpPr/>
          <p:nvPr/>
        </p:nvSpPr>
        <p:spPr>
          <a:xfrm>
            <a:off x="1005554" y="133954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C26CCC-4B69-17E6-6138-7F2E6F98DBA5}"/>
              </a:ext>
            </a:extLst>
          </p:cNvPr>
          <p:cNvSpPr/>
          <p:nvPr/>
        </p:nvSpPr>
        <p:spPr bwMode="auto">
          <a:xfrm>
            <a:off x="431303" y="1210389"/>
            <a:ext cx="8923071" cy="648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 algn="ctr"/>
            <a:r>
              <a:rPr lang="en-US" altLang="ko-KR" sz="1000" i="0" dirty="0">
                <a:solidFill>
                  <a:srgbClr val="333333"/>
                </a:solidFill>
                <a:effectLst/>
              </a:rPr>
              <a:t>ESG 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란 기업의 비재무적 요소인 환경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(Environment), 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사회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(Social), 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지배구조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(Governance)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를 뜻하는 것으로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, </a:t>
            </a:r>
          </a:p>
          <a:p>
            <a:pPr algn="ctr"/>
            <a:r>
              <a:rPr lang="en-US" altLang="ko-KR" sz="1000" i="0" dirty="0">
                <a:solidFill>
                  <a:srgbClr val="333333"/>
                </a:solidFill>
                <a:effectLst/>
              </a:rPr>
              <a:t>ESG 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경영이란 친환경 및 사회적 책임경영과 지배구조 개선을 위한 투명경영을 통해 지속가능한 발전을 추구하는 것을 의미합니다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.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8D5A9E6-2A0C-A606-46A8-53A458330A2F}"/>
              </a:ext>
            </a:extLst>
          </p:cNvPr>
          <p:cNvSpPr/>
          <p:nvPr/>
        </p:nvSpPr>
        <p:spPr>
          <a:xfrm>
            <a:off x="323303" y="185729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A561DF1-F718-7F72-3194-EE03D10AD207}"/>
              </a:ext>
            </a:extLst>
          </p:cNvPr>
          <p:cNvSpPr/>
          <p:nvPr/>
        </p:nvSpPr>
        <p:spPr bwMode="auto">
          <a:xfrm>
            <a:off x="1428855" y="5060882"/>
            <a:ext cx="1800000" cy="864000"/>
          </a:xfrm>
          <a:prstGeom prst="roundRect">
            <a:avLst>
              <a:gd name="adj" fmla="val 5898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36000" bIns="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기후 변화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자원 고갈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쓰레기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환경 오염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산림 파괴</a:t>
            </a:r>
            <a:endParaRPr lang="ko-KR" altLang="en-US" sz="900" dirty="0">
              <a:solidFill>
                <a:schemeClr val="tx1"/>
              </a:solidFill>
              <a:latin typeface="Noto Sans Korean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BFAD2FE-F7CF-4DA5-1FE8-CFA5A0964F28}"/>
              </a:ext>
            </a:extLst>
          </p:cNvPr>
          <p:cNvSpPr/>
          <p:nvPr/>
        </p:nvSpPr>
        <p:spPr bwMode="auto">
          <a:xfrm>
            <a:off x="4008272" y="5060882"/>
            <a:ext cx="1800000" cy="864000"/>
          </a:xfrm>
          <a:prstGeom prst="roundRect">
            <a:avLst>
              <a:gd name="adj" fmla="val 5898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36000" bIns="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인권 보호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Noto Sans Korean"/>
              </a:rPr>
              <a:t>노동 조건</a:t>
            </a:r>
            <a:endParaRPr lang="en-US" altLang="ko-KR" sz="900" dirty="0">
              <a:solidFill>
                <a:schemeClr val="tx1"/>
              </a:solidFill>
              <a:latin typeface="Noto Sans Korean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Noto Sans Korean"/>
              </a:rPr>
              <a:t>아동 근로</a:t>
            </a:r>
            <a:endParaRPr lang="en-US" altLang="ko-KR" sz="900" dirty="0">
              <a:solidFill>
                <a:schemeClr val="tx1"/>
              </a:solidFill>
              <a:latin typeface="Noto Sans Korean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Noto Sans Korean"/>
              </a:rPr>
              <a:t>근무 환경</a:t>
            </a:r>
            <a:endParaRPr lang="en-US" altLang="ko-KR" sz="900" dirty="0">
              <a:solidFill>
                <a:schemeClr val="tx1"/>
              </a:solidFill>
              <a:latin typeface="Noto Sans Korean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Noto Sans Korean"/>
              </a:rPr>
              <a:t>고용 관계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0DD7471-7ADD-5DFC-B7AC-43E4BA2C4D99}"/>
              </a:ext>
            </a:extLst>
          </p:cNvPr>
          <p:cNvSpPr/>
          <p:nvPr/>
        </p:nvSpPr>
        <p:spPr bwMode="auto">
          <a:xfrm>
            <a:off x="6587689" y="5060882"/>
            <a:ext cx="1800000" cy="864000"/>
          </a:xfrm>
          <a:prstGeom prst="roundRect">
            <a:avLst>
              <a:gd name="adj" fmla="val 5898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36000" bIns="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뇌물 및 부패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Noto Sans Korean"/>
              </a:rPr>
              <a:t>경영진 보상</a:t>
            </a:r>
            <a:endParaRPr lang="en-US" altLang="ko-KR" sz="900" dirty="0">
              <a:solidFill>
                <a:schemeClr val="tx1"/>
              </a:solidFill>
              <a:latin typeface="Noto Sans Korean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Noto Sans Korean"/>
              </a:rPr>
              <a:t>이사회 다양성 및 구조</a:t>
            </a:r>
            <a:endParaRPr lang="en-US" altLang="ko-KR" sz="900" dirty="0">
              <a:solidFill>
                <a:schemeClr val="tx1"/>
              </a:solidFill>
              <a:latin typeface="Noto Sans Korean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Noto Sans Korean"/>
              </a:rPr>
              <a:t>정치적 로비 및 기부</a:t>
            </a:r>
            <a:endParaRPr lang="en-US" altLang="ko-KR" sz="900" dirty="0">
              <a:solidFill>
                <a:schemeClr val="tx1"/>
              </a:solidFill>
              <a:latin typeface="Noto Sans Korean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Noto Sans Korean"/>
              </a:rPr>
              <a:t>조세 전략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80B442F-D06E-85BC-359D-D48BE3849B47}"/>
              </a:ext>
            </a:extLst>
          </p:cNvPr>
          <p:cNvSpPr/>
          <p:nvPr/>
        </p:nvSpPr>
        <p:spPr bwMode="auto">
          <a:xfrm>
            <a:off x="431303" y="6017772"/>
            <a:ext cx="8923071" cy="324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 algn="ctr"/>
            <a:r>
              <a:rPr lang="en-US" altLang="ko-KR" sz="9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ESG </a:t>
            </a:r>
            <a:r>
              <a:rPr lang="ko-KR" altLang="en-US" sz="9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요소 예시 </a:t>
            </a:r>
            <a:br>
              <a:rPr lang="en-US" altLang="ko-KR" sz="9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</a:br>
            <a:r>
              <a:rPr lang="en-US" altLang="ko-KR" sz="9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ko-KR" altLang="en-US" sz="9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출처</a:t>
            </a:r>
            <a:r>
              <a:rPr lang="en-US" altLang="ko-KR" sz="9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: What is responsible investment 4780 article, https://www.unpri.org)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FC4D5-160C-10C7-4AD2-EE0250EE786A}"/>
              </a:ext>
            </a:extLst>
          </p:cNvPr>
          <p:cNvSpPr txBox="1"/>
          <p:nvPr/>
        </p:nvSpPr>
        <p:spPr>
          <a:xfrm>
            <a:off x="515431" y="2027641"/>
            <a:ext cx="87528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000" b="1" dirty="0"/>
              <a:t>기업의 지속가능성 및 가치의 평가에 재무적 </a:t>
            </a:r>
            <a:r>
              <a:rPr lang="ko-KR" altLang="en-US" sz="1000" b="1" dirty="0" err="1"/>
              <a:t>요소뿐</a:t>
            </a:r>
            <a:r>
              <a:rPr lang="ko-KR" altLang="en-US" sz="1000" b="1" dirty="0"/>
              <a:t> 아니라 </a:t>
            </a:r>
            <a:r>
              <a:rPr lang="ko-KR" altLang="en-US" sz="1000" b="1" dirty="0" err="1"/>
              <a:t>비재무적인</a:t>
            </a:r>
            <a:r>
              <a:rPr lang="ko-KR" altLang="en-US" sz="1000" b="1" dirty="0"/>
              <a:t> 요소를 반영한 </a:t>
            </a:r>
            <a:endParaRPr lang="en-US" altLang="ko-KR" sz="1000" b="1" dirty="0"/>
          </a:p>
          <a:p>
            <a:pPr algn="ctr" fontAlgn="base"/>
            <a:r>
              <a:rPr lang="en-US" altLang="ko-KR" sz="1000" b="1" dirty="0"/>
              <a:t>ESG </a:t>
            </a:r>
            <a:r>
              <a:rPr lang="ko-KR" altLang="en-US" sz="1000" b="1" dirty="0"/>
              <a:t>평가가 기관투자자와 운용사 등의 주요 투자기준으로 자리 잡았습니다</a:t>
            </a:r>
            <a:r>
              <a:rPr lang="en-US" altLang="ko-KR" sz="1000" b="1" dirty="0"/>
              <a:t>.</a:t>
            </a:r>
            <a:endParaRPr lang="en-US" altLang="ko-KR" sz="1000" b="1" i="0" dirty="0">
              <a:solidFill>
                <a:srgbClr val="666666"/>
              </a:solidFill>
              <a:effectLst/>
              <a:highlight>
                <a:srgbClr val="FFFFFF"/>
              </a:highlight>
              <a:latin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07203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99BD-B359-E814-6D54-0E6859855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2200C721-5039-E920-0CD9-D6E9677301D8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/>
            <a:r>
              <a:rPr lang="en-US" altLang="ko-KR" sz="700" b="1" dirty="0">
                <a:ea typeface="나눔바른고딕" panose="020B0603020101020101"/>
              </a:rPr>
              <a:t>-</a:t>
            </a:r>
            <a:endParaRPr lang="ko-KR" altLang="ko-KR" sz="700" b="1" dirty="0">
              <a:ea typeface="나눔바른고딕" panose="020B0603020101020101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4ED1778-2AE8-6A12-3238-D20F74C493C8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지원사업 목록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A22C08-E8FB-B78D-BEDF-DED674C29F09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html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9EEF9EF6-56BA-515B-13F2-A5C5CFE21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890779"/>
              </p:ext>
            </p:extLst>
          </p:nvPr>
        </p:nvGraphicFramePr>
        <p:xfrm>
          <a:off x="9680490" y="1691003"/>
          <a:ext cx="2340000" cy="136320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ESG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자가진단 서비스 참여하기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 상태에서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사이트로 새창으로 오픈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 전 상태에서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얼럿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로그인이 필요한 서비스입니다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 화면으로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이동하시겠습니까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?’ (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아니오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예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KODATA ESG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자가진단 서비스 사이트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https://esg.krating.co.kr/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6608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165895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C814B351-0054-144F-4981-B09A9197AFE1}"/>
              </a:ext>
            </a:extLst>
          </p:cNvPr>
          <p:cNvSpPr txBox="1"/>
          <p:nvPr/>
        </p:nvSpPr>
        <p:spPr>
          <a:xfrm>
            <a:off x="66840" y="126321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</a:rPr>
              <a:t>맞춤사업 찾기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2485DC-2B9A-CB57-A7FC-14115DAFD37F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기업지원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en-US" altLang="ko-KR" sz="700" dirty="0">
                <a:latin typeface="Arial" panose="020B0604020202020204" pitchFamily="34" charset="0"/>
                <a:ea typeface="나눔바른고딕" panose="020B0603020101020101"/>
              </a:rPr>
              <a:t>ESG </a:t>
            </a:r>
            <a:r>
              <a:rPr lang="ko-KR" altLang="en-US" sz="700" dirty="0">
                <a:latin typeface="Arial" panose="020B0604020202020204" pitchFamily="34" charset="0"/>
                <a:ea typeface="나눔바른고딕" panose="020B0603020101020101"/>
              </a:rPr>
              <a:t>자가진단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A3F84D-361A-F841-E901-E39D5ADD6E0C}"/>
              </a:ext>
            </a:extLst>
          </p:cNvPr>
          <p:cNvSpPr txBox="1"/>
          <p:nvPr/>
        </p:nvSpPr>
        <p:spPr>
          <a:xfrm>
            <a:off x="564419" y="2663483"/>
            <a:ext cx="87528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sz="1000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Nanum Gothic"/>
              </a:rPr>
              <a:t>이용방법</a:t>
            </a:r>
            <a:br>
              <a:rPr lang="en-US" altLang="ko-KR" sz="1000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Nanum Gothic"/>
              </a:rPr>
            </a:br>
            <a:endParaRPr lang="ko-KR" altLang="en-US" sz="1000" b="1" i="0" dirty="0">
              <a:solidFill>
                <a:srgbClr val="333333"/>
              </a:solidFill>
              <a:effectLst/>
              <a:highlight>
                <a:srgbClr val="FFFFFF"/>
              </a:highlight>
              <a:latin typeface="Nanum Gothic"/>
            </a:endParaRPr>
          </a:p>
          <a:p>
            <a:pPr algn="l" fontAlgn="base"/>
            <a:r>
              <a:rPr lang="ko-KR" altLang="en-US" sz="1000" b="0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Nanum Gothic"/>
              </a:rPr>
              <a:t>화면 하단 </a:t>
            </a:r>
            <a:r>
              <a:rPr lang="ko-KR" altLang="en-US" sz="1000" b="1" i="0" dirty="0">
                <a:effectLst/>
                <a:highlight>
                  <a:srgbClr val="FFFFFF"/>
                </a:highlight>
                <a:latin typeface="Nanum Gothic"/>
              </a:rPr>
              <a:t>‘</a:t>
            </a:r>
            <a:r>
              <a:rPr lang="en-US" altLang="ko-KR" sz="1000" b="1" i="0" dirty="0">
                <a:effectLst/>
                <a:highlight>
                  <a:srgbClr val="FFFFFF"/>
                </a:highlight>
                <a:latin typeface="Nanum Gothic"/>
              </a:rPr>
              <a:t>ESG </a:t>
            </a:r>
            <a:r>
              <a:rPr lang="ko-KR" altLang="en-US" sz="1000" b="1" i="0" dirty="0">
                <a:effectLst/>
                <a:highlight>
                  <a:srgbClr val="FFFFFF"/>
                </a:highlight>
                <a:latin typeface="Nanum Gothic"/>
              </a:rPr>
              <a:t>자가진단 서비스 참여하기’ </a:t>
            </a:r>
            <a:r>
              <a:rPr lang="ko-KR" altLang="en-US" sz="1000" b="0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Nanum Gothic"/>
              </a:rPr>
              <a:t>접속 후 진단실시</a:t>
            </a:r>
          </a:p>
          <a:p>
            <a:pPr algn="l" fontAlgn="base"/>
            <a:r>
              <a:rPr lang="en-US" altLang="ko-KR" sz="1000" b="0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Nanum Gothic"/>
              </a:rPr>
              <a:t>※ </a:t>
            </a:r>
            <a:r>
              <a:rPr lang="ko-KR" altLang="en-US" sz="1000" b="0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Nanum Gothic"/>
              </a:rPr>
              <a:t>진단 결과는 진단 서비스 참여하기의 ‘결과조회’ 화면에서 확인이 가능하며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Nanum Gothic"/>
              </a:rPr>
              <a:t>, </a:t>
            </a:r>
            <a:r>
              <a:rPr lang="ko-KR" altLang="en-US" sz="1000" b="0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Nanum Gothic"/>
              </a:rPr>
              <a:t>결과보고서를 다운로드 받으실 수 있습니다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Nanum Gothic"/>
              </a:rPr>
              <a:t>. </a:t>
            </a:r>
            <a:br>
              <a:rPr lang="en-US" altLang="ko-KR" sz="1000" b="0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Nanum Gothic"/>
              </a:rPr>
            </a:br>
            <a:r>
              <a:rPr lang="en-US" altLang="ko-KR" sz="1000" b="0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Nanum Gothic"/>
              </a:rPr>
              <a:t>    </a:t>
            </a:r>
            <a:r>
              <a:rPr lang="ko-KR" altLang="en-US" sz="1000" b="0" i="0" dirty="0">
                <a:solidFill>
                  <a:srgbClr val="EB7227"/>
                </a:solidFill>
                <a:effectLst/>
                <a:highlight>
                  <a:srgbClr val="FFFFFF"/>
                </a:highlight>
                <a:latin typeface="Nanum Gothic"/>
              </a:rPr>
              <a:t>반드시 국토교통 기업지원허브 포털을 통해 접속해야 기업 참여여부 확인 가능합니다</a:t>
            </a:r>
            <a:r>
              <a:rPr lang="en-US" altLang="ko-KR" sz="1000" b="0" i="0" dirty="0">
                <a:solidFill>
                  <a:srgbClr val="EB7227"/>
                </a:solidFill>
                <a:effectLst/>
                <a:highlight>
                  <a:srgbClr val="FFFFFF"/>
                </a:highlight>
                <a:latin typeface="Nanum Gothic"/>
              </a:rPr>
              <a:t>.</a:t>
            </a:r>
            <a:br>
              <a:rPr lang="en-US" altLang="ko-KR" sz="1000" b="0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Nanum Gothic"/>
              </a:rPr>
            </a:br>
            <a:r>
              <a:rPr lang="en-US" altLang="ko-KR" sz="1000" b="0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Nanum Gothic"/>
              </a:rPr>
              <a:t>※ ESG </a:t>
            </a:r>
            <a:r>
              <a:rPr lang="ko-KR" altLang="en-US" sz="1000" b="0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Nanum Gothic"/>
              </a:rPr>
              <a:t>자가진단서비스 인증서 로그인 오류 시 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Nanum Gothic"/>
              </a:rPr>
              <a:t>1811-8883(</a:t>
            </a:r>
            <a:r>
              <a:rPr lang="ko-KR" altLang="en-US" sz="1000" b="0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Nanum Gothic"/>
              </a:rPr>
              <a:t>한국평가데이터 콜센터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Nanum Gothic"/>
              </a:rPr>
              <a:t>)</a:t>
            </a:r>
            <a:r>
              <a:rPr lang="ko-KR" altLang="en-US" sz="1000" b="0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Nanum Gothic"/>
              </a:rPr>
              <a:t>로 문의바랍니다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Nanum Gothic"/>
              </a:rPr>
              <a:t>.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F721D51-EEB5-BA81-A3B4-2DEEB12F5C28}"/>
              </a:ext>
            </a:extLst>
          </p:cNvPr>
          <p:cNvSpPr/>
          <p:nvPr/>
        </p:nvSpPr>
        <p:spPr bwMode="auto">
          <a:xfrm>
            <a:off x="3878831" y="4203483"/>
            <a:ext cx="2124000" cy="3240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0" bIns="0" rtlCol="0" anchor="ctr"/>
          <a:lstStyle/>
          <a:p>
            <a:pPr algn="ctr" latinLnBrk="0"/>
            <a:r>
              <a:rPr lang="en-US" altLang="ko-KR" sz="1000" kern="0" dirty="0">
                <a:solidFill>
                  <a:schemeClr val="bg1"/>
                </a:solidFill>
                <a:latin typeface="+mn-ea"/>
              </a:rPr>
              <a:t>ESG </a:t>
            </a:r>
            <a:r>
              <a:rPr lang="ko-KR" altLang="en-US" sz="1000" kern="0" dirty="0">
                <a:solidFill>
                  <a:schemeClr val="bg1"/>
                </a:solidFill>
                <a:latin typeface="+mn-ea"/>
              </a:rPr>
              <a:t>자가진단 서비스 참여하기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BCBAE0-3D9F-31B2-3154-13711D5DA874}"/>
              </a:ext>
            </a:extLst>
          </p:cNvPr>
          <p:cNvSpPr txBox="1"/>
          <p:nvPr/>
        </p:nvSpPr>
        <p:spPr>
          <a:xfrm>
            <a:off x="564419" y="889022"/>
            <a:ext cx="875282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sz="1000" b="1" dirty="0">
                <a:solidFill>
                  <a:srgbClr val="333333"/>
                </a:solidFill>
                <a:highlight>
                  <a:srgbClr val="FFFFFF"/>
                </a:highlight>
                <a:latin typeface="Nanum Gothic"/>
              </a:rPr>
              <a:t>활용방안</a:t>
            </a:r>
            <a:br>
              <a:rPr lang="en-US" altLang="ko-KR" sz="1000" b="1" dirty="0">
                <a:solidFill>
                  <a:srgbClr val="333333"/>
                </a:solidFill>
                <a:highlight>
                  <a:srgbClr val="FFFFFF"/>
                </a:highlight>
                <a:latin typeface="Nanum Gothic"/>
              </a:rPr>
            </a:br>
            <a:endParaRPr lang="ko-KR" altLang="en-US" sz="1000" b="1" dirty="0">
              <a:solidFill>
                <a:srgbClr val="333333"/>
              </a:solidFill>
              <a:highlight>
                <a:srgbClr val="FFFFFF"/>
              </a:highlight>
              <a:latin typeface="Nanum Gothic"/>
            </a:endParaRPr>
          </a:p>
          <a:p>
            <a:pPr marL="171450" indent="-171450" algn="l" fontAlgn="base">
              <a:buFont typeface="Wingdings" panose="05000000000000000000" pitchFamily="2" charset="2"/>
              <a:buChar char="ü"/>
            </a:pPr>
            <a:r>
              <a:rPr lang="ko-KR" altLang="en-US" sz="1000" b="1" i="0" dirty="0">
                <a:effectLst/>
                <a:highlight>
                  <a:srgbClr val="FFFFFF"/>
                </a:highlight>
                <a:latin typeface="Nanum Gothic"/>
              </a:rPr>
              <a:t>기업</a:t>
            </a:r>
            <a:br>
              <a:rPr lang="en-US" altLang="ko-KR" sz="1000" b="0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Nanum Gothic"/>
              </a:rPr>
            </a:br>
            <a:r>
              <a:rPr lang="en-US" altLang="ko-KR" sz="1000" b="0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Nanum Gothic"/>
              </a:rPr>
              <a:t>- </a:t>
            </a:r>
            <a:r>
              <a:rPr lang="ko-KR" altLang="en-US" sz="1000" b="0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Nanum Gothic"/>
              </a:rPr>
              <a:t>자사의 기업가치 및 지속가능성 파악</a:t>
            </a:r>
            <a:endParaRPr lang="en-US" altLang="ko-KR" sz="1000" b="0" i="0" dirty="0">
              <a:solidFill>
                <a:srgbClr val="666666"/>
              </a:solidFill>
              <a:effectLst/>
              <a:highlight>
                <a:srgbClr val="FFFFFF"/>
              </a:highlight>
              <a:latin typeface="Nanum Gothic"/>
            </a:endParaRPr>
          </a:p>
          <a:p>
            <a:pPr marL="171450" indent="-171450" algn="l" fontAlgn="base">
              <a:buFont typeface="Wingdings" panose="05000000000000000000" pitchFamily="2" charset="2"/>
              <a:buChar char="ü"/>
            </a:pPr>
            <a:endParaRPr lang="en-US" altLang="ko-KR" sz="1000" dirty="0">
              <a:solidFill>
                <a:srgbClr val="666666"/>
              </a:solidFill>
              <a:highlight>
                <a:srgbClr val="FFFFFF"/>
              </a:highlight>
              <a:latin typeface="Nanum Gothic"/>
            </a:endParaRPr>
          </a:p>
          <a:p>
            <a:pPr marL="171450" indent="-171450" algn="l" fontAlgn="base">
              <a:buFont typeface="Wingdings" panose="05000000000000000000" pitchFamily="2" charset="2"/>
              <a:buChar char="ü"/>
            </a:pPr>
            <a:r>
              <a:rPr lang="ko-KR" altLang="en-US" sz="1000" b="1" i="0" dirty="0">
                <a:effectLst/>
                <a:highlight>
                  <a:srgbClr val="FFFFFF"/>
                </a:highlight>
                <a:latin typeface="Nanum Gothic"/>
              </a:rPr>
              <a:t>국토교통 기업지원허브</a:t>
            </a:r>
            <a:br>
              <a:rPr lang="en-US" altLang="ko-KR" sz="1000" dirty="0">
                <a:solidFill>
                  <a:srgbClr val="666666"/>
                </a:solidFill>
                <a:highlight>
                  <a:srgbClr val="FFFFFF"/>
                </a:highlight>
                <a:latin typeface="Nanum Gothic"/>
              </a:rPr>
            </a:br>
            <a:r>
              <a:rPr lang="en-US" altLang="ko-KR" sz="1000" dirty="0">
                <a:solidFill>
                  <a:srgbClr val="666666"/>
                </a:solidFill>
                <a:highlight>
                  <a:srgbClr val="FFFFFF"/>
                </a:highlight>
                <a:latin typeface="Nanum Gothic"/>
              </a:rPr>
              <a:t>- </a:t>
            </a:r>
            <a:r>
              <a:rPr lang="ko-KR" altLang="en-US" sz="1000" dirty="0">
                <a:solidFill>
                  <a:srgbClr val="666666"/>
                </a:solidFill>
                <a:highlight>
                  <a:srgbClr val="FFFFFF"/>
                </a:highlight>
                <a:latin typeface="Nanum Gothic"/>
              </a:rPr>
              <a:t>기업지원허브 지원사업 운영 시 활용</a:t>
            </a:r>
            <a:br>
              <a:rPr lang="en-US" altLang="ko-KR" sz="1000" dirty="0">
                <a:solidFill>
                  <a:srgbClr val="666666"/>
                </a:solidFill>
                <a:highlight>
                  <a:srgbClr val="FFFFFF"/>
                </a:highlight>
                <a:latin typeface="Nanum Gothic"/>
              </a:rPr>
            </a:br>
            <a:r>
              <a:rPr lang="en-US" altLang="ko-KR" sz="1000" dirty="0">
                <a:solidFill>
                  <a:srgbClr val="666666"/>
                </a:solidFill>
                <a:highlight>
                  <a:srgbClr val="FFFFFF"/>
                </a:highlight>
                <a:latin typeface="Nanum Gothic"/>
              </a:rPr>
              <a:t>  &gt; </a:t>
            </a:r>
            <a:r>
              <a:rPr lang="ko-KR" altLang="en-US" sz="1000" dirty="0">
                <a:solidFill>
                  <a:srgbClr val="666666"/>
                </a:solidFill>
                <a:highlight>
                  <a:srgbClr val="FFFFFF"/>
                </a:highlight>
                <a:latin typeface="Nanum Gothic"/>
              </a:rPr>
              <a:t>금융지원 프로그램의 대출연계 시 참고자료로 활용</a:t>
            </a:r>
            <a:endParaRPr lang="en-US" altLang="ko-KR" sz="1000" b="0" i="0" dirty="0">
              <a:solidFill>
                <a:srgbClr val="666666"/>
              </a:solidFill>
              <a:effectLst/>
              <a:highlight>
                <a:srgbClr val="FFFFFF"/>
              </a:highlight>
              <a:latin typeface="Nanum Gothic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EDF769-EC2A-030C-9F9C-F0F731B50E1E}"/>
              </a:ext>
            </a:extLst>
          </p:cNvPr>
          <p:cNvSpPr/>
          <p:nvPr/>
        </p:nvSpPr>
        <p:spPr>
          <a:xfrm>
            <a:off x="3589208" y="425748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284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37C050-BA4A-31E4-C135-631A362DC22C}"/>
              </a:ext>
            </a:extLst>
          </p:cNvPr>
          <p:cNvSpPr txBox="1"/>
          <p:nvPr/>
        </p:nvSpPr>
        <p:spPr>
          <a:xfrm>
            <a:off x="5009821" y="3075056"/>
            <a:ext cx="217239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사업공고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2715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99BD-B359-E814-6D54-0E6859855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2200C721-5039-E920-0CD9-D6E9677301D8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/>
            <a:r>
              <a:rPr lang="en-US" altLang="ko-KR" sz="700" b="1" dirty="0">
                <a:ea typeface="나눔바른고딕" panose="020B0603020101020101"/>
              </a:rPr>
              <a:t>-</a:t>
            </a:r>
            <a:endParaRPr lang="ko-KR" altLang="ko-KR" sz="700" b="1" dirty="0">
              <a:ea typeface="나눔바른고딕" panose="020B0603020101020101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4ED1778-2AE8-6A12-3238-D20F74C493C8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국토교통 기업지원허브 공고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_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목록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A22C08-E8FB-B78D-BEDF-DED674C29F09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html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9EEF9EF6-56BA-515B-13F2-A5C5CFE21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695393"/>
              </p:ext>
            </p:extLst>
          </p:nvPr>
        </p:nvGraphicFramePr>
        <p:xfrm>
          <a:off x="9680490" y="1691003"/>
          <a:ext cx="2340000" cy="503712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사업공고 안내 문구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기관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공고 목록 노출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단일 선택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국토교통 기업지원허브의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유관기관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검색조건 동일하게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지원분야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공고 목록 노출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단일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479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검색어 입력 후 검색 버튼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공고 목록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드롭다운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전체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내용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검색 결과 없을 경우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메시지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＇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검색 결과가 없습니다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.’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729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공고상태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공고 목록 노출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단일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518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전체 건수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9277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정렬방법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공고 목록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등록순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마감순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카드형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목록형 아이콘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디폴트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카드형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선택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유형에 따라 리스트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776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리스트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공고 목록 기업지원허브 공고 맨 상단에 노출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바로 하단에 유관기관공고 최신 등록순으로 디폴트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배너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상세화면으로 이동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지원분야 및 디데이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9-2)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주관기관명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9-3)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공고명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9-4)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New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아이콘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게시일로부터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7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일간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9-5)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공고기간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9-6)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자세히보기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공고 상세화면으로 이동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9-7)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신청하기 버튼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진행중일 경우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 상태에서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공고 신청화면으로 이동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 전 상태에서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얼럿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로그인이 필요한 서비스입니다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 화면으로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이동하시겠습니까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?’ (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아니오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예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C814B351-0054-144F-4981-B09A9197AFE1}"/>
              </a:ext>
            </a:extLst>
          </p:cNvPr>
          <p:cNvSpPr txBox="1"/>
          <p:nvPr/>
        </p:nvSpPr>
        <p:spPr>
          <a:xfrm>
            <a:off x="66840" y="126321"/>
            <a:ext cx="4376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</a:rPr>
              <a:t>사업공고</a:t>
            </a:r>
            <a:r>
              <a:rPr lang="en-US" altLang="ko-KR" sz="1400" dirty="0">
                <a:solidFill>
                  <a:schemeClr val="tx1"/>
                </a:solidFill>
              </a:rPr>
              <a:t>_</a:t>
            </a:r>
            <a:r>
              <a:rPr lang="ko-KR" altLang="en-US" sz="1400" dirty="0">
                <a:solidFill>
                  <a:schemeClr val="tx1"/>
                </a:solidFill>
              </a:rPr>
              <a:t>국토교통 기업지원허브 공</a:t>
            </a:r>
            <a:r>
              <a:rPr lang="ko-KR" altLang="en-US" sz="1400" dirty="0"/>
              <a:t>고</a:t>
            </a:r>
            <a:r>
              <a:rPr lang="en-US" altLang="ko-KR" sz="1400" dirty="0"/>
              <a:t>_</a:t>
            </a:r>
            <a:r>
              <a:rPr lang="ko-KR" altLang="en-US" sz="1400" dirty="0">
                <a:solidFill>
                  <a:schemeClr val="tx1"/>
                </a:solidFill>
              </a:rPr>
              <a:t>목록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카드형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CC12598-9195-9452-3ADC-9F7369F44857}"/>
              </a:ext>
            </a:extLst>
          </p:cNvPr>
          <p:cNvSpPr/>
          <p:nvPr/>
        </p:nvSpPr>
        <p:spPr>
          <a:xfrm>
            <a:off x="388465" y="1396984"/>
            <a:ext cx="8928778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77F54FE-76EE-28B8-31B8-83F3891240C0}"/>
              </a:ext>
            </a:extLst>
          </p:cNvPr>
          <p:cNvSpPr/>
          <p:nvPr/>
        </p:nvSpPr>
        <p:spPr>
          <a:xfrm>
            <a:off x="331315" y="556414"/>
            <a:ext cx="3761362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 dirty="0">
                <a:solidFill>
                  <a:srgbClr val="7F7F7F"/>
                </a:solidFill>
              </a:rPr>
              <a:t>홈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dirty="0">
                <a:solidFill>
                  <a:srgbClr val="7F7F7F"/>
                </a:solidFill>
              </a:rPr>
              <a:t>사업공고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b="1" dirty="0">
                <a:solidFill>
                  <a:schemeClr val="tx1"/>
                </a:solidFill>
              </a:rPr>
              <a:t>공고</a:t>
            </a:r>
            <a:r>
              <a:rPr lang="en-US" altLang="ko-KR" sz="1050" b="1" dirty="0">
                <a:solidFill>
                  <a:schemeClr val="tx1"/>
                </a:solidFill>
              </a:rPr>
              <a:t>·</a:t>
            </a:r>
            <a:r>
              <a:rPr lang="ko-KR" altLang="en-US" sz="1050" b="1" dirty="0">
                <a:solidFill>
                  <a:schemeClr val="tx1"/>
                </a:solidFill>
              </a:rPr>
              <a:t>접수</a:t>
            </a: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14BCBC7E-5418-234F-0C5B-55B90C68A58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rgbClr val="333333"/>
                </a:solidFill>
                <a:effectLst/>
                <a:latin typeface="Noto Sans Korean"/>
              </a:rPr>
              <a:t>공고</a:t>
            </a:r>
            <a:r>
              <a:rPr lang="en-US" altLang="ko-KR" sz="1600" b="1" i="0" dirty="0">
                <a:solidFill>
                  <a:srgbClr val="333333"/>
                </a:solidFill>
                <a:effectLst/>
                <a:latin typeface="Noto Sans Korean"/>
              </a:rPr>
              <a:t>·</a:t>
            </a:r>
            <a:r>
              <a:rPr lang="ko-KR" altLang="en-US" sz="1600" b="1" i="0" dirty="0">
                <a:solidFill>
                  <a:srgbClr val="333333"/>
                </a:solidFill>
                <a:effectLst/>
                <a:latin typeface="Noto Sans Korean"/>
              </a:rPr>
              <a:t>접수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C9FC905-FF3B-B6F5-FD61-DCBF2A38B7DF}"/>
              </a:ext>
            </a:extLst>
          </p:cNvPr>
          <p:cNvSpPr/>
          <p:nvPr/>
        </p:nvSpPr>
        <p:spPr bwMode="auto">
          <a:xfrm>
            <a:off x="431303" y="1186805"/>
            <a:ext cx="8923071" cy="648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 algn="ctr"/>
            <a:r>
              <a:rPr lang="ko-KR" altLang="en-US" sz="1000" i="0" dirty="0">
                <a:solidFill>
                  <a:srgbClr val="333333"/>
                </a:solidFill>
                <a:effectLst/>
              </a:rPr>
              <a:t>국토교통 기업지원허브 지원사업 및 유관기관에서 수집한 지원사업 공고를 제공합니다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.</a:t>
            </a:r>
          </a:p>
          <a:p>
            <a:pPr algn="ctr"/>
            <a:r>
              <a:rPr lang="ko-KR" altLang="en-US" sz="1000" i="0" dirty="0">
                <a:solidFill>
                  <a:srgbClr val="333333"/>
                </a:solidFill>
                <a:effectLst/>
              </a:rPr>
              <a:t>공고 신청은 국토교통 기업지원허브 </a:t>
            </a:r>
            <a:r>
              <a:rPr lang="ko-KR" altLang="en-US" sz="1000" dirty="0">
                <a:solidFill>
                  <a:srgbClr val="333333"/>
                </a:solidFill>
              </a:rPr>
              <a:t>공고는 포털 로그인 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후</a:t>
            </a:r>
            <a:r>
              <a:rPr lang="en-US" altLang="ko-KR" sz="1000" dirty="0">
                <a:solidFill>
                  <a:srgbClr val="333333"/>
                </a:solidFill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</a:rPr>
              <a:t>유관기관 공고는 해당 공고기관을 통해 신청할 수 있습니다</a:t>
            </a:r>
            <a:r>
              <a:rPr lang="en-US" altLang="ko-KR" sz="1000" dirty="0">
                <a:solidFill>
                  <a:srgbClr val="333333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7A2661C-DADD-4698-2761-C4CB21C05615}"/>
              </a:ext>
            </a:extLst>
          </p:cNvPr>
          <p:cNvSpPr/>
          <p:nvPr/>
        </p:nvSpPr>
        <p:spPr>
          <a:xfrm>
            <a:off x="331315" y="3496433"/>
            <a:ext cx="2184370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</a:t>
            </a:r>
            <a:r>
              <a:rPr lang="ko-KR" altLang="en-US" sz="900" dirty="0">
                <a:solidFill>
                  <a:srgbClr val="7F7F7F"/>
                </a:solidFill>
              </a:rPr>
              <a:t> </a:t>
            </a:r>
            <a:r>
              <a:rPr lang="en-US" altLang="ko-KR" sz="900" b="1" dirty="0">
                <a:solidFill>
                  <a:srgbClr val="EE6630"/>
                </a:solidFill>
              </a:rPr>
              <a:t>51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3308EE0-15F1-A35F-1437-1F923A8E1C5C}"/>
              </a:ext>
            </a:extLst>
          </p:cNvPr>
          <p:cNvSpPr/>
          <p:nvPr/>
        </p:nvSpPr>
        <p:spPr>
          <a:xfrm>
            <a:off x="372748" y="3924474"/>
            <a:ext cx="2106000" cy="190800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E90EBA-1C3D-C990-9E05-29FFFED97D0D}"/>
              </a:ext>
            </a:extLst>
          </p:cNvPr>
          <p:cNvSpPr txBox="1"/>
          <p:nvPr/>
        </p:nvSpPr>
        <p:spPr>
          <a:xfrm>
            <a:off x="424190" y="4532595"/>
            <a:ext cx="19950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국토교통 스타트업 창업기획 프로그램 「제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4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회 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NEXT 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챌린지」 모집 공고 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(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초기창업기업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)</a:t>
            </a:r>
            <a:endParaRPr kumimoji="0" lang="ko-KR" altLang="en-US" sz="1000" b="1" i="0" u="none" strike="noStrike" kern="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410" name="사각형: 둥근 모서리 409">
            <a:extLst>
              <a:ext uri="{FF2B5EF4-FFF2-40B4-BE49-F238E27FC236}">
                <a16:creationId xmlns:a16="http://schemas.microsoft.com/office/drawing/2014/main" id="{31ACE532-89E8-2A7E-0A60-B9124B6E716D}"/>
              </a:ext>
            </a:extLst>
          </p:cNvPr>
          <p:cNvSpPr/>
          <p:nvPr/>
        </p:nvSpPr>
        <p:spPr>
          <a:xfrm>
            <a:off x="524840" y="4069721"/>
            <a:ext cx="792000" cy="16200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창업</a:t>
            </a:r>
            <a:r>
              <a:rPr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·</a:t>
            </a:r>
            <a:r>
              <a:rPr lang="ko-KR" altLang="en-US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경영지원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8CAAF51A-0F6D-9C2D-EFE5-3A23FD9E546E}"/>
              </a:ext>
            </a:extLst>
          </p:cNvPr>
          <p:cNvSpPr txBox="1"/>
          <p:nvPr/>
        </p:nvSpPr>
        <p:spPr>
          <a:xfrm>
            <a:off x="436149" y="5073657"/>
            <a:ext cx="1485417" cy="223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5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2024. 4. 25 ~ 2024. 5. </a:t>
            </a:r>
            <a:r>
              <a:rPr lang="en-US" altLang="ko-KR" sz="8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</a:t>
            </a:r>
            <a:endParaRPr kumimoji="0" lang="en-US" altLang="ko-KR" sz="85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FA485081-9548-19E5-A336-54C0BDCF901B}"/>
              </a:ext>
            </a:extLst>
          </p:cNvPr>
          <p:cNvGrpSpPr/>
          <p:nvPr/>
        </p:nvGrpSpPr>
        <p:grpSpPr>
          <a:xfrm>
            <a:off x="9088740" y="3589103"/>
            <a:ext cx="244800" cy="234000"/>
            <a:chOff x="9119562" y="2761856"/>
            <a:chExt cx="244800" cy="234000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4908300-374A-FAA7-33BE-9D1E658359D0}"/>
                </a:ext>
              </a:extLst>
            </p:cNvPr>
            <p:cNvSpPr/>
            <p:nvPr/>
          </p:nvSpPr>
          <p:spPr bwMode="auto">
            <a:xfrm>
              <a:off x="9119562" y="2761856"/>
              <a:ext cx="2448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E2D206CA-18EE-4C8F-0342-050C5656E0A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3562" y="2809610"/>
              <a:ext cx="144000" cy="144000"/>
            </a:xfrm>
            <a:prstGeom prst="rect">
              <a:avLst/>
            </a:prstGeom>
          </p:spPr>
        </p:pic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948753F-077D-7AAE-73BF-0613100F001D}"/>
              </a:ext>
            </a:extLst>
          </p:cNvPr>
          <p:cNvGrpSpPr/>
          <p:nvPr/>
        </p:nvGrpSpPr>
        <p:grpSpPr>
          <a:xfrm>
            <a:off x="8794267" y="3589103"/>
            <a:ext cx="244800" cy="234000"/>
            <a:chOff x="8835985" y="2761856"/>
            <a:chExt cx="244800" cy="234000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6D32CAF-CD89-B7FC-2422-3B4C566B993E}"/>
                </a:ext>
              </a:extLst>
            </p:cNvPr>
            <p:cNvSpPr/>
            <p:nvPr/>
          </p:nvSpPr>
          <p:spPr bwMode="auto">
            <a:xfrm>
              <a:off x="8835985" y="2761856"/>
              <a:ext cx="2448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51C22EF1-094A-0DB6-C83F-F92165F75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85" y="2806010"/>
              <a:ext cx="151200" cy="151200"/>
            </a:xfrm>
            <a:prstGeom prst="rect">
              <a:avLst/>
            </a:prstGeom>
          </p:spPr>
        </p:pic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7DBAEB0-EE02-93B2-8FAB-012FB7849997}"/>
              </a:ext>
            </a:extLst>
          </p:cNvPr>
          <p:cNvSpPr/>
          <p:nvPr/>
        </p:nvSpPr>
        <p:spPr>
          <a:xfrm>
            <a:off x="8015540" y="3589103"/>
            <a:ext cx="720000" cy="23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r>
              <a:rPr lang="ko-KR" altLang="en-US" sz="8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등록순</a:t>
            </a:r>
            <a:r>
              <a:rPr lang="ko-KR" altLang="en-US" sz="8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1BCFC05-BD54-773F-4AA7-57614ADCBB68}"/>
              </a:ext>
            </a:extLst>
          </p:cNvPr>
          <p:cNvSpPr/>
          <p:nvPr/>
        </p:nvSpPr>
        <p:spPr>
          <a:xfrm>
            <a:off x="7227760" y="3589103"/>
            <a:ext cx="720000" cy="23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ko-KR" altLang="en-US" sz="8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모집마감</a:t>
            </a:r>
          </a:p>
        </p:txBody>
      </p:sp>
      <p:sp>
        <p:nvSpPr>
          <p:cNvPr id="546" name="사각형: 둥근 모서리 545">
            <a:extLst>
              <a:ext uri="{FF2B5EF4-FFF2-40B4-BE49-F238E27FC236}">
                <a16:creationId xmlns:a16="http://schemas.microsoft.com/office/drawing/2014/main" id="{123379A0-91C6-1960-C2DF-16791A983A78}"/>
              </a:ext>
            </a:extLst>
          </p:cNvPr>
          <p:cNvSpPr/>
          <p:nvPr/>
        </p:nvSpPr>
        <p:spPr>
          <a:xfrm>
            <a:off x="1355869" y="4068562"/>
            <a:ext cx="360000" cy="162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800" b="0" dirty="0">
                <a:solidFill>
                  <a:schemeClr val="bg1"/>
                </a:solidFill>
                <a:latin typeface="+mn-ea"/>
              </a:rPr>
              <a:t>D-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22</a:t>
            </a:r>
            <a:endParaRPr lang="ko-KR" altLang="en-US" sz="8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EB72421-58F5-9892-A63B-F9875E42CEEF}"/>
              </a:ext>
            </a:extLst>
          </p:cNvPr>
          <p:cNvSpPr/>
          <p:nvPr/>
        </p:nvSpPr>
        <p:spPr>
          <a:xfrm>
            <a:off x="4949511" y="3924474"/>
            <a:ext cx="2106000" cy="190800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F0E104-5326-F07B-F487-AF0FC2A02E44}"/>
              </a:ext>
            </a:extLst>
          </p:cNvPr>
          <p:cNvSpPr txBox="1"/>
          <p:nvPr/>
        </p:nvSpPr>
        <p:spPr>
          <a:xfrm>
            <a:off x="5000953" y="4532595"/>
            <a:ext cx="2035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국토교통 중소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·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벤처기업 투자유치 지원 프로그램 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1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기 모집 공고</a:t>
            </a:r>
            <a:endParaRPr kumimoji="0" lang="ko-KR" altLang="en-US" sz="1000" b="1" i="0" u="none" strike="noStrike" kern="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BB5468D-1239-887D-74B2-32AE523C4422}"/>
              </a:ext>
            </a:extLst>
          </p:cNvPr>
          <p:cNvSpPr/>
          <p:nvPr/>
        </p:nvSpPr>
        <p:spPr>
          <a:xfrm>
            <a:off x="5099425" y="4069721"/>
            <a:ext cx="540000" cy="16200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금융지원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CB87C75-23CC-6B61-E43C-A04C4CEEF751}"/>
              </a:ext>
            </a:extLst>
          </p:cNvPr>
          <p:cNvSpPr/>
          <p:nvPr/>
        </p:nvSpPr>
        <p:spPr>
          <a:xfrm>
            <a:off x="5681893" y="4069721"/>
            <a:ext cx="360000" cy="162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800" b="0" dirty="0">
                <a:solidFill>
                  <a:schemeClr val="bg1"/>
                </a:solidFill>
                <a:latin typeface="+mn-ea"/>
              </a:rPr>
              <a:t>D-9</a:t>
            </a:r>
            <a:endParaRPr lang="ko-KR" altLang="en-US" sz="8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AA2052-3156-9CA1-7783-3E6AA5757EAC}"/>
              </a:ext>
            </a:extLst>
          </p:cNvPr>
          <p:cNvSpPr txBox="1"/>
          <p:nvPr/>
        </p:nvSpPr>
        <p:spPr>
          <a:xfrm>
            <a:off x="5012912" y="5073657"/>
            <a:ext cx="1485417" cy="223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5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2024-04-23 ~ 2024-05-08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632E0BD-D1D2-2DAB-3D5A-0FB6522FE893}"/>
              </a:ext>
            </a:extLst>
          </p:cNvPr>
          <p:cNvSpPr/>
          <p:nvPr/>
        </p:nvSpPr>
        <p:spPr>
          <a:xfrm>
            <a:off x="2673497" y="3924474"/>
            <a:ext cx="2106000" cy="190800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732328-F88B-B652-C152-EF5E9DD0DC9E}"/>
              </a:ext>
            </a:extLst>
          </p:cNvPr>
          <p:cNvSpPr txBox="1"/>
          <p:nvPr/>
        </p:nvSpPr>
        <p:spPr>
          <a:xfrm>
            <a:off x="2724939" y="4532595"/>
            <a:ext cx="19950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국토교통 스타트업 창업기획 프로그램 「제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4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회 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NEXT 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챌린지」 모집 공고 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(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예비창업자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)</a:t>
            </a:r>
            <a:endParaRPr kumimoji="0" lang="ko-KR" altLang="en-US" sz="1000" b="1" i="0" u="none" strike="noStrike" kern="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F36F634-0BFB-B3D0-3209-A3B3BB23081A}"/>
              </a:ext>
            </a:extLst>
          </p:cNvPr>
          <p:cNvSpPr/>
          <p:nvPr/>
        </p:nvSpPr>
        <p:spPr>
          <a:xfrm>
            <a:off x="2825589" y="4069721"/>
            <a:ext cx="792000" cy="16200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창업</a:t>
            </a:r>
            <a:r>
              <a:rPr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·</a:t>
            </a:r>
            <a:r>
              <a:rPr lang="ko-KR" altLang="en-US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경영지원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AC6644-0C5A-E56A-F42E-E1FB12AC42E9}"/>
              </a:ext>
            </a:extLst>
          </p:cNvPr>
          <p:cNvSpPr txBox="1"/>
          <p:nvPr/>
        </p:nvSpPr>
        <p:spPr>
          <a:xfrm>
            <a:off x="2736898" y="5073657"/>
            <a:ext cx="1485417" cy="223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5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2024. 4. 25 ~ 2024. 5. </a:t>
            </a:r>
            <a:r>
              <a:rPr lang="en-US" altLang="ko-KR" sz="8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</a:t>
            </a:r>
            <a:endParaRPr kumimoji="0" lang="en-US" altLang="ko-KR" sz="85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E01E45A-7BB9-79D8-FA35-0A8FD2A1BF8A}"/>
              </a:ext>
            </a:extLst>
          </p:cNvPr>
          <p:cNvSpPr/>
          <p:nvPr/>
        </p:nvSpPr>
        <p:spPr>
          <a:xfrm>
            <a:off x="3656618" y="4068562"/>
            <a:ext cx="360000" cy="162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800" b="0" dirty="0">
                <a:solidFill>
                  <a:schemeClr val="bg1"/>
                </a:solidFill>
                <a:latin typeface="+mn-ea"/>
              </a:rPr>
              <a:t>D-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22</a:t>
            </a:r>
            <a:endParaRPr lang="ko-KR" altLang="en-US" sz="800" b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F0767FB-980A-E1AA-6FB4-5FB6BE816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310" y="4892346"/>
            <a:ext cx="18539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7038461-A05B-08BE-1E1C-FA329290CFDF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사업공고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공고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·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접수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6A12CCF-34DF-943A-4B48-73582DF26313}"/>
              </a:ext>
            </a:extLst>
          </p:cNvPr>
          <p:cNvSpPr/>
          <p:nvPr/>
        </p:nvSpPr>
        <p:spPr>
          <a:xfrm>
            <a:off x="1259054" y="133954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6599D2F-4A8F-DF4B-DDF7-730B71F7C580}"/>
              </a:ext>
            </a:extLst>
          </p:cNvPr>
          <p:cNvSpPr/>
          <p:nvPr/>
        </p:nvSpPr>
        <p:spPr>
          <a:xfrm>
            <a:off x="255104" y="403612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9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9E21C85-38C7-8082-7A10-52DE51EF3B03}"/>
              </a:ext>
            </a:extLst>
          </p:cNvPr>
          <p:cNvSpPr/>
          <p:nvPr/>
        </p:nvSpPr>
        <p:spPr>
          <a:xfrm>
            <a:off x="255104" y="429471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9-2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5BA92B-BFC6-A836-C22B-24AA0A35B67F}"/>
              </a:ext>
            </a:extLst>
          </p:cNvPr>
          <p:cNvSpPr/>
          <p:nvPr/>
        </p:nvSpPr>
        <p:spPr>
          <a:xfrm>
            <a:off x="255104" y="456141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9-3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6BFCE6B-40CC-55FB-6A5F-84026FD61ECF}"/>
              </a:ext>
            </a:extLst>
          </p:cNvPr>
          <p:cNvSpPr/>
          <p:nvPr/>
        </p:nvSpPr>
        <p:spPr>
          <a:xfrm>
            <a:off x="9392535" y="3595261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8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C6B0092A-37CA-3703-0889-5B58D91DBC48}"/>
              </a:ext>
            </a:extLst>
          </p:cNvPr>
          <p:cNvSpPr/>
          <p:nvPr/>
        </p:nvSpPr>
        <p:spPr>
          <a:xfrm>
            <a:off x="179884" y="357800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6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D83DC00D-569E-9B24-3591-1CD42EC2C3D9}"/>
              </a:ext>
            </a:extLst>
          </p:cNvPr>
          <p:cNvSpPr/>
          <p:nvPr/>
        </p:nvSpPr>
        <p:spPr>
          <a:xfrm>
            <a:off x="2211996" y="487778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9-4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076032C5-A311-B158-2A29-8B0487356BE4}"/>
              </a:ext>
            </a:extLst>
          </p:cNvPr>
          <p:cNvSpPr/>
          <p:nvPr/>
        </p:nvSpPr>
        <p:spPr>
          <a:xfrm>
            <a:off x="7929697" y="348110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7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EB947EFE-5365-7AF3-970A-589A37462856}"/>
              </a:ext>
            </a:extLst>
          </p:cNvPr>
          <p:cNvSpPr/>
          <p:nvPr/>
        </p:nvSpPr>
        <p:spPr>
          <a:xfrm>
            <a:off x="1839461" y="403612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9-1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C516A7FE-88A7-8371-FEB2-F3F0EE662439}"/>
              </a:ext>
            </a:extLst>
          </p:cNvPr>
          <p:cNvSpPr/>
          <p:nvPr/>
        </p:nvSpPr>
        <p:spPr>
          <a:xfrm>
            <a:off x="255104" y="507746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9-5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019A77E-4D0C-3CA3-200B-A3958797ED9B}"/>
              </a:ext>
            </a:extLst>
          </p:cNvPr>
          <p:cNvGrpSpPr/>
          <p:nvPr/>
        </p:nvGrpSpPr>
        <p:grpSpPr>
          <a:xfrm>
            <a:off x="488602" y="5411046"/>
            <a:ext cx="1868717" cy="288000"/>
            <a:chOff x="488602" y="5901316"/>
            <a:chExt cx="1868717" cy="28800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D41C563B-D217-3C54-49C7-A6E5637848F4}"/>
                </a:ext>
              </a:extLst>
            </p:cNvPr>
            <p:cNvSpPr/>
            <p:nvPr/>
          </p:nvSpPr>
          <p:spPr>
            <a:xfrm>
              <a:off x="488602" y="5901316"/>
              <a:ext cx="900000" cy="28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latinLnBrk="0"/>
              <a:r>
                <a:rPr lang="ko-KR" altLang="en-US" sz="900" kern="0" dirty="0" err="1">
                  <a:latin typeface="+mj-ea"/>
                  <a:ea typeface="+mj-ea"/>
                </a:rPr>
                <a:t>자세히보기</a:t>
              </a:r>
              <a:endParaRPr lang="ko-KR" altLang="en-US" sz="900" kern="0" dirty="0">
                <a:latin typeface="+mj-ea"/>
                <a:ea typeface="+mj-ea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05C6CD48-877B-5B7E-F79B-2990DC1EB688}"/>
                </a:ext>
              </a:extLst>
            </p:cNvPr>
            <p:cNvSpPr/>
            <p:nvPr/>
          </p:nvSpPr>
          <p:spPr>
            <a:xfrm>
              <a:off x="1457319" y="5901316"/>
              <a:ext cx="900000" cy="288000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latinLnBrk="0"/>
              <a:r>
                <a:rPr lang="ko-KR" altLang="en-US" sz="900" kern="0" dirty="0">
                  <a:solidFill>
                    <a:schemeClr val="bg1"/>
                  </a:solidFill>
                  <a:latin typeface="+mj-ea"/>
                  <a:ea typeface="+mj-ea"/>
                </a:rPr>
                <a:t>신청하기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8928C5A-3211-22D9-35E4-9254791A2052}"/>
              </a:ext>
            </a:extLst>
          </p:cNvPr>
          <p:cNvGrpSpPr/>
          <p:nvPr/>
        </p:nvGrpSpPr>
        <p:grpSpPr>
          <a:xfrm>
            <a:off x="2788182" y="5411046"/>
            <a:ext cx="1868717" cy="288000"/>
            <a:chOff x="488602" y="5901316"/>
            <a:chExt cx="1868717" cy="2880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7F462F-3D6F-23B1-CA26-A8DB9B352309}"/>
                </a:ext>
              </a:extLst>
            </p:cNvPr>
            <p:cNvSpPr/>
            <p:nvPr/>
          </p:nvSpPr>
          <p:spPr>
            <a:xfrm>
              <a:off x="488602" y="5901316"/>
              <a:ext cx="900000" cy="28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latinLnBrk="0"/>
              <a:r>
                <a:rPr lang="ko-KR" altLang="en-US" sz="900" kern="0" dirty="0" err="1">
                  <a:latin typeface="+mj-ea"/>
                  <a:ea typeface="+mj-ea"/>
                </a:rPr>
                <a:t>자세히보기</a:t>
              </a:r>
              <a:endParaRPr lang="ko-KR" altLang="en-US" sz="900" kern="0" dirty="0">
                <a:latin typeface="+mj-ea"/>
                <a:ea typeface="+mj-ea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7FBDA3-5333-CEB3-C0A6-DF22253BB101}"/>
                </a:ext>
              </a:extLst>
            </p:cNvPr>
            <p:cNvSpPr/>
            <p:nvPr/>
          </p:nvSpPr>
          <p:spPr>
            <a:xfrm>
              <a:off x="1457319" y="5901316"/>
              <a:ext cx="900000" cy="288000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latinLnBrk="0"/>
              <a:r>
                <a:rPr lang="ko-KR" altLang="en-US" sz="900" kern="0" dirty="0">
                  <a:solidFill>
                    <a:schemeClr val="bg1"/>
                  </a:solidFill>
                  <a:latin typeface="+mj-ea"/>
                  <a:ea typeface="+mj-ea"/>
                </a:rPr>
                <a:t>신청하기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EEB9216-AA5D-8558-EC64-4B4829B977C0}"/>
              </a:ext>
            </a:extLst>
          </p:cNvPr>
          <p:cNvGrpSpPr/>
          <p:nvPr/>
        </p:nvGrpSpPr>
        <p:grpSpPr>
          <a:xfrm>
            <a:off x="5060601" y="5411046"/>
            <a:ext cx="1868717" cy="288000"/>
            <a:chOff x="488602" y="5901316"/>
            <a:chExt cx="1868717" cy="2880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1AE5C5B-5F42-EBFE-545E-066399530B6A}"/>
                </a:ext>
              </a:extLst>
            </p:cNvPr>
            <p:cNvSpPr/>
            <p:nvPr/>
          </p:nvSpPr>
          <p:spPr>
            <a:xfrm>
              <a:off x="488602" y="5901316"/>
              <a:ext cx="900000" cy="28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latinLnBrk="0"/>
              <a:r>
                <a:rPr lang="ko-KR" altLang="en-US" sz="900" kern="0" dirty="0" err="1">
                  <a:latin typeface="+mj-ea"/>
                  <a:ea typeface="+mj-ea"/>
                </a:rPr>
                <a:t>자세히보기</a:t>
              </a:r>
              <a:endParaRPr lang="ko-KR" altLang="en-US" sz="900" kern="0" dirty="0">
                <a:latin typeface="+mj-ea"/>
                <a:ea typeface="+mj-ea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0B46542-22A0-876F-0B59-39C6DBBCE1E1}"/>
                </a:ext>
              </a:extLst>
            </p:cNvPr>
            <p:cNvSpPr/>
            <p:nvPr/>
          </p:nvSpPr>
          <p:spPr>
            <a:xfrm>
              <a:off x="1457319" y="5901316"/>
              <a:ext cx="900000" cy="288000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latinLnBrk="0"/>
              <a:r>
                <a:rPr lang="ko-KR" altLang="en-US" sz="900" kern="0" dirty="0">
                  <a:solidFill>
                    <a:schemeClr val="bg1"/>
                  </a:solidFill>
                  <a:latin typeface="+mj-ea"/>
                  <a:ea typeface="+mj-ea"/>
                </a:rPr>
                <a:t>신청하기</a:t>
              </a:r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4C5A5853-E75F-43AC-3B4C-6CBC8E069565}"/>
              </a:ext>
            </a:extLst>
          </p:cNvPr>
          <p:cNvSpPr/>
          <p:nvPr/>
        </p:nvSpPr>
        <p:spPr>
          <a:xfrm>
            <a:off x="255104" y="543055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9-6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2144E-654A-E9D7-C706-B1C154D5AEAF}"/>
              </a:ext>
            </a:extLst>
          </p:cNvPr>
          <p:cNvSpPr/>
          <p:nvPr/>
        </p:nvSpPr>
        <p:spPr>
          <a:xfrm>
            <a:off x="2391722" y="543055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9-7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B084910-CF99-7526-9722-7C2B44EE563C}"/>
              </a:ext>
            </a:extLst>
          </p:cNvPr>
          <p:cNvSpPr/>
          <p:nvPr/>
        </p:nvSpPr>
        <p:spPr bwMode="auto">
          <a:xfrm>
            <a:off x="431303" y="1936677"/>
            <a:ext cx="8909828" cy="13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60CD0D1-269D-A413-34F8-3BAB9715CC33}"/>
              </a:ext>
            </a:extLst>
          </p:cNvPr>
          <p:cNvSpPr txBox="1"/>
          <p:nvPr/>
        </p:nvSpPr>
        <p:spPr>
          <a:xfrm>
            <a:off x="579865" y="2872204"/>
            <a:ext cx="5212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검색어</a:t>
            </a: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8565311-DBB7-5F0E-8105-626CD85C9E7D}"/>
              </a:ext>
            </a:extLst>
          </p:cNvPr>
          <p:cNvGrpSpPr/>
          <p:nvPr/>
        </p:nvGrpSpPr>
        <p:grpSpPr>
          <a:xfrm>
            <a:off x="1225461" y="2843833"/>
            <a:ext cx="3290896" cy="288000"/>
            <a:chOff x="5069832" y="3743751"/>
            <a:chExt cx="3290896" cy="288000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BB0496A9-F33C-C64A-BD40-27038947F2C4}"/>
                </a:ext>
              </a:extLst>
            </p:cNvPr>
            <p:cNvGrpSpPr/>
            <p:nvPr/>
          </p:nvGrpSpPr>
          <p:grpSpPr>
            <a:xfrm>
              <a:off x="5069832" y="3743751"/>
              <a:ext cx="3290896" cy="288000"/>
              <a:chOff x="5069832" y="3743751"/>
              <a:chExt cx="3290896" cy="288000"/>
            </a:xfrm>
          </p:grpSpPr>
          <p:sp>
            <p:nvSpPr>
              <p:cNvPr id="514" name="사각형: 둥근 모서리 513">
                <a:extLst>
                  <a:ext uri="{FF2B5EF4-FFF2-40B4-BE49-F238E27FC236}">
                    <a16:creationId xmlns:a16="http://schemas.microsoft.com/office/drawing/2014/main" id="{CD427F63-CE0C-373F-DB12-F7096A35F4D7}"/>
                  </a:ext>
                </a:extLst>
              </p:cNvPr>
              <p:cNvSpPr/>
              <p:nvPr/>
            </p:nvSpPr>
            <p:spPr>
              <a:xfrm>
                <a:off x="5069832" y="3743751"/>
                <a:ext cx="720000" cy="28800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miter lim="800000"/>
              </a:ln>
              <a:effectLst/>
            </p:spPr>
            <p:txBody>
              <a:bodyPr lIns="108000" rIns="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9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전체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515" name="사각형: 둥근 모서리 514">
                <a:extLst>
                  <a:ext uri="{FF2B5EF4-FFF2-40B4-BE49-F238E27FC236}">
                    <a16:creationId xmlns:a16="http://schemas.microsoft.com/office/drawing/2014/main" id="{CFE6E1F7-5F8E-3883-53ED-C61FC7B0C5A1}"/>
                  </a:ext>
                </a:extLst>
              </p:cNvPr>
              <p:cNvSpPr/>
              <p:nvPr/>
            </p:nvSpPr>
            <p:spPr>
              <a:xfrm>
                <a:off x="5855375" y="3743751"/>
                <a:ext cx="2160000" cy="28800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miter lim="800000"/>
              </a:ln>
              <a:effectLst/>
            </p:spPr>
            <p:txBody>
              <a:bodyPr lIns="108000" rIns="0" rtlCol="0" anchor="ctr"/>
              <a:lstStyle/>
              <a:p>
                <a:pPr latinLnBrk="0"/>
                <a:r>
                  <a:rPr lang="ko-KR" altLang="en-US" sz="9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검색어를 입력하세요</a:t>
                </a:r>
              </a:p>
            </p:txBody>
          </p:sp>
          <p:pic>
            <p:nvPicPr>
              <p:cNvPr id="516" name="그림 515">
                <a:extLst>
                  <a:ext uri="{FF2B5EF4-FFF2-40B4-BE49-F238E27FC236}">
                    <a16:creationId xmlns:a16="http://schemas.microsoft.com/office/drawing/2014/main" id="{75972C54-833B-158B-987E-0FADB82D1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3427" y="3833228"/>
                <a:ext cx="108000" cy="108000"/>
              </a:xfrm>
              <a:prstGeom prst="rect">
                <a:avLst/>
              </a:prstGeom>
            </p:spPr>
          </p:pic>
          <p:sp>
            <p:nvSpPr>
              <p:cNvPr id="517" name="사각형: 둥근 위쪽 모서리 516">
                <a:extLst>
                  <a:ext uri="{FF2B5EF4-FFF2-40B4-BE49-F238E27FC236}">
                    <a16:creationId xmlns:a16="http://schemas.microsoft.com/office/drawing/2014/main" id="{9D257AF9-CD6D-DC4A-0626-D9B9A03008F7}"/>
                  </a:ext>
                </a:extLst>
              </p:cNvPr>
              <p:cNvSpPr/>
              <p:nvPr/>
            </p:nvSpPr>
            <p:spPr>
              <a:xfrm rot="5400000">
                <a:off x="7946728" y="3617751"/>
                <a:ext cx="288000" cy="5400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lIns="180000" rtlCol="0" anchor="ctr">
                <a:noAutofit/>
              </a:bodyPr>
              <a:lstStyle/>
              <a:p>
                <a:endPara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8D958ADF-9B47-5F02-06CE-AB74ED915E75}"/>
                </a:ext>
              </a:extLst>
            </p:cNvPr>
            <p:cNvSpPr txBox="1"/>
            <p:nvPr/>
          </p:nvSpPr>
          <p:spPr>
            <a:xfrm>
              <a:off x="7892983" y="3772122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bg1"/>
                  </a:solidFill>
                </a:rPr>
                <a:t>검색</a:t>
              </a:r>
            </a:p>
          </p:txBody>
        </p:sp>
      </p:grpSp>
      <p:sp>
        <p:nvSpPr>
          <p:cNvPr id="542" name="TextBox 541">
            <a:extLst>
              <a:ext uri="{FF2B5EF4-FFF2-40B4-BE49-F238E27FC236}">
                <a16:creationId xmlns:a16="http://schemas.microsoft.com/office/drawing/2014/main" id="{ACFD07AA-6B8B-1CC1-4D1B-681A332A7101}"/>
              </a:ext>
            </a:extLst>
          </p:cNvPr>
          <p:cNvSpPr txBox="1"/>
          <p:nvPr/>
        </p:nvSpPr>
        <p:spPr>
          <a:xfrm>
            <a:off x="568471" y="2494514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지원분야</a:t>
            </a:r>
          </a:p>
        </p:txBody>
      </p:sp>
      <p:sp>
        <p:nvSpPr>
          <p:cNvPr id="543" name="사각형: 둥근 모서리 542">
            <a:extLst>
              <a:ext uri="{FF2B5EF4-FFF2-40B4-BE49-F238E27FC236}">
                <a16:creationId xmlns:a16="http://schemas.microsoft.com/office/drawing/2014/main" id="{E5B04136-E649-6DED-4CE6-FD628AB487EA}"/>
              </a:ext>
            </a:extLst>
          </p:cNvPr>
          <p:cNvSpPr/>
          <p:nvPr/>
        </p:nvSpPr>
        <p:spPr>
          <a:xfrm>
            <a:off x="1245329" y="2466143"/>
            <a:ext cx="612000" cy="28800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latinLnBrk="0"/>
            <a:r>
              <a:rPr lang="ko-KR" altLang="en-US" sz="900" kern="0" dirty="0">
                <a:solidFill>
                  <a:schemeClr val="bg1"/>
                </a:solidFill>
                <a:latin typeface="+mj-ea"/>
                <a:ea typeface="+mj-ea"/>
              </a:rPr>
              <a:t>전체</a:t>
            </a:r>
          </a:p>
        </p:txBody>
      </p:sp>
      <p:sp>
        <p:nvSpPr>
          <p:cNvPr id="544" name="사각형: 둥근 모서리 543">
            <a:extLst>
              <a:ext uri="{FF2B5EF4-FFF2-40B4-BE49-F238E27FC236}">
                <a16:creationId xmlns:a16="http://schemas.microsoft.com/office/drawing/2014/main" id="{F69B115A-1EE2-18EC-87AC-36326771568A}"/>
              </a:ext>
            </a:extLst>
          </p:cNvPr>
          <p:cNvSpPr/>
          <p:nvPr/>
        </p:nvSpPr>
        <p:spPr>
          <a:xfrm>
            <a:off x="1921716" y="2466143"/>
            <a:ext cx="79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판로지원</a:t>
            </a:r>
          </a:p>
        </p:txBody>
      </p:sp>
      <p:sp>
        <p:nvSpPr>
          <p:cNvPr id="547" name="사각형: 둥근 모서리 546">
            <a:extLst>
              <a:ext uri="{FF2B5EF4-FFF2-40B4-BE49-F238E27FC236}">
                <a16:creationId xmlns:a16="http://schemas.microsoft.com/office/drawing/2014/main" id="{63144B3C-C028-8B29-4E45-87D31E68EC1C}"/>
              </a:ext>
            </a:extLst>
          </p:cNvPr>
          <p:cNvSpPr/>
          <p:nvPr/>
        </p:nvSpPr>
        <p:spPr>
          <a:xfrm>
            <a:off x="2774799" y="2466143"/>
            <a:ext cx="1008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창업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·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경영지원</a:t>
            </a:r>
          </a:p>
        </p:txBody>
      </p:sp>
      <p:sp>
        <p:nvSpPr>
          <p:cNvPr id="548" name="사각형: 둥근 모서리 547">
            <a:extLst>
              <a:ext uri="{FF2B5EF4-FFF2-40B4-BE49-F238E27FC236}">
                <a16:creationId xmlns:a16="http://schemas.microsoft.com/office/drawing/2014/main" id="{10D85850-391F-B5B3-DA84-BE0ACD38255C}"/>
              </a:ext>
            </a:extLst>
          </p:cNvPr>
          <p:cNvSpPr/>
          <p:nvPr/>
        </p:nvSpPr>
        <p:spPr>
          <a:xfrm>
            <a:off x="3839165" y="2466143"/>
            <a:ext cx="79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금융지원</a:t>
            </a:r>
          </a:p>
        </p:txBody>
      </p:sp>
      <p:sp>
        <p:nvSpPr>
          <p:cNvPr id="549" name="사각형: 둥근 모서리 548">
            <a:extLst>
              <a:ext uri="{FF2B5EF4-FFF2-40B4-BE49-F238E27FC236}">
                <a16:creationId xmlns:a16="http://schemas.microsoft.com/office/drawing/2014/main" id="{41D27376-B66C-4904-AC48-E6F63C4D1169}"/>
              </a:ext>
            </a:extLst>
          </p:cNvPr>
          <p:cNvSpPr/>
          <p:nvPr/>
        </p:nvSpPr>
        <p:spPr>
          <a:xfrm>
            <a:off x="4685047" y="2466143"/>
            <a:ext cx="79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기술지원</a:t>
            </a:r>
          </a:p>
        </p:txBody>
      </p:sp>
      <p:sp>
        <p:nvSpPr>
          <p:cNvPr id="550" name="사각형: 둥근 모서리 549">
            <a:extLst>
              <a:ext uri="{FF2B5EF4-FFF2-40B4-BE49-F238E27FC236}">
                <a16:creationId xmlns:a16="http://schemas.microsoft.com/office/drawing/2014/main" id="{FBE5896F-FA58-BEB7-4BDF-6221A8EBCAFD}"/>
              </a:ext>
            </a:extLst>
          </p:cNvPr>
          <p:cNvSpPr/>
          <p:nvPr/>
        </p:nvSpPr>
        <p:spPr>
          <a:xfrm>
            <a:off x="5530929" y="2466143"/>
            <a:ext cx="79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교육지원</a:t>
            </a:r>
          </a:p>
        </p:txBody>
      </p:sp>
      <p:sp>
        <p:nvSpPr>
          <p:cNvPr id="552" name="사각형: 둥근 모서리 551">
            <a:extLst>
              <a:ext uri="{FF2B5EF4-FFF2-40B4-BE49-F238E27FC236}">
                <a16:creationId xmlns:a16="http://schemas.microsoft.com/office/drawing/2014/main" id="{1A902816-E328-FC25-48DE-7ABDAEAA41E4}"/>
              </a:ext>
            </a:extLst>
          </p:cNvPr>
          <p:cNvSpPr/>
          <p:nvPr/>
        </p:nvSpPr>
        <p:spPr>
          <a:xfrm>
            <a:off x="462290" y="4317899"/>
            <a:ext cx="2016000" cy="162000"/>
          </a:xfrm>
          <a:prstGeom prst="roundRect">
            <a:avLst>
              <a:gd name="adj" fmla="val 50000"/>
            </a:avLst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국토교통 과학기술진흥원</a:t>
            </a:r>
          </a:p>
        </p:txBody>
      </p:sp>
      <p:sp>
        <p:nvSpPr>
          <p:cNvPr id="553" name="사각형: 둥근 모서리 552">
            <a:extLst>
              <a:ext uri="{FF2B5EF4-FFF2-40B4-BE49-F238E27FC236}">
                <a16:creationId xmlns:a16="http://schemas.microsoft.com/office/drawing/2014/main" id="{D820D4C4-9AA4-76FD-6E5B-E7B40F14FA93}"/>
              </a:ext>
            </a:extLst>
          </p:cNvPr>
          <p:cNvSpPr/>
          <p:nvPr/>
        </p:nvSpPr>
        <p:spPr>
          <a:xfrm>
            <a:off x="5039053" y="4317899"/>
            <a:ext cx="2016000" cy="162000"/>
          </a:xfrm>
          <a:prstGeom prst="roundRect">
            <a:avLst>
              <a:gd name="adj" fmla="val 50000"/>
            </a:avLst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국토교통 과학기술진흥원</a:t>
            </a:r>
          </a:p>
        </p:txBody>
      </p:sp>
      <p:sp>
        <p:nvSpPr>
          <p:cNvPr id="557" name="사각형: 둥근 모서리 556">
            <a:extLst>
              <a:ext uri="{FF2B5EF4-FFF2-40B4-BE49-F238E27FC236}">
                <a16:creationId xmlns:a16="http://schemas.microsoft.com/office/drawing/2014/main" id="{61769590-B94F-AF1E-9F83-54FEB7D06647}"/>
              </a:ext>
            </a:extLst>
          </p:cNvPr>
          <p:cNvSpPr/>
          <p:nvPr/>
        </p:nvSpPr>
        <p:spPr>
          <a:xfrm>
            <a:off x="2763039" y="4317899"/>
            <a:ext cx="2016000" cy="162000"/>
          </a:xfrm>
          <a:prstGeom prst="roundRect">
            <a:avLst>
              <a:gd name="adj" fmla="val 50000"/>
            </a:avLst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국토교통 과학기술진흥원</a:t>
            </a:r>
          </a:p>
        </p:txBody>
      </p:sp>
      <p:sp>
        <p:nvSpPr>
          <p:cNvPr id="558" name="타원 557">
            <a:extLst>
              <a:ext uri="{FF2B5EF4-FFF2-40B4-BE49-F238E27FC236}">
                <a16:creationId xmlns:a16="http://schemas.microsoft.com/office/drawing/2014/main" id="{F020E490-5BEE-6D50-AB44-D51341ECB794}"/>
              </a:ext>
            </a:extLst>
          </p:cNvPr>
          <p:cNvSpPr/>
          <p:nvPr/>
        </p:nvSpPr>
        <p:spPr>
          <a:xfrm>
            <a:off x="351567" y="247744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563" name="사각형: 둥근 모서리 562">
            <a:extLst>
              <a:ext uri="{FF2B5EF4-FFF2-40B4-BE49-F238E27FC236}">
                <a16:creationId xmlns:a16="http://schemas.microsoft.com/office/drawing/2014/main" id="{00CD9FE4-2CB8-ED4C-22D8-E27E039E3EAB}"/>
              </a:ext>
            </a:extLst>
          </p:cNvPr>
          <p:cNvSpPr/>
          <p:nvPr/>
        </p:nvSpPr>
        <p:spPr>
          <a:xfrm>
            <a:off x="6384904" y="2466143"/>
            <a:ext cx="61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기타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29B88D-9B21-708D-E149-771E31629AE6}"/>
              </a:ext>
            </a:extLst>
          </p:cNvPr>
          <p:cNvSpPr/>
          <p:nvPr/>
        </p:nvSpPr>
        <p:spPr>
          <a:xfrm>
            <a:off x="351567" y="287579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623214-CD41-B85F-0BD5-EC0B150E46E4}"/>
              </a:ext>
            </a:extLst>
          </p:cNvPr>
          <p:cNvSpPr txBox="1"/>
          <p:nvPr/>
        </p:nvSpPr>
        <p:spPr>
          <a:xfrm>
            <a:off x="568471" y="2117997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기관구분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9E6B35E-4504-FAB0-8956-49748C00B57F}"/>
              </a:ext>
            </a:extLst>
          </p:cNvPr>
          <p:cNvSpPr/>
          <p:nvPr/>
        </p:nvSpPr>
        <p:spPr>
          <a:xfrm>
            <a:off x="1245329" y="2089626"/>
            <a:ext cx="612000" cy="28800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latinLnBrk="0"/>
            <a:r>
              <a:rPr lang="ko-KR" altLang="en-US" sz="900" kern="0" dirty="0">
                <a:solidFill>
                  <a:schemeClr val="bg1"/>
                </a:solidFill>
                <a:latin typeface="+mj-ea"/>
                <a:ea typeface="+mj-ea"/>
              </a:rPr>
              <a:t>전체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D27C086-57EA-A59D-729E-1A856B4F7EC3}"/>
              </a:ext>
            </a:extLst>
          </p:cNvPr>
          <p:cNvSpPr/>
          <p:nvPr/>
        </p:nvSpPr>
        <p:spPr>
          <a:xfrm>
            <a:off x="1921716" y="2089626"/>
            <a:ext cx="151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국토교통 기업지원허브</a:t>
            </a:r>
            <a:endParaRPr lang="ko-KR" altLang="en-US" sz="900" kern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B566D31-10C1-7F5B-74E7-A28D57509CA9}"/>
              </a:ext>
            </a:extLst>
          </p:cNvPr>
          <p:cNvSpPr/>
          <p:nvPr/>
        </p:nvSpPr>
        <p:spPr>
          <a:xfrm>
            <a:off x="3487607" y="2089626"/>
            <a:ext cx="79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유관기관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3066D53-991C-109F-0802-438E656278AF}"/>
              </a:ext>
            </a:extLst>
          </p:cNvPr>
          <p:cNvSpPr/>
          <p:nvPr/>
        </p:nvSpPr>
        <p:spPr>
          <a:xfrm>
            <a:off x="351567" y="211934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383A634-474A-9B51-CC7F-83D7DD9C6103}"/>
              </a:ext>
            </a:extLst>
          </p:cNvPr>
          <p:cNvSpPr/>
          <p:nvPr/>
        </p:nvSpPr>
        <p:spPr>
          <a:xfrm>
            <a:off x="7239783" y="3924474"/>
            <a:ext cx="2106000" cy="190800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FCD7AC1-BE64-CA00-3379-8D7B98263AEC}"/>
              </a:ext>
            </a:extLst>
          </p:cNvPr>
          <p:cNvSpPr txBox="1"/>
          <p:nvPr/>
        </p:nvSpPr>
        <p:spPr>
          <a:xfrm>
            <a:off x="7291225" y="4532595"/>
            <a:ext cx="2035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국토교통 중소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·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벤처기업 투자유치 지원 프로그램 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1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기 모집 공고</a:t>
            </a:r>
            <a:endParaRPr kumimoji="0" lang="ko-KR" altLang="en-US" sz="1000" b="1" i="0" u="none" strike="noStrike" kern="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F831AE02-24EC-E43F-8967-5005381B15AE}"/>
              </a:ext>
            </a:extLst>
          </p:cNvPr>
          <p:cNvSpPr/>
          <p:nvPr/>
        </p:nvSpPr>
        <p:spPr>
          <a:xfrm>
            <a:off x="7389697" y="4069721"/>
            <a:ext cx="540000" cy="16200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금융지원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B93B0B1F-A8B5-1243-D968-8E645A3D6823}"/>
              </a:ext>
            </a:extLst>
          </p:cNvPr>
          <p:cNvSpPr/>
          <p:nvPr/>
        </p:nvSpPr>
        <p:spPr>
          <a:xfrm>
            <a:off x="7972165" y="4069721"/>
            <a:ext cx="360000" cy="162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800" b="0" dirty="0">
                <a:solidFill>
                  <a:schemeClr val="bg1"/>
                </a:solidFill>
                <a:latin typeface="+mn-ea"/>
              </a:rPr>
              <a:t>D-9</a:t>
            </a:r>
            <a:endParaRPr lang="ko-KR" altLang="en-US" sz="8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A07449-A9AF-FC52-2E46-39F57015C1AD}"/>
              </a:ext>
            </a:extLst>
          </p:cNvPr>
          <p:cNvSpPr txBox="1"/>
          <p:nvPr/>
        </p:nvSpPr>
        <p:spPr>
          <a:xfrm>
            <a:off x="7303184" y="5073657"/>
            <a:ext cx="1485417" cy="223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5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2024-04-23 ~ 2024-05-08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4E68E9B-71F7-2E13-5E04-4D591B612707}"/>
              </a:ext>
            </a:extLst>
          </p:cNvPr>
          <p:cNvGrpSpPr/>
          <p:nvPr/>
        </p:nvGrpSpPr>
        <p:grpSpPr>
          <a:xfrm>
            <a:off x="7350873" y="5411046"/>
            <a:ext cx="1868717" cy="288000"/>
            <a:chOff x="488602" y="5901316"/>
            <a:chExt cx="1868717" cy="288000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1F5C2192-5665-7E36-8041-2B9B7B8FEAE6}"/>
                </a:ext>
              </a:extLst>
            </p:cNvPr>
            <p:cNvSpPr/>
            <p:nvPr/>
          </p:nvSpPr>
          <p:spPr>
            <a:xfrm>
              <a:off x="488602" y="5901316"/>
              <a:ext cx="900000" cy="28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latinLnBrk="0"/>
              <a:r>
                <a:rPr lang="ko-KR" altLang="en-US" sz="900" kern="0" dirty="0" err="1">
                  <a:latin typeface="+mj-ea"/>
                  <a:ea typeface="+mj-ea"/>
                </a:rPr>
                <a:t>자세히보기</a:t>
              </a:r>
              <a:endParaRPr lang="ko-KR" altLang="en-US" sz="900" kern="0" dirty="0">
                <a:latin typeface="+mj-ea"/>
                <a:ea typeface="+mj-ea"/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83C670C3-BA55-A6C6-9F7E-0CF66D8975A4}"/>
                </a:ext>
              </a:extLst>
            </p:cNvPr>
            <p:cNvSpPr/>
            <p:nvPr/>
          </p:nvSpPr>
          <p:spPr>
            <a:xfrm>
              <a:off x="1457319" y="5901316"/>
              <a:ext cx="900000" cy="288000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latinLnBrk="0"/>
              <a:r>
                <a:rPr lang="ko-KR" altLang="en-US" sz="900" kern="0" dirty="0">
                  <a:solidFill>
                    <a:schemeClr val="bg1"/>
                  </a:solidFill>
                  <a:latin typeface="+mj-ea"/>
                  <a:ea typeface="+mj-ea"/>
                </a:rPr>
                <a:t>신청하기</a:t>
              </a:r>
            </a:p>
          </p:txBody>
        </p:sp>
      </p:grp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FFA4A02-BDDD-0EF2-5BF5-3EC3F0B6EE43}"/>
              </a:ext>
            </a:extLst>
          </p:cNvPr>
          <p:cNvSpPr/>
          <p:nvPr/>
        </p:nvSpPr>
        <p:spPr>
          <a:xfrm>
            <a:off x="7329325" y="4317899"/>
            <a:ext cx="2016000" cy="162000"/>
          </a:xfrm>
          <a:prstGeom prst="roundRect">
            <a:avLst>
              <a:gd name="adj" fmla="val 50000"/>
            </a:avLst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국토교통 과학기술진흥원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6855F3B-D371-569B-95D3-A4AD3FD395F8}"/>
              </a:ext>
            </a:extLst>
          </p:cNvPr>
          <p:cNvSpPr/>
          <p:nvPr/>
        </p:nvSpPr>
        <p:spPr>
          <a:xfrm>
            <a:off x="6518458" y="3589103"/>
            <a:ext cx="720000" cy="23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ko-KR" altLang="en-US" sz="850" b="0" dirty="0" err="1">
                <a:solidFill>
                  <a:schemeClr val="tx1"/>
                </a:solidFill>
                <a:latin typeface="+mn-ea"/>
              </a:rPr>
              <a:t>모집중</a:t>
            </a:r>
            <a:endParaRPr lang="ko-KR" altLang="en-US" sz="850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6923C98-16AE-20DA-DDA6-76DC08E0330D}"/>
              </a:ext>
            </a:extLst>
          </p:cNvPr>
          <p:cNvSpPr/>
          <p:nvPr/>
        </p:nvSpPr>
        <p:spPr>
          <a:xfrm>
            <a:off x="6340179" y="350108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5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98415FDC-BD2D-1A2E-3422-0722DD3365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84" y="3641187"/>
            <a:ext cx="108000" cy="1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16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99BD-B359-E814-6D54-0E6859855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2200C721-5039-E920-0CD9-D6E9677301D8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/>
            <a:r>
              <a:rPr lang="en-US" altLang="ko-KR" sz="700" b="1" dirty="0">
                <a:ea typeface="나눔바른고딕" panose="020B0603020101020101"/>
              </a:rPr>
              <a:t>-</a:t>
            </a:r>
            <a:endParaRPr lang="ko-KR" altLang="ko-KR" sz="700" b="1" dirty="0">
              <a:ea typeface="나눔바른고딕" panose="020B0603020101020101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4ED1778-2AE8-6A12-3238-D20F74C493C8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국토교통 기업지원허브 공고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_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목록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A22C08-E8FB-B78D-BEDF-DED674C29F09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html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9EEF9EF6-56BA-515B-13F2-A5C5CFE21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430979"/>
              </p:ext>
            </p:extLst>
          </p:nvPr>
        </p:nvGraphicFramePr>
        <p:xfrm>
          <a:off x="9680490" y="1691003"/>
          <a:ext cx="2340000" cy="94752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유관기관 공고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공고명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상세화면으로 이동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10-1)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자세히 보기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상세화면으로 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페이지네이션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C814B351-0054-144F-4981-B09A9197AFE1}"/>
              </a:ext>
            </a:extLst>
          </p:cNvPr>
          <p:cNvSpPr txBox="1"/>
          <p:nvPr/>
        </p:nvSpPr>
        <p:spPr>
          <a:xfrm>
            <a:off x="66840" y="126321"/>
            <a:ext cx="4376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</a:rPr>
              <a:t>사업공고</a:t>
            </a:r>
            <a:r>
              <a:rPr lang="en-US" altLang="ko-KR" sz="1400" dirty="0">
                <a:solidFill>
                  <a:schemeClr val="tx1"/>
                </a:solidFill>
              </a:rPr>
              <a:t>_</a:t>
            </a:r>
            <a:r>
              <a:rPr lang="ko-KR" altLang="en-US" sz="1400" dirty="0">
                <a:solidFill>
                  <a:schemeClr val="tx1"/>
                </a:solidFill>
              </a:rPr>
              <a:t>국토교통 기업지원허브 공</a:t>
            </a:r>
            <a:r>
              <a:rPr lang="ko-KR" altLang="en-US" sz="1400" dirty="0"/>
              <a:t>고</a:t>
            </a:r>
            <a:r>
              <a:rPr lang="en-US" altLang="ko-KR" sz="1400" dirty="0"/>
              <a:t>_</a:t>
            </a:r>
            <a:r>
              <a:rPr lang="ko-KR" altLang="en-US" sz="1400" dirty="0">
                <a:solidFill>
                  <a:schemeClr val="tx1"/>
                </a:solidFill>
              </a:rPr>
              <a:t>목록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카드형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038461-A05B-08BE-1E1C-FA329290CFDF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사업공고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공고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·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접수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F6122C0-9D54-9ECF-ACC3-D011A30FB09D}"/>
              </a:ext>
            </a:extLst>
          </p:cNvPr>
          <p:cNvSpPr/>
          <p:nvPr/>
        </p:nvSpPr>
        <p:spPr>
          <a:xfrm>
            <a:off x="372748" y="889021"/>
            <a:ext cx="2106000" cy="190519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2B80AB-617D-A985-D98C-735A4DE54825}"/>
              </a:ext>
            </a:extLst>
          </p:cNvPr>
          <p:cNvSpPr txBox="1"/>
          <p:nvPr/>
        </p:nvSpPr>
        <p:spPr>
          <a:xfrm>
            <a:off x="424190" y="1497143"/>
            <a:ext cx="2054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2024</a:t>
            </a:r>
            <a:r>
              <a:rPr kumimoji="0" lang="ko-KR" altLang="en-US" sz="100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년도 중소기업기술혁신개발 사업</a:t>
            </a:r>
            <a:r>
              <a:rPr kumimoji="0" lang="en-US" altLang="ko-KR" sz="100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(</a:t>
            </a:r>
            <a:r>
              <a:rPr kumimoji="0" lang="ko-KR" altLang="en-US" sz="100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시장확대형</a:t>
            </a:r>
            <a:r>
              <a:rPr kumimoji="0" lang="en-US" altLang="ko-KR" sz="100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-</a:t>
            </a:r>
            <a:r>
              <a:rPr kumimoji="0" lang="ko-KR" altLang="en-US" sz="100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상생협력</a:t>
            </a:r>
            <a:r>
              <a:rPr kumimoji="0" lang="en-US" altLang="ko-KR" sz="100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) </a:t>
            </a:r>
            <a:r>
              <a:rPr kumimoji="0" lang="ko-KR" altLang="en-US" sz="100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제</a:t>
            </a:r>
            <a:r>
              <a:rPr kumimoji="0" lang="en-US" altLang="ko-KR" sz="100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2</a:t>
            </a:r>
            <a:r>
              <a:rPr kumimoji="0" lang="ko-KR" altLang="en-US" sz="100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차 시행계획 공고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1C94A6-FFDF-04AD-DA6C-0C528DD0F470}"/>
              </a:ext>
            </a:extLst>
          </p:cNvPr>
          <p:cNvSpPr/>
          <p:nvPr/>
        </p:nvSpPr>
        <p:spPr>
          <a:xfrm>
            <a:off x="462290" y="1255284"/>
            <a:ext cx="2016000" cy="162000"/>
          </a:xfrm>
          <a:prstGeom prst="roundRect">
            <a:avLst>
              <a:gd name="adj" fmla="val 50000"/>
            </a:avLst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중소기업기술정보진흥원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3F2B933-D297-A247-C396-9E534C1B74FC}"/>
              </a:ext>
            </a:extLst>
          </p:cNvPr>
          <p:cNvSpPr/>
          <p:nvPr/>
        </p:nvSpPr>
        <p:spPr>
          <a:xfrm>
            <a:off x="2670886" y="889022"/>
            <a:ext cx="2106000" cy="190519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5C084D-07CA-8C15-62B7-5E06198345E6}"/>
              </a:ext>
            </a:extLst>
          </p:cNvPr>
          <p:cNvSpPr txBox="1"/>
          <p:nvPr/>
        </p:nvSpPr>
        <p:spPr>
          <a:xfrm>
            <a:off x="2722328" y="1497143"/>
            <a:ext cx="19950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(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충북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) '</a:t>
            </a:r>
            <a:r>
              <a:rPr lang="ko-KR" altLang="en-US" sz="1000" b="1" i="0" dirty="0" err="1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충북진천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 국민임대주택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' 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중소기업 장기근속자 주택 우선 공급 안내</a:t>
            </a:r>
            <a:endParaRPr kumimoji="0" lang="ko-KR" altLang="en-US" sz="1000" b="1" i="0" u="none" strike="noStrike" kern="0" cap="none" spc="-2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0B62887-12A2-902D-9F79-B6A6CA6C11B8}"/>
              </a:ext>
            </a:extLst>
          </p:cNvPr>
          <p:cNvSpPr/>
          <p:nvPr/>
        </p:nvSpPr>
        <p:spPr>
          <a:xfrm>
            <a:off x="2760428" y="1255284"/>
            <a:ext cx="2016000" cy="162000"/>
          </a:xfrm>
          <a:prstGeom prst="roundRect">
            <a:avLst>
              <a:gd name="adj" fmla="val 50000"/>
            </a:avLst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중소벤처기업부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F63CA22-FD53-4FEC-7CBA-7660BDFC505B}"/>
              </a:ext>
            </a:extLst>
          </p:cNvPr>
          <p:cNvSpPr/>
          <p:nvPr/>
        </p:nvSpPr>
        <p:spPr>
          <a:xfrm>
            <a:off x="4952840" y="889022"/>
            <a:ext cx="2106000" cy="190519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F6AA29-3F04-E5C9-40E4-59141C1E661D}"/>
              </a:ext>
            </a:extLst>
          </p:cNvPr>
          <p:cNvSpPr txBox="1"/>
          <p:nvPr/>
        </p:nvSpPr>
        <p:spPr>
          <a:xfrm>
            <a:off x="5004282" y="1497143"/>
            <a:ext cx="19950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2024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년 역량단계별 수출지원사업 모집공고</a:t>
            </a:r>
            <a:endParaRPr kumimoji="0" lang="ko-KR" altLang="en-US" sz="1000" b="1" i="0" u="none" strike="noStrike" kern="0" cap="none" spc="-2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578D1C1-8B86-432A-F71E-59EEC280D9C0}"/>
              </a:ext>
            </a:extLst>
          </p:cNvPr>
          <p:cNvSpPr/>
          <p:nvPr/>
        </p:nvSpPr>
        <p:spPr>
          <a:xfrm>
            <a:off x="5042382" y="1255284"/>
            <a:ext cx="2016000" cy="162000"/>
          </a:xfrm>
          <a:prstGeom prst="roundRect">
            <a:avLst>
              <a:gd name="adj" fmla="val 50000"/>
            </a:avLst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ko-KR" altLang="en-US" sz="900" b="0" i="0" dirty="0" err="1">
                <a:solidFill>
                  <a:srgbClr val="666666"/>
                </a:solidFill>
                <a:effectLst/>
                <a:latin typeface="Noto Sans Korean"/>
              </a:rPr>
              <a:t>소상공인시장진흥공단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1B4E25D-3BB5-207D-708A-646B6B79439B}"/>
              </a:ext>
            </a:extLst>
          </p:cNvPr>
          <p:cNvSpPr/>
          <p:nvPr/>
        </p:nvSpPr>
        <p:spPr>
          <a:xfrm>
            <a:off x="7250978" y="889022"/>
            <a:ext cx="2106000" cy="190519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7A8EE7-6AF6-4AA3-CFA3-FDA02522AED1}"/>
              </a:ext>
            </a:extLst>
          </p:cNvPr>
          <p:cNvSpPr txBox="1"/>
          <p:nvPr/>
        </p:nvSpPr>
        <p:spPr>
          <a:xfrm>
            <a:off x="7302420" y="1497143"/>
            <a:ext cx="19950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[</a:t>
            </a:r>
            <a:r>
              <a:rPr lang="ko-KR" altLang="en-US" sz="1000" b="1" i="0" dirty="0" err="1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서울강원권역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] 2024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rPr>
              <a:t>년 소상공인 역량강화 「경영안정 컨설팅」 참여 소상공인 상반기 모집 공고</a:t>
            </a:r>
            <a:endParaRPr kumimoji="0" lang="ko-KR" altLang="en-US" sz="1000" b="1" i="0" u="none" strike="noStrike" kern="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8C4ED10-01DB-52FF-B589-343970C698E3}"/>
              </a:ext>
            </a:extLst>
          </p:cNvPr>
          <p:cNvSpPr/>
          <p:nvPr/>
        </p:nvSpPr>
        <p:spPr>
          <a:xfrm>
            <a:off x="7340520" y="1255284"/>
            <a:ext cx="2016000" cy="162000"/>
          </a:xfrm>
          <a:prstGeom prst="roundRect">
            <a:avLst>
              <a:gd name="adj" fmla="val 50000"/>
            </a:avLst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ko-KR" altLang="en-US" sz="900" b="0" i="0" dirty="0" err="1">
                <a:solidFill>
                  <a:srgbClr val="666666"/>
                </a:solidFill>
                <a:effectLst/>
                <a:latin typeface="Noto Sans Korean"/>
              </a:rPr>
              <a:t>소상공인시장진흥공단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DAC5A3-3F23-5A9B-A557-D4BE1AC11066}"/>
              </a:ext>
            </a:extLst>
          </p:cNvPr>
          <p:cNvSpPr txBox="1"/>
          <p:nvPr/>
        </p:nvSpPr>
        <p:spPr>
          <a:xfrm>
            <a:off x="436149" y="2038205"/>
            <a:ext cx="1485417" cy="223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5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2024-05-13 ~ 2024-06-05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F489484-B7DA-9160-05A2-C6C1140DEE84}"/>
              </a:ext>
            </a:extLst>
          </p:cNvPr>
          <p:cNvSpPr txBox="1"/>
          <p:nvPr/>
        </p:nvSpPr>
        <p:spPr>
          <a:xfrm>
            <a:off x="2734287" y="2038205"/>
            <a:ext cx="1485417" cy="223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5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2024-04-29 ~ 2024-05-27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B1C10BF-A0E0-C441-C6B1-C77A056BE5C9}"/>
              </a:ext>
            </a:extLst>
          </p:cNvPr>
          <p:cNvSpPr txBox="1"/>
          <p:nvPr/>
        </p:nvSpPr>
        <p:spPr>
          <a:xfrm>
            <a:off x="5008149" y="2038205"/>
            <a:ext cx="1485417" cy="223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5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2024-04-30 ~ 2024-05-14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6FC88B1-5CB3-B1CA-0F05-625D8394918B}"/>
              </a:ext>
            </a:extLst>
          </p:cNvPr>
          <p:cNvSpPr txBox="1"/>
          <p:nvPr/>
        </p:nvSpPr>
        <p:spPr>
          <a:xfrm>
            <a:off x="7306287" y="2038205"/>
            <a:ext cx="1485417" cy="223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5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2024-03-25 ~ 2024-05-31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F48F084-6F79-E84B-A415-0814B8A07CA7}"/>
              </a:ext>
            </a:extLst>
          </p:cNvPr>
          <p:cNvGrpSpPr/>
          <p:nvPr/>
        </p:nvGrpSpPr>
        <p:grpSpPr>
          <a:xfrm>
            <a:off x="3738774" y="3073157"/>
            <a:ext cx="2251830" cy="216000"/>
            <a:chOff x="2650639" y="5805098"/>
            <a:chExt cx="2251830" cy="21600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97DB0F2-16FC-C011-6FA1-B1F0DFED197B}"/>
                </a:ext>
              </a:extLst>
            </p:cNvPr>
            <p:cNvSpPr/>
            <p:nvPr/>
          </p:nvSpPr>
          <p:spPr>
            <a:xfrm>
              <a:off x="2650639" y="5805098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>
                      <a:lumMod val="75000"/>
                    </a:schemeClr>
                  </a:solidFill>
                </a:rPr>
                <a:t>|&lt;</a:t>
              </a:r>
              <a:endParaRPr lang="ko-KR" altLang="en-US" sz="800" b="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83337C3-D090-4579-858B-1E838263DE68}"/>
                </a:ext>
              </a:extLst>
            </p:cNvPr>
            <p:cNvSpPr/>
            <p:nvPr/>
          </p:nvSpPr>
          <p:spPr>
            <a:xfrm>
              <a:off x="2905352" y="5805098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>
                      <a:lumMod val="75000"/>
                    </a:schemeClr>
                  </a:solidFill>
                </a:rPr>
                <a:t>&lt;</a:t>
              </a:r>
              <a:endParaRPr lang="ko-KR" altLang="en-US" sz="800" b="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144848F-9598-8B55-E936-D54027002618}"/>
                </a:ext>
              </a:extLst>
            </p:cNvPr>
            <p:cNvSpPr/>
            <p:nvPr/>
          </p:nvSpPr>
          <p:spPr>
            <a:xfrm>
              <a:off x="3414778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E071205-901F-0ABC-5FD1-081F23996F62}"/>
                </a:ext>
              </a:extLst>
            </p:cNvPr>
            <p:cNvSpPr/>
            <p:nvPr/>
          </p:nvSpPr>
          <p:spPr>
            <a:xfrm>
              <a:off x="3669491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7A68DDFF-896E-362B-F611-4DF049D21CF5}"/>
                </a:ext>
              </a:extLst>
            </p:cNvPr>
            <p:cNvSpPr/>
            <p:nvPr/>
          </p:nvSpPr>
          <p:spPr>
            <a:xfrm>
              <a:off x="3924204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0729727-2B76-8727-1DA1-0E0DE7E331BC}"/>
                </a:ext>
              </a:extLst>
            </p:cNvPr>
            <p:cNvSpPr/>
            <p:nvPr/>
          </p:nvSpPr>
          <p:spPr>
            <a:xfrm>
              <a:off x="4178917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B87D8B-A365-E093-52AB-2146FE9810CA}"/>
                </a:ext>
              </a:extLst>
            </p:cNvPr>
            <p:cNvSpPr/>
            <p:nvPr/>
          </p:nvSpPr>
          <p:spPr>
            <a:xfrm>
              <a:off x="4433630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4B30A70-849C-3488-533C-D224801EA49F}"/>
                </a:ext>
              </a:extLst>
            </p:cNvPr>
            <p:cNvSpPr/>
            <p:nvPr/>
          </p:nvSpPr>
          <p:spPr>
            <a:xfrm>
              <a:off x="4688340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&gt;|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7E470E0-7925-531D-DF53-ACE2BC9ED47A}"/>
                </a:ext>
              </a:extLst>
            </p:cNvPr>
            <p:cNvSpPr/>
            <p:nvPr/>
          </p:nvSpPr>
          <p:spPr>
            <a:xfrm>
              <a:off x="3160065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3" name="타원 82">
            <a:extLst>
              <a:ext uri="{FF2B5EF4-FFF2-40B4-BE49-F238E27FC236}">
                <a16:creationId xmlns:a16="http://schemas.microsoft.com/office/drawing/2014/main" id="{C62A549D-52EF-5459-85D4-71B4CDBEE673}"/>
              </a:ext>
            </a:extLst>
          </p:cNvPr>
          <p:cNvSpPr/>
          <p:nvPr/>
        </p:nvSpPr>
        <p:spPr>
          <a:xfrm>
            <a:off x="255104" y="1001834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10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2DC1737E-6A6C-2DED-02FD-147B32FFB956}"/>
              </a:ext>
            </a:extLst>
          </p:cNvPr>
          <p:cNvSpPr/>
          <p:nvPr/>
        </p:nvSpPr>
        <p:spPr>
          <a:xfrm>
            <a:off x="3427014" y="307579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pic>
        <p:nvPicPr>
          <p:cNvPr id="512" name="그림 511">
            <a:extLst>
              <a:ext uri="{FF2B5EF4-FFF2-40B4-BE49-F238E27FC236}">
                <a16:creationId xmlns:a16="http://schemas.microsoft.com/office/drawing/2014/main" id="{D9CE934C-68DB-5E19-6A11-A66C150DA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44" y="1858053"/>
            <a:ext cx="185391" cy="180000"/>
          </a:xfrm>
          <a:prstGeom prst="rect">
            <a:avLst/>
          </a:prstGeom>
        </p:spPr>
      </p:pic>
      <p:sp>
        <p:nvSpPr>
          <p:cNvPr id="523" name="사각형: 둥근 모서리 522">
            <a:extLst>
              <a:ext uri="{FF2B5EF4-FFF2-40B4-BE49-F238E27FC236}">
                <a16:creationId xmlns:a16="http://schemas.microsoft.com/office/drawing/2014/main" id="{71325935-DC2A-4D7E-08F1-ADD91B0FDBA2}"/>
              </a:ext>
            </a:extLst>
          </p:cNvPr>
          <p:cNvSpPr/>
          <p:nvPr/>
        </p:nvSpPr>
        <p:spPr>
          <a:xfrm>
            <a:off x="489748" y="2372789"/>
            <a:ext cx="187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latinLnBrk="0"/>
            <a:r>
              <a:rPr lang="ko-KR" altLang="en-US" sz="900" kern="0" dirty="0" err="1">
                <a:latin typeface="+mj-ea"/>
                <a:ea typeface="+mj-ea"/>
              </a:rPr>
              <a:t>자세히보기</a:t>
            </a:r>
            <a:endParaRPr lang="ko-KR" altLang="en-US" sz="900" kern="0" dirty="0">
              <a:latin typeface="+mj-ea"/>
              <a:ea typeface="+mj-ea"/>
            </a:endParaRPr>
          </a:p>
        </p:txBody>
      </p:sp>
      <p:sp>
        <p:nvSpPr>
          <p:cNvPr id="530" name="사각형: 둥근 모서리 529">
            <a:extLst>
              <a:ext uri="{FF2B5EF4-FFF2-40B4-BE49-F238E27FC236}">
                <a16:creationId xmlns:a16="http://schemas.microsoft.com/office/drawing/2014/main" id="{86FAA346-9D1D-2471-50DF-107260F36FCC}"/>
              </a:ext>
            </a:extLst>
          </p:cNvPr>
          <p:cNvSpPr/>
          <p:nvPr/>
        </p:nvSpPr>
        <p:spPr>
          <a:xfrm>
            <a:off x="2788181" y="2372789"/>
            <a:ext cx="187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latinLnBrk="0"/>
            <a:r>
              <a:rPr lang="ko-KR" altLang="en-US" sz="900" kern="0" dirty="0" err="1">
                <a:latin typeface="+mj-ea"/>
                <a:ea typeface="+mj-ea"/>
              </a:rPr>
              <a:t>자세히보기</a:t>
            </a:r>
            <a:endParaRPr lang="ko-KR" altLang="en-US" sz="900" kern="0" dirty="0">
              <a:latin typeface="+mj-ea"/>
              <a:ea typeface="+mj-ea"/>
            </a:endParaRPr>
          </a:p>
        </p:txBody>
      </p:sp>
      <p:sp>
        <p:nvSpPr>
          <p:cNvPr id="551" name="사각형: 둥근 모서리 550">
            <a:extLst>
              <a:ext uri="{FF2B5EF4-FFF2-40B4-BE49-F238E27FC236}">
                <a16:creationId xmlns:a16="http://schemas.microsoft.com/office/drawing/2014/main" id="{ABD0DBDF-6FF5-D834-44AA-6FFDA10060F2}"/>
              </a:ext>
            </a:extLst>
          </p:cNvPr>
          <p:cNvSpPr/>
          <p:nvPr/>
        </p:nvSpPr>
        <p:spPr>
          <a:xfrm>
            <a:off x="5070801" y="2372789"/>
            <a:ext cx="187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latinLnBrk="0"/>
            <a:r>
              <a:rPr lang="ko-KR" altLang="en-US" sz="900" kern="0" dirty="0" err="1">
                <a:latin typeface="+mj-ea"/>
                <a:ea typeface="+mj-ea"/>
              </a:rPr>
              <a:t>자세히보기</a:t>
            </a:r>
            <a:endParaRPr lang="ko-KR" altLang="en-US" sz="900" kern="0" dirty="0">
              <a:latin typeface="+mj-ea"/>
              <a:ea typeface="+mj-ea"/>
            </a:endParaRPr>
          </a:p>
        </p:txBody>
      </p:sp>
      <p:sp>
        <p:nvSpPr>
          <p:cNvPr id="555" name="사각형: 둥근 모서리 554">
            <a:extLst>
              <a:ext uri="{FF2B5EF4-FFF2-40B4-BE49-F238E27FC236}">
                <a16:creationId xmlns:a16="http://schemas.microsoft.com/office/drawing/2014/main" id="{3FB2B9A1-8C84-B7C7-82E2-A6E765A9A6AD}"/>
              </a:ext>
            </a:extLst>
          </p:cNvPr>
          <p:cNvSpPr/>
          <p:nvPr/>
        </p:nvSpPr>
        <p:spPr>
          <a:xfrm>
            <a:off x="7369234" y="2372789"/>
            <a:ext cx="187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latinLnBrk="0"/>
            <a:r>
              <a:rPr lang="ko-KR" altLang="en-US" sz="900" kern="0" dirty="0" err="1">
                <a:latin typeface="+mj-ea"/>
                <a:ea typeface="+mj-ea"/>
              </a:rPr>
              <a:t>자세히보기</a:t>
            </a:r>
            <a:endParaRPr lang="ko-KR" altLang="en-US" sz="900" kern="0" dirty="0">
              <a:latin typeface="+mj-ea"/>
              <a:ea typeface="+mj-ea"/>
            </a:endParaRPr>
          </a:p>
        </p:txBody>
      </p:sp>
      <p:sp>
        <p:nvSpPr>
          <p:cNvPr id="556" name="사각형: 둥근 모서리 555">
            <a:extLst>
              <a:ext uri="{FF2B5EF4-FFF2-40B4-BE49-F238E27FC236}">
                <a16:creationId xmlns:a16="http://schemas.microsoft.com/office/drawing/2014/main" id="{5A9232B5-914E-C488-C188-3D98341E858F}"/>
              </a:ext>
            </a:extLst>
          </p:cNvPr>
          <p:cNvSpPr/>
          <p:nvPr/>
        </p:nvSpPr>
        <p:spPr>
          <a:xfrm>
            <a:off x="524840" y="1027942"/>
            <a:ext cx="360000" cy="16200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기술</a:t>
            </a:r>
            <a:endParaRPr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59" name="사각형: 둥근 모서리 558">
            <a:extLst>
              <a:ext uri="{FF2B5EF4-FFF2-40B4-BE49-F238E27FC236}">
                <a16:creationId xmlns:a16="http://schemas.microsoft.com/office/drawing/2014/main" id="{D46DF47C-3337-2530-BCD7-EFDE2467B88E}"/>
              </a:ext>
            </a:extLst>
          </p:cNvPr>
          <p:cNvSpPr/>
          <p:nvPr/>
        </p:nvSpPr>
        <p:spPr>
          <a:xfrm>
            <a:off x="936240" y="1027942"/>
            <a:ext cx="540000" cy="162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b="0" dirty="0">
                <a:solidFill>
                  <a:schemeClr val="bg1"/>
                </a:solidFill>
                <a:latin typeface="+mn-ea"/>
              </a:rPr>
              <a:t>진행예정</a:t>
            </a:r>
          </a:p>
        </p:txBody>
      </p:sp>
      <p:sp>
        <p:nvSpPr>
          <p:cNvPr id="560" name="사각형: 둥근 모서리 559">
            <a:extLst>
              <a:ext uri="{FF2B5EF4-FFF2-40B4-BE49-F238E27FC236}">
                <a16:creationId xmlns:a16="http://schemas.microsoft.com/office/drawing/2014/main" id="{6FCB7533-40AE-BCCC-E840-A2D4DEA1D07B}"/>
              </a:ext>
            </a:extLst>
          </p:cNvPr>
          <p:cNvSpPr/>
          <p:nvPr/>
        </p:nvSpPr>
        <p:spPr>
          <a:xfrm>
            <a:off x="2820800" y="1027942"/>
            <a:ext cx="360000" cy="16200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기타</a:t>
            </a:r>
            <a:endParaRPr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61" name="사각형: 둥근 모서리 560">
            <a:extLst>
              <a:ext uri="{FF2B5EF4-FFF2-40B4-BE49-F238E27FC236}">
                <a16:creationId xmlns:a16="http://schemas.microsoft.com/office/drawing/2014/main" id="{828660B5-FA4C-97B1-7325-5315C8AFCCCD}"/>
              </a:ext>
            </a:extLst>
          </p:cNvPr>
          <p:cNvSpPr/>
          <p:nvPr/>
        </p:nvSpPr>
        <p:spPr>
          <a:xfrm>
            <a:off x="3223882" y="1027942"/>
            <a:ext cx="360000" cy="162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800" b="0" dirty="0">
                <a:solidFill>
                  <a:schemeClr val="bg1"/>
                </a:solidFill>
                <a:latin typeface="+mn-ea"/>
              </a:rPr>
              <a:t>D-32</a:t>
            </a:r>
            <a:endParaRPr lang="ko-KR" altLang="en-US" sz="8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62" name="사각형: 둥근 모서리 561">
            <a:extLst>
              <a:ext uri="{FF2B5EF4-FFF2-40B4-BE49-F238E27FC236}">
                <a16:creationId xmlns:a16="http://schemas.microsoft.com/office/drawing/2014/main" id="{26687140-D214-77B3-C564-7D33B77F249C}"/>
              </a:ext>
            </a:extLst>
          </p:cNvPr>
          <p:cNvSpPr/>
          <p:nvPr/>
        </p:nvSpPr>
        <p:spPr>
          <a:xfrm>
            <a:off x="5096467" y="1027942"/>
            <a:ext cx="360000" cy="16200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기타</a:t>
            </a:r>
            <a:endParaRPr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63" name="사각형: 둥근 모서리 562">
            <a:extLst>
              <a:ext uri="{FF2B5EF4-FFF2-40B4-BE49-F238E27FC236}">
                <a16:creationId xmlns:a16="http://schemas.microsoft.com/office/drawing/2014/main" id="{06E5F35C-1F28-1055-C698-B0E9FABF2357}"/>
              </a:ext>
            </a:extLst>
          </p:cNvPr>
          <p:cNvSpPr/>
          <p:nvPr/>
        </p:nvSpPr>
        <p:spPr>
          <a:xfrm>
            <a:off x="5503659" y="1027942"/>
            <a:ext cx="360000" cy="162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800" b="0" dirty="0">
                <a:solidFill>
                  <a:schemeClr val="bg1"/>
                </a:solidFill>
                <a:latin typeface="+mn-ea"/>
              </a:rPr>
              <a:t>D-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15</a:t>
            </a:r>
            <a:endParaRPr lang="ko-KR" altLang="en-US" sz="8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64" name="사각형: 둥근 모서리 563">
            <a:extLst>
              <a:ext uri="{FF2B5EF4-FFF2-40B4-BE49-F238E27FC236}">
                <a16:creationId xmlns:a16="http://schemas.microsoft.com/office/drawing/2014/main" id="{4A554C05-7A28-0C0F-F913-B281DD0352A7}"/>
              </a:ext>
            </a:extLst>
          </p:cNvPr>
          <p:cNvSpPr/>
          <p:nvPr/>
        </p:nvSpPr>
        <p:spPr>
          <a:xfrm>
            <a:off x="7405105" y="1027942"/>
            <a:ext cx="360000" cy="16200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기타</a:t>
            </a:r>
            <a:endParaRPr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65" name="사각형: 둥근 모서리 564">
            <a:extLst>
              <a:ext uri="{FF2B5EF4-FFF2-40B4-BE49-F238E27FC236}">
                <a16:creationId xmlns:a16="http://schemas.microsoft.com/office/drawing/2014/main" id="{0348E2F4-3D47-AB0C-CAA3-D89E4458356A}"/>
              </a:ext>
            </a:extLst>
          </p:cNvPr>
          <p:cNvSpPr/>
          <p:nvPr/>
        </p:nvSpPr>
        <p:spPr>
          <a:xfrm>
            <a:off x="7812297" y="1027942"/>
            <a:ext cx="360000" cy="162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800" b="0" dirty="0">
                <a:solidFill>
                  <a:schemeClr val="bg1"/>
                </a:solidFill>
                <a:latin typeface="+mn-ea"/>
              </a:rPr>
              <a:t>D-32</a:t>
            </a:r>
            <a:endParaRPr lang="ko-KR" altLang="en-US" sz="8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4DFDDF5-F1BC-8C51-A63A-26A0082667C1}"/>
              </a:ext>
            </a:extLst>
          </p:cNvPr>
          <p:cNvSpPr/>
          <p:nvPr/>
        </p:nvSpPr>
        <p:spPr>
          <a:xfrm>
            <a:off x="255104" y="238757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10-1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68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99BD-B359-E814-6D54-0E6859855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2200C721-5039-E920-0CD9-D6E9677301D8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/>
            <a:r>
              <a:rPr lang="en-US" altLang="ko-KR" sz="700" b="1" dirty="0">
                <a:ea typeface="나눔바른고딕" panose="020B0603020101020101"/>
              </a:rPr>
              <a:t>-</a:t>
            </a:r>
            <a:endParaRPr lang="ko-KR" altLang="ko-KR" sz="700" b="1" dirty="0">
              <a:ea typeface="나눔바른고딕" panose="020B0603020101020101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4ED1778-2AE8-6A12-3238-D20F74C493C8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국토교통 기업지원허브 공고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_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목록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A22C08-E8FB-B78D-BEDF-DED674C29F09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html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9EEF9EF6-56BA-515B-13F2-A5C5CFE21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099219"/>
              </p:ext>
            </p:extLst>
          </p:nvPr>
        </p:nvGraphicFramePr>
        <p:xfrm>
          <a:off x="9680490" y="1691003"/>
          <a:ext cx="2340000" cy="218880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목록형 아이콘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선택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디폴트 카드형에서 목록형으로 리스트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6608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리스트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2-1)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지원분야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디데이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주관기관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2-2)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공고명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2-3)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공고기간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165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신청하기 버튼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진행중일 경우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 상태에서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공고 신청화면으로 이동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 전 상태에서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얼럿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로그인이 필요한 서비스입니다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 화면으로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이동하시겠습니까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?’ (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아니오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예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페이지네이션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C814B351-0054-144F-4981-B09A9197AFE1}"/>
              </a:ext>
            </a:extLst>
          </p:cNvPr>
          <p:cNvSpPr txBox="1"/>
          <p:nvPr/>
        </p:nvSpPr>
        <p:spPr>
          <a:xfrm>
            <a:off x="66840" y="126321"/>
            <a:ext cx="4472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</a:rPr>
              <a:t>사업공고</a:t>
            </a:r>
            <a:r>
              <a:rPr lang="en-US" altLang="ko-KR" sz="1400" dirty="0">
                <a:solidFill>
                  <a:schemeClr val="tx1"/>
                </a:solidFill>
              </a:rPr>
              <a:t>_</a:t>
            </a:r>
            <a:r>
              <a:rPr lang="ko-KR" altLang="en-US" sz="1400" dirty="0">
                <a:solidFill>
                  <a:schemeClr val="tx1"/>
                </a:solidFill>
              </a:rPr>
              <a:t>국토교통 기업지원허브 공</a:t>
            </a:r>
            <a:r>
              <a:rPr lang="ko-KR" altLang="en-US" sz="1400" dirty="0"/>
              <a:t>고</a:t>
            </a:r>
            <a:r>
              <a:rPr lang="en-US" altLang="ko-KR" sz="1400" dirty="0">
                <a:solidFill>
                  <a:schemeClr val="tx1"/>
                </a:solidFill>
              </a:rPr>
              <a:t>_</a:t>
            </a:r>
            <a:r>
              <a:rPr lang="ko-KR" altLang="en-US" sz="1400" dirty="0">
                <a:solidFill>
                  <a:schemeClr val="tx1"/>
                </a:solidFill>
              </a:rPr>
              <a:t>목록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/>
              <a:t>목록</a:t>
            </a:r>
            <a:r>
              <a:rPr lang="ko-KR" altLang="en-US" sz="1400" dirty="0">
                <a:solidFill>
                  <a:schemeClr val="tx1"/>
                </a:solidFill>
              </a:rPr>
              <a:t>형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CC12598-9195-9452-3ADC-9F7369F44857}"/>
              </a:ext>
            </a:extLst>
          </p:cNvPr>
          <p:cNvSpPr/>
          <p:nvPr/>
        </p:nvSpPr>
        <p:spPr>
          <a:xfrm>
            <a:off x="388465" y="1396984"/>
            <a:ext cx="8928778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77F54FE-76EE-28B8-31B8-83F3891240C0}"/>
              </a:ext>
            </a:extLst>
          </p:cNvPr>
          <p:cNvSpPr/>
          <p:nvPr/>
        </p:nvSpPr>
        <p:spPr>
          <a:xfrm>
            <a:off x="331315" y="556414"/>
            <a:ext cx="3761362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 dirty="0">
                <a:solidFill>
                  <a:srgbClr val="7F7F7F"/>
                </a:solidFill>
              </a:rPr>
              <a:t>홈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dirty="0">
                <a:solidFill>
                  <a:srgbClr val="7F7F7F"/>
                </a:solidFill>
              </a:rPr>
              <a:t>사업공고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b="1" dirty="0">
                <a:solidFill>
                  <a:schemeClr val="tx1"/>
                </a:solidFill>
              </a:rPr>
              <a:t>공고</a:t>
            </a:r>
            <a:r>
              <a:rPr lang="en-US" altLang="ko-KR" sz="1050" b="1" dirty="0">
                <a:solidFill>
                  <a:schemeClr val="tx1"/>
                </a:solidFill>
              </a:rPr>
              <a:t>·</a:t>
            </a:r>
            <a:r>
              <a:rPr lang="ko-KR" altLang="en-US" sz="1050" b="1" dirty="0">
                <a:solidFill>
                  <a:schemeClr val="tx1"/>
                </a:solidFill>
              </a:rPr>
              <a:t>접수</a:t>
            </a: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14BCBC7E-5418-234F-0C5B-55B90C68A58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rgbClr val="333333"/>
                </a:solidFill>
                <a:effectLst/>
                <a:latin typeface="Noto Sans Korean"/>
              </a:rPr>
              <a:t>공고</a:t>
            </a:r>
            <a:r>
              <a:rPr lang="en-US" altLang="ko-KR" sz="1600" b="1" i="0" dirty="0">
                <a:solidFill>
                  <a:srgbClr val="333333"/>
                </a:solidFill>
                <a:effectLst/>
                <a:latin typeface="Noto Sans Korean"/>
              </a:rPr>
              <a:t>·</a:t>
            </a:r>
            <a:r>
              <a:rPr lang="ko-KR" altLang="en-US" sz="1600" b="1" i="0" dirty="0">
                <a:solidFill>
                  <a:srgbClr val="333333"/>
                </a:solidFill>
                <a:effectLst/>
                <a:latin typeface="Noto Sans Korean"/>
              </a:rPr>
              <a:t>접수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C9FC905-FF3B-B6F5-FD61-DCBF2A38B7DF}"/>
              </a:ext>
            </a:extLst>
          </p:cNvPr>
          <p:cNvSpPr/>
          <p:nvPr/>
        </p:nvSpPr>
        <p:spPr bwMode="auto">
          <a:xfrm>
            <a:off x="431303" y="1210389"/>
            <a:ext cx="8923071" cy="648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 algn="ctr"/>
            <a:r>
              <a:rPr lang="ko-KR" altLang="en-US" sz="1000" i="0" dirty="0">
                <a:solidFill>
                  <a:srgbClr val="333333"/>
                </a:solidFill>
                <a:effectLst/>
              </a:rPr>
              <a:t>국토교통 기업지원허브 지원사업 및 유관기관에서 수집한 지원사업 공고를 제공합니다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.</a:t>
            </a:r>
          </a:p>
          <a:p>
            <a:pPr algn="ctr"/>
            <a:r>
              <a:rPr lang="ko-KR" altLang="en-US" sz="1000" i="0" dirty="0">
                <a:solidFill>
                  <a:srgbClr val="333333"/>
                </a:solidFill>
                <a:effectLst/>
              </a:rPr>
              <a:t>공고 신청은 국토교통 기업지원허브 </a:t>
            </a:r>
            <a:r>
              <a:rPr lang="ko-KR" altLang="en-US" sz="1000" dirty="0">
                <a:solidFill>
                  <a:srgbClr val="333333"/>
                </a:solidFill>
              </a:rPr>
              <a:t>공고는 포털 로그인 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후</a:t>
            </a:r>
            <a:r>
              <a:rPr lang="en-US" altLang="ko-KR" sz="1000" dirty="0">
                <a:solidFill>
                  <a:srgbClr val="333333"/>
                </a:solidFill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</a:rPr>
              <a:t>유관기관 공고는 해당 공고기관을 통해 신청할 수 있습니다</a:t>
            </a:r>
            <a:r>
              <a:rPr lang="en-US" altLang="ko-KR" sz="1000" dirty="0">
                <a:solidFill>
                  <a:srgbClr val="333333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788A280-7DAD-70E9-DFDA-238D157BF60E}"/>
              </a:ext>
            </a:extLst>
          </p:cNvPr>
          <p:cNvGrpSpPr/>
          <p:nvPr/>
        </p:nvGrpSpPr>
        <p:grpSpPr>
          <a:xfrm>
            <a:off x="3738774" y="5736274"/>
            <a:ext cx="2251830" cy="216000"/>
            <a:chOff x="2650639" y="5805098"/>
            <a:chExt cx="2251830" cy="216000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B6C1CAA-0AF3-6576-F1A1-C72AE84F4C25}"/>
                </a:ext>
              </a:extLst>
            </p:cNvPr>
            <p:cNvSpPr/>
            <p:nvPr/>
          </p:nvSpPr>
          <p:spPr>
            <a:xfrm>
              <a:off x="2650639" y="5805098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>
                      <a:lumMod val="75000"/>
                    </a:schemeClr>
                  </a:solidFill>
                </a:rPr>
                <a:t>|&lt;</a:t>
              </a:r>
              <a:endParaRPr lang="ko-KR" altLang="en-US" sz="800" b="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D5A33A8-A198-70DF-EBA9-67BBC2D79D3D}"/>
                </a:ext>
              </a:extLst>
            </p:cNvPr>
            <p:cNvSpPr/>
            <p:nvPr/>
          </p:nvSpPr>
          <p:spPr>
            <a:xfrm>
              <a:off x="2905352" y="5805098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>
                      <a:lumMod val="75000"/>
                    </a:schemeClr>
                  </a:solidFill>
                </a:rPr>
                <a:t>&lt;</a:t>
              </a:r>
              <a:endParaRPr lang="ko-KR" altLang="en-US" sz="800" b="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F5B4FA2-02AA-DB41-09FD-775E8DF80E78}"/>
                </a:ext>
              </a:extLst>
            </p:cNvPr>
            <p:cNvSpPr/>
            <p:nvPr/>
          </p:nvSpPr>
          <p:spPr>
            <a:xfrm>
              <a:off x="3414778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1AFB1177-1269-5E02-016B-92F8EFEB5C39}"/>
                </a:ext>
              </a:extLst>
            </p:cNvPr>
            <p:cNvSpPr/>
            <p:nvPr/>
          </p:nvSpPr>
          <p:spPr>
            <a:xfrm>
              <a:off x="3669491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493CA9F8-219F-BADF-15C4-9F4B70E2E0F2}"/>
                </a:ext>
              </a:extLst>
            </p:cNvPr>
            <p:cNvSpPr/>
            <p:nvPr/>
          </p:nvSpPr>
          <p:spPr>
            <a:xfrm>
              <a:off x="3924204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0891D25-31F7-13E6-A947-1CBE85963747}"/>
                </a:ext>
              </a:extLst>
            </p:cNvPr>
            <p:cNvSpPr/>
            <p:nvPr/>
          </p:nvSpPr>
          <p:spPr>
            <a:xfrm>
              <a:off x="4178917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5A0E74E-C269-18A2-2D97-0A8D992EC01C}"/>
                </a:ext>
              </a:extLst>
            </p:cNvPr>
            <p:cNvSpPr/>
            <p:nvPr/>
          </p:nvSpPr>
          <p:spPr>
            <a:xfrm>
              <a:off x="4433630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6D337879-5423-FDD5-6F14-75D88E21FF11}"/>
                </a:ext>
              </a:extLst>
            </p:cNvPr>
            <p:cNvSpPr/>
            <p:nvPr/>
          </p:nvSpPr>
          <p:spPr>
            <a:xfrm>
              <a:off x="4688340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&gt;|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1190CB5-AD9F-5B87-5B49-F614E7FC2A58}"/>
                </a:ext>
              </a:extLst>
            </p:cNvPr>
            <p:cNvSpPr/>
            <p:nvPr/>
          </p:nvSpPr>
          <p:spPr>
            <a:xfrm>
              <a:off x="3160065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7A2661C-DADD-4698-2761-C4CB21C05615}"/>
              </a:ext>
            </a:extLst>
          </p:cNvPr>
          <p:cNvSpPr/>
          <p:nvPr/>
        </p:nvSpPr>
        <p:spPr>
          <a:xfrm>
            <a:off x="331315" y="3496430"/>
            <a:ext cx="2184370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</a:t>
            </a:r>
            <a:r>
              <a:rPr lang="ko-KR" altLang="en-US" sz="900" dirty="0">
                <a:solidFill>
                  <a:srgbClr val="7F7F7F"/>
                </a:solidFill>
              </a:rPr>
              <a:t> </a:t>
            </a:r>
            <a:r>
              <a:rPr lang="en-US" altLang="ko-KR" sz="900" b="1" dirty="0">
                <a:solidFill>
                  <a:srgbClr val="EE6630"/>
                </a:solidFill>
              </a:rPr>
              <a:t>51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6660C9C-1710-DC6D-879F-4088CDF93E87}"/>
              </a:ext>
            </a:extLst>
          </p:cNvPr>
          <p:cNvCxnSpPr>
            <a:cxnSpLocks/>
          </p:cNvCxnSpPr>
          <p:nvPr/>
        </p:nvCxnSpPr>
        <p:spPr bwMode="auto">
          <a:xfrm>
            <a:off x="421815" y="3936073"/>
            <a:ext cx="8935852" cy="0"/>
          </a:xfrm>
          <a:prstGeom prst="line">
            <a:avLst/>
          </a:prstGeom>
          <a:noFill/>
          <a:ln w="3175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DCC1000-CFFD-A9CC-F248-260E1036624F}"/>
              </a:ext>
            </a:extLst>
          </p:cNvPr>
          <p:cNvGrpSpPr/>
          <p:nvPr/>
        </p:nvGrpSpPr>
        <p:grpSpPr>
          <a:xfrm>
            <a:off x="393667" y="4394031"/>
            <a:ext cx="5475503" cy="443776"/>
            <a:chOff x="570644" y="3411693"/>
            <a:chExt cx="5316281" cy="44377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54D870-270B-BC1E-37A0-D4C73E51C6C5}"/>
                </a:ext>
              </a:extLst>
            </p:cNvPr>
            <p:cNvSpPr txBox="1"/>
            <p:nvPr/>
          </p:nvSpPr>
          <p:spPr>
            <a:xfrm>
              <a:off x="570644" y="3411693"/>
              <a:ext cx="5226281" cy="443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1400"/>
                </a:lnSpc>
                <a:defRPr sz="1000" b="1" i="0">
                  <a:solidFill>
                    <a:srgbClr val="333333"/>
                  </a:solidFill>
                  <a:effectLst/>
                  <a:latin typeface="Noto Sans Korean"/>
                </a:defRPr>
              </a:lvl1pPr>
            </a:lstStyle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국토교통 스타트업 창업기획 프로그램 「제</a:t>
              </a:r>
              <a:r>
                <a:rPr lang="en-US" altLang="ko-KR" sz="11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4</a:t>
              </a:r>
              <a:r>
                <a:rPr lang="ko-KR" altLang="en-US" sz="11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회 </a:t>
              </a:r>
              <a:r>
                <a:rPr lang="en-US" altLang="ko-KR" sz="11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NEXT </a:t>
              </a:r>
              <a:r>
                <a:rPr lang="ko-KR" altLang="en-US" sz="11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챌린지」 모집 공고 </a:t>
              </a:r>
              <a:r>
                <a:rPr lang="en-US" altLang="ko-KR" sz="11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(</a:t>
              </a:r>
              <a:r>
                <a:rPr lang="ko-KR" altLang="en-US" sz="11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초기창업기업</a:t>
              </a:r>
              <a:r>
                <a:rPr lang="en-US" altLang="ko-KR" sz="11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)</a:t>
              </a:r>
              <a:endParaRPr kumimoji="0" lang="ko-KR" altLang="en-US" sz="110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  <a:p>
              <a:endParaRPr lang="ko-KR" altLang="en-US" sz="1100" dirty="0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C650961-0058-B9D2-7C76-1E3BABDE0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6925" y="3452498"/>
              <a:ext cx="180000" cy="180000"/>
            </a:xfrm>
            <a:prstGeom prst="rect">
              <a:avLst/>
            </a:prstGeom>
          </p:spPr>
        </p:pic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F39FEB8-1A30-66C0-606D-0A268AC4EA8A}"/>
              </a:ext>
            </a:extLst>
          </p:cNvPr>
          <p:cNvSpPr/>
          <p:nvPr/>
        </p:nvSpPr>
        <p:spPr bwMode="auto">
          <a:xfrm>
            <a:off x="8504868" y="4381168"/>
            <a:ext cx="828000" cy="288000"/>
          </a:xfrm>
          <a:prstGeom prst="roundRect">
            <a:avLst>
              <a:gd name="adj" fmla="val 5688"/>
            </a:avLst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0" bIns="0" rtlCol="0" anchor="ctr"/>
          <a:lstStyle/>
          <a:p>
            <a:pPr algn="ctr" latinLnBrk="0"/>
            <a:r>
              <a:rPr lang="ko-KR" altLang="en-US" sz="1000" kern="0" dirty="0">
                <a:solidFill>
                  <a:schemeClr val="bg1"/>
                </a:solidFill>
                <a:latin typeface="+mn-ea"/>
              </a:rPr>
              <a:t>신청하기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13FA027-A212-7A26-060A-396ED84C95EE}"/>
              </a:ext>
            </a:extLst>
          </p:cNvPr>
          <p:cNvCxnSpPr>
            <a:cxnSpLocks/>
          </p:cNvCxnSpPr>
          <p:nvPr/>
        </p:nvCxnSpPr>
        <p:spPr bwMode="auto">
          <a:xfrm>
            <a:off x="421815" y="4953027"/>
            <a:ext cx="8935852" cy="0"/>
          </a:xfrm>
          <a:prstGeom prst="line">
            <a:avLst/>
          </a:prstGeom>
          <a:noFill/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0F2264AF-CB06-4332-A9A0-769C0157D5BC}"/>
              </a:ext>
            </a:extLst>
          </p:cNvPr>
          <p:cNvSpPr/>
          <p:nvPr/>
        </p:nvSpPr>
        <p:spPr>
          <a:xfrm>
            <a:off x="163701" y="384820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39D723F-B98F-0B97-FC57-FA44A925879B}"/>
              </a:ext>
            </a:extLst>
          </p:cNvPr>
          <p:cNvSpPr/>
          <p:nvPr/>
        </p:nvSpPr>
        <p:spPr>
          <a:xfrm>
            <a:off x="163701" y="412442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059D191-2652-8F20-C94F-771D2D978A56}"/>
              </a:ext>
            </a:extLst>
          </p:cNvPr>
          <p:cNvSpPr/>
          <p:nvPr/>
        </p:nvSpPr>
        <p:spPr>
          <a:xfrm>
            <a:off x="163701" y="439112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2-2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85A620F-9624-2710-7C94-39BDB67DB719}"/>
              </a:ext>
            </a:extLst>
          </p:cNvPr>
          <p:cNvSpPr/>
          <p:nvPr/>
        </p:nvSpPr>
        <p:spPr>
          <a:xfrm>
            <a:off x="163701" y="461020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2-3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D873169-9A8A-65A1-FCE8-4421159AC565}"/>
              </a:ext>
            </a:extLst>
          </p:cNvPr>
          <p:cNvSpPr/>
          <p:nvPr/>
        </p:nvSpPr>
        <p:spPr>
          <a:xfrm>
            <a:off x="8081863" y="443120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579C4B-5E0F-7D13-4E29-98AF02886427}"/>
              </a:ext>
            </a:extLst>
          </p:cNvPr>
          <p:cNvSpPr txBox="1"/>
          <p:nvPr/>
        </p:nvSpPr>
        <p:spPr>
          <a:xfrm>
            <a:off x="415957" y="4605557"/>
            <a:ext cx="1700442" cy="257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ko-KR" sz="85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2024-04-23 ~ 2024-05-08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1FD2129-1F02-0DD1-E7B2-1D3F78431EB1}"/>
              </a:ext>
            </a:extLst>
          </p:cNvPr>
          <p:cNvGrpSpPr/>
          <p:nvPr/>
        </p:nvGrpSpPr>
        <p:grpSpPr>
          <a:xfrm>
            <a:off x="331315" y="5470489"/>
            <a:ext cx="9041406" cy="208291"/>
            <a:chOff x="696657" y="3830306"/>
            <a:chExt cx="12167522" cy="274068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E63952D7-3004-29B5-BEB2-8F6C38BAE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657" y="3830306"/>
              <a:ext cx="7712152" cy="274068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867D55B5-955E-8D3E-A85E-F8EE8D6CF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2027" y="3830306"/>
              <a:ext cx="7712152" cy="274068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C5B8902B-7EEC-1937-8BB1-9DD7AEDA2A23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사업공고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공고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·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접수</a:t>
            </a:r>
          </a:p>
        </p:txBody>
      </p:sp>
      <p:sp>
        <p:nvSpPr>
          <p:cNvPr id="557" name="타원 556">
            <a:extLst>
              <a:ext uri="{FF2B5EF4-FFF2-40B4-BE49-F238E27FC236}">
                <a16:creationId xmlns:a16="http://schemas.microsoft.com/office/drawing/2014/main" id="{ABBE4444-8EED-D6DF-543E-27669F59B4DE}"/>
              </a:ext>
            </a:extLst>
          </p:cNvPr>
          <p:cNvSpPr/>
          <p:nvPr/>
        </p:nvSpPr>
        <p:spPr>
          <a:xfrm>
            <a:off x="9392535" y="359525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567" name="그룹 566">
            <a:extLst>
              <a:ext uri="{FF2B5EF4-FFF2-40B4-BE49-F238E27FC236}">
                <a16:creationId xmlns:a16="http://schemas.microsoft.com/office/drawing/2014/main" id="{29DE9E96-AB04-AFE5-AE64-044D724F7C05}"/>
              </a:ext>
            </a:extLst>
          </p:cNvPr>
          <p:cNvGrpSpPr/>
          <p:nvPr/>
        </p:nvGrpSpPr>
        <p:grpSpPr>
          <a:xfrm>
            <a:off x="9088740" y="3592516"/>
            <a:ext cx="244800" cy="234000"/>
            <a:chOff x="9119562" y="2761856"/>
            <a:chExt cx="244800" cy="234000"/>
          </a:xfrm>
        </p:grpSpPr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BF2EC613-B112-870B-EA5C-7A6CF3B5C873}"/>
                </a:ext>
              </a:extLst>
            </p:cNvPr>
            <p:cNvSpPr/>
            <p:nvPr/>
          </p:nvSpPr>
          <p:spPr bwMode="auto">
            <a:xfrm>
              <a:off x="9119562" y="2761856"/>
              <a:ext cx="2448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  <p:pic>
          <p:nvPicPr>
            <p:cNvPr id="569" name="그림 568">
              <a:extLst>
                <a:ext uri="{FF2B5EF4-FFF2-40B4-BE49-F238E27FC236}">
                  <a16:creationId xmlns:a16="http://schemas.microsoft.com/office/drawing/2014/main" id="{08699EF9-0D7C-8164-7F3C-9730A615A46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3562" y="2809610"/>
              <a:ext cx="144000" cy="144000"/>
            </a:xfrm>
            <a:prstGeom prst="rect">
              <a:avLst/>
            </a:prstGeom>
          </p:spPr>
        </p:pic>
      </p:grpSp>
      <p:grpSp>
        <p:nvGrpSpPr>
          <p:cNvPr id="570" name="그룹 569">
            <a:extLst>
              <a:ext uri="{FF2B5EF4-FFF2-40B4-BE49-F238E27FC236}">
                <a16:creationId xmlns:a16="http://schemas.microsoft.com/office/drawing/2014/main" id="{DE04B5B3-D24D-3F75-02D2-895DF7148166}"/>
              </a:ext>
            </a:extLst>
          </p:cNvPr>
          <p:cNvGrpSpPr/>
          <p:nvPr/>
        </p:nvGrpSpPr>
        <p:grpSpPr>
          <a:xfrm>
            <a:off x="8787057" y="3592516"/>
            <a:ext cx="244800" cy="234000"/>
            <a:chOff x="8835985" y="2761856"/>
            <a:chExt cx="244800" cy="234000"/>
          </a:xfrm>
        </p:grpSpPr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2ED937C1-3374-B031-973B-A5CCFFF15CF1}"/>
                </a:ext>
              </a:extLst>
            </p:cNvPr>
            <p:cNvSpPr/>
            <p:nvPr/>
          </p:nvSpPr>
          <p:spPr bwMode="auto">
            <a:xfrm>
              <a:off x="8835985" y="2761856"/>
              <a:ext cx="2448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  <p:pic>
          <p:nvPicPr>
            <p:cNvPr id="573" name="그림 572">
              <a:extLst>
                <a:ext uri="{FF2B5EF4-FFF2-40B4-BE49-F238E27FC236}">
                  <a16:creationId xmlns:a16="http://schemas.microsoft.com/office/drawing/2014/main" id="{60AA4BEC-CB1A-F13A-2655-442C4307B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85" y="2806010"/>
              <a:ext cx="151200" cy="151200"/>
            </a:xfrm>
            <a:prstGeom prst="rect">
              <a:avLst/>
            </a:prstGeom>
          </p:spPr>
        </p:pic>
      </p:grpSp>
      <p:sp>
        <p:nvSpPr>
          <p:cNvPr id="578" name="타원 577">
            <a:extLst>
              <a:ext uri="{FF2B5EF4-FFF2-40B4-BE49-F238E27FC236}">
                <a16:creationId xmlns:a16="http://schemas.microsoft.com/office/drawing/2014/main" id="{6138EDB7-4366-D26F-D65A-8EC8C15C385B}"/>
              </a:ext>
            </a:extLst>
          </p:cNvPr>
          <p:cNvSpPr/>
          <p:nvPr/>
        </p:nvSpPr>
        <p:spPr>
          <a:xfrm>
            <a:off x="3427456" y="5731321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597" name="그룹 596">
            <a:extLst>
              <a:ext uri="{FF2B5EF4-FFF2-40B4-BE49-F238E27FC236}">
                <a16:creationId xmlns:a16="http://schemas.microsoft.com/office/drawing/2014/main" id="{5B7DC39E-360A-0842-CEBA-AEC7E1EDD530}"/>
              </a:ext>
            </a:extLst>
          </p:cNvPr>
          <p:cNvGrpSpPr/>
          <p:nvPr/>
        </p:nvGrpSpPr>
        <p:grpSpPr>
          <a:xfrm>
            <a:off x="490486" y="4114713"/>
            <a:ext cx="2685090" cy="180000"/>
            <a:chOff x="490486" y="4306813"/>
            <a:chExt cx="2685090" cy="180000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0F094B20-E5B9-5421-C9CE-0E3B5C4A7532}"/>
                </a:ext>
              </a:extLst>
            </p:cNvPr>
            <p:cNvSpPr/>
            <p:nvPr/>
          </p:nvSpPr>
          <p:spPr>
            <a:xfrm>
              <a:off x="490486" y="4320524"/>
              <a:ext cx="792000" cy="16200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창업</a:t>
              </a:r>
              <a:r>
                <a:rPr lang="en-US" altLang="ko-KR" sz="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·</a:t>
              </a:r>
              <a:r>
                <a:rPr lang="ko-KR" altLang="en-US" sz="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경영지원</a:t>
              </a:r>
            </a:p>
          </p:txBody>
        </p:sp>
        <p:grpSp>
          <p:nvGrpSpPr>
            <p:cNvPr id="558" name="그룹 557">
              <a:extLst>
                <a:ext uri="{FF2B5EF4-FFF2-40B4-BE49-F238E27FC236}">
                  <a16:creationId xmlns:a16="http://schemas.microsoft.com/office/drawing/2014/main" id="{22F9BDC9-4869-D0E7-D855-3BBB2BAEF418}"/>
                </a:ext>
              </a:extLst>
            </p:cNvPr>
            <p:cNvGrpSpPr/>
            <p:nvPr/>
          </p:nvGrpSpPr>
          <p:grpSpPr>
            <a:xfrm>
              <a:off x="1341023" y="4306813"/>
              <a:ext cx="1834553" cy="180000"/>
              <a:chOff x="1268596" y="1780847"/>
              <a:chExt cx="1834553" cy="180000"/>
            </a:xfrm>
          </p:grpSpPr>
          <p:sp>
            <p:nvSpPr>
              <p:cNvPr id="560" name="사각형: 둥근 모서리 559">
                <a:extLst>
                  <a:ext uri="{FF2B5EF4-FFF2-40B4-BE49-F238E27FC236}">
                    <a16:creationId xmlns:a16="http://schemas.microsoft.com/office/drawing/2014/main" id="{4710BCCC-B243-44EE-BA59-B4EE1CAB0C49}"/>
                  </a:ext>
                </a:extLst>
              </p:cNvPr>
              <p:cNvSpPr/>
              <p:nvPr/>
            </p:nvSpPr>
            <p:spPr>
              <a:xfrm>
                <a:off x="1268596" y="1790314"/>
                <a:ext cx="360000" cy="162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algn="ctr"/>
                <a:r>
                  <a:rPr lang="en-US" altLang="ko-KR" sz="800" b="0" dirty="0">
                    <a:solidFill>
                      <a:schemeClr val="bg1"/>
                    </a:solidFill>
                    <a:latin typeface="+mn-ea"/>
                  </a:rPr>
                  <a:t>D-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+mn-ea"/>
                  </a:rPr>
                  <a:t>22</a:t>
                </a:r>
                <a:endParaRPr lang="ko-KR" altLang="en-US" sz="800" b="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561" name="사각형: 둥근 모서리 560">
                <a:extLst>
                  <a:ext uri="{FF2B5EF4-FFF2-40B4-BE49-F238E27FC236}">
                    <a16:creationId xmlns:a16="http://schemas.microsoft.com/office/drawing/2014/main" id="{063F790A-08D2-492A-C876-9C35404297D7}"/>
                  </a:ext>
                </a:extLst>
              </p:cNvPr>
              <p:cNvSpPr/>
              <p:nvPr/>
            </p:nvSpPr>
            <p:spPr>
              <a:xfrm>
                <a:off x="1807149" y="1780847"/>
                <a:ext cx="1296000" cy="180000"/>
              </a:xfrm>
              <a:prstGeom prst="roundRect">
                <a:avLst>
                  <a:gd name="adj" fmla="val 0"/>
                </a:avLst>
              </a:prstGeom>
              <a:noFill/>
              <a:ln w="31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36000" bIns="0" rtlCol="0" anchor="ctr"/>
              <a:lstStyle/>
              <a:p>
                <a:r>
                  <a:rPr lang="ko-KR" altLang="en-US" sz="800" b="1" kern="0" dirty="0">
                    <a:solidFill>
                      <a:schemeClr val="tx1"/>
                    </a:solidFill>
                    <a:latin typeface="+mj-ea"/>
                    <a:ea typeface="+mj-ea"/>
                  </a:rPr>
                  <a:t>국토교통과학기술진흥원</a:t>
                </a:r>
              </a:p>
            </p:txBody>
          </p:sp>
          <p:cxnSp>
            <p:nvCxnSpPr>
              <p:cNvPr id="562" name="직선 연결선 561">
                <a:extLst>
                  <a:ext uri="{FF2B5EF4-FFF2-40B4-BE49-F238E27FC236}">
                    <a16:creationId xmlns:a16="http://schemas.microsoft.com/office/drawing/2014/main" id="{30BBFC87-4636-7D2E-5C52-778D5D65CD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0492" y="1798847"/>
                <a:ext cx="0" cy="1440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6" name="그룹 595">
            <a:extLst>
              <a:ext uri="{FF2B5EF4-FFF2-40B4-BE49-F238E27FC236}">
                <a16:creationId xmlns:a16="http://schemas.microsoft.com/office/drawing/2014/main" id="{EE0268FE-564B-25F6-01E6-7B1C5D9A081F}"/>
              </a:ext>
            </a:extLst>
          </p:cNvPr>
          <p:cNvGrpSpPr/>
          <p:nvPr/>
        </p:nvGrpSpPr>
        <p:grpSpPr>
          <a:xfrm>
            <a:off x="490486" y="5128705"/>
            <a:ext cx="2685090" cy="180000"/>
            <a:chOff x="490486" y="5320805"/>
            <a:chExt cx="2685090" cy="180000"/>
          </a:xfrm>
        </p:grpSpPr>
        <p:sp>
          <p:nvSpPr>
            <p:cNvPr id="574" name="사각형: 둥근 모서리 573">
              <a:extLst>
                <a:ext uri="{FF2B5EF4-FFF2-40B4-BE49-F238E27FC236}">
                  <a16:creationId xmlns:a16="http://schemas.microsoft.com/office/drawing/2014/main" id="{BEF533BB-A5FE-7D40-3839-14A25FC7AA9F}"/>
                </a:ext>
              </a:extLst>
            </p:cNvPr>
            <p:cNvSpPr/>
            <p:nvPr/>
          </p:nvSpPr>
          <p:spPr>
            <a:xfrm>
              <a:off x="490486" y="5334516"/>
              <a:ext cx="792000" cy="16200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창업</a:t>
              </a:r>
              <a:r>
                <a:rPr lang="en-US" altLang="ko-KR" sz="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·</a:t>
              </a:r>
              <a:r>
                <a:rPr lang="ko-KR" altLang="en-US" sz="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경영지원</a:t>
              </a:r>
            </a:p>
          </p:txBody>
        </p:sp>
        <p:grpSp>
          <p:nvGrpSpPr>
            <p:cNvPr id="575" name="그룹 574">
              <a:extLst>
                <a:ext uri="{FF2B5EF4-FFF2-40B4-BE49-F238E27FC236}">
                  <a16:creationId xmlns:a16="http://schemas.microsoft.com/office/drawing/2014/main" id="{24E0DF1D-8043-A134-1F64-834A6FD02799}"/>
                </a:ext>
              </a:extLst>
            </p:cNvPr>
            <p:cNvGrpSpPr/>
            <p:nvPr/>
          </p:nvGrpSpPr>
          <p:grpSpPr>
            <a:xfrm>
              <a:off x="1341023" y="5320805"/>
              <a:ext cx="1834553" cy="180000"/>
              <a:chOff x="1268596" y="1780847"/>
              <a:chExt cx="1834553" cy="180000"/>
            </a:xfrm>
          </p:grpSpPr>
          <p:sp>
            <p:nvSpPr>
              <p:cNvPr id="593" name="사각형: 둥근 모서리 592">
                <a:extLst>
                  <a:ext uri="{FF2B5EF4-FFF2-40B4-BE49-F238E27FC236}">
                    <a16:creationId xmlns:a16="http://schemas.microsoft.com/office/drawing/2014/main" id="{401616CB-3A7E-2991-B485-5E26F7F8F1E1}"/>
                  </a:ext>
                </a:extLst>
              </p:cNvPr>
              <p:cNvSpPr/>
              <p:nvPr/>
            </p:nvSpPr>
            <p:spPr>
              <a:xfrm>
                <a:off x="1268596" y="1790314"/>
                <a:ext cx="360000" cy="162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algn="ctr"/>
                <a:r>
                  <a:rPr lang="en-US" altLang="ko-KR" sz="800" b="0" dirty="0">
                    <a:solidFill>
                      <a:schemeClr val="bg1"/>
                    </a:solidFill>
                    <a:latin typeface="+mn-ea"/>
                  </a:rPr>
                  <a:t>D-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+mn-ea"/>
                  </a:rPr>
                  <a:t>22</a:t>
                </a:r>
                <a:endParaRPr lang="ko-KR" altLang="en-US" sz="800" b="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594" name="사각형: 둥근 모서리 593">
                <a:extLst>
                  <a:ext uri="{FF2B5EF4-FFF2-40B4-BE49-F238E27FC236}">
                    <a16:creationId xmlns:a16="http://schemas.microsoft.com/office/drawing/2014/main" id="{0B89F38E-9FE0-CF35-055F-A0776A0CF3E7}"/>
                  </a:ext>
                </a:extLst>
              </p:cNvPr>
              <p:cNvSpPr/>
              <p:nvPr/>
            </p:nvSpPr>
            <p:spPr>
              <a:xfrm>
                <a:off x="1807149" y="1780847"/>
                <a:ext cx="1296000" cy="180000"/>
              </a:xfrm>
              <a:prstGeom prst="roundRect">
                <a:avLst>
                  <a:gd name="adj" fmla="val 0"/>
                </a:avLst>
              </a:prstGeom>
              <a:noFill/>
              <a:ln w="31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36000" bIns="0" rtlCol="0" anchor="ctr"/>
              <a:lstStyle/>
              <a:p>
                <a:r>
                  <a:rPr lang="ko-KR" altLang="en-US" sz="800" b="1" kern="0" dirty="0">
                    <a:solidFill>
                      <a:schemeClr val="tx1"/>
                    </a:solidFill>
                    <a:latin typeface="+mj-ea"/>
                    <a:ea typeface="+mj-ea"/>
                  </a:rPr>
                  <a:t>국토교통과학기술진흥원</a:t>
                </a:r>
              </a:p>
            </p:txBody>
          </p:sp>
          <p:cxnSp>
            <p:nvCxnSpPr>
              <p:cNvPr id="595" name="직선 연결선 594">
                <a:extLst>
                  <a:ext uri="{FF2B5EF4-FFF2-40B4-BE49-F238E27FC236}">
                    <a16:creationId xmlns:a16="http://schemas.microsoft.com/office/drawing/2014/main" id="{C8CAC877-D075-8AFD-8277-EE6E527AC3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0492" y="1798847"/>
                <a:ext cx="0" cy="1440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43B32A-7FC4-D44F-07ED-D0F4E68B60CE}"/>
              </a:ext>
            </a:extLst>
          </p:cNvPr>
          <p:cNvSpPr/>
          <p:nvPr/>
        </p:nvSpPr>
        <p:spPr bwMode="auto">
          <a:xfrm>
            <a:off x="431303" y="1936677"/>
            <a:ext cx="8909828" cy="13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486EA55-98F7-652E-79C0-977E42690BE2}"/>
              </a:ext>
            </a:extLst>
          </p:cNvPr>
          <p:cNvSpPr txBox="1"/>
          <p:nvPr/>
        </p:nvSpPr>
        <p:spPr>
          <a:xfrm>
            <a:off x="568471" y="2494514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지원분야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6E0427E-CC5A-5D1A-93FA-36F182A7CC00}"/>
              </a:ext>
            </a:extLst>
          </p:cNvPr>
          <p:cNvSpPr txBox="1"/>
          <p:nvPr/>
        </p:nvSpPr>
        <p:spPr>
          <a:xfrm>
            <a:off x="568471" y="2117997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기관구분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2821EFA9-12FD-23E9-C8E5-F43D31A3D3B8}"/>
              </a:ext>
            </a:extLst>
          </p:cNvPr>
          <p:cNvSpPr/>
          <p:nvPr/>
        </p:nvSpPr>
        <p:spPr>
          <a:xfrm>
            <a:off x="1245329" y="2466143"/>
            <a:ext cx="612000" cy="28800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latinLnBrk="0"/>
            <a:r>
              <a:rPr lang="ko-KR" altLang="en-US" sz="900" kern="0" dirty="0">
                <a:solidFill>
                  <a:schemeClr val="bg1"/>
                </a:solidFill>
                <a:latin typeface="+mj-ea"/>
                <a:ea typeface="+mj-ea"/>
              </a:rPr>
              <a:t>전체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C4E01A91-9BA6-C7C5-DD37-6370D9FD72D5}"/>
              </a:ext>
            </a:extLst>
          </p:cNvPr>
          <p:cNvSpPr/>
          <p:nvPr/>
        </p:nvSpPr>
        <p:spPr>
          <a:xfrm>
            <a:off x="1921716" y="2466143"/>
            <a:ext cx="79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판로지원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D9C9C843-7E24-95E9-7346-8079D148725D}"/>
              </a:ext>
            </a:extLst>
          </p:cNvPr>
          <p:cNvSpPr/>
          <p:nvPr/>
        </p:nvSpPr>
        <p:spPr>
          <a:xfrm>
            <a:off x="2774799" y="2466143"/>
            <a:ext cx="1008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창업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·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경영지원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8B10AE31-25D7-6F99-1293-243A95D23461}"/>
              </a:ext>
            </a:extLst>
          </p:cNvPr>
          <p:cNvSpPr/>
          <p:nvPr/>
        </p:nvSpPr>
        <p:spPr>
          <a:xfrm>
            <a:off x="3839165" y="2466143"/>
            <a:ext cx="79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금융지원</a:t>
            </a: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190B103F-EDC5-425C-D1AF-2CF740F18D59}"/>
              </a:ext>
            </a:extLst>
          </p:cNvPr>
          <p:cNvSpPr/>
          <p:nvPr/>
        </p:nvSpPr>
        <p:spPr>
          <a:xfrm>
            <a:off x="4685047" y="2466143"/>
            <a:ext cx="79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기술지원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F6993106-F2B2-F665-252C-408475D6FC63}"/>
              </a:ext>
            </a:extLst>
          </p:cNvPr>
          <p:cNvSpPr/>
          <p:nvPr/>
        </p:nvSpPr>
        <p:spPr>
          <a:xfrm>
            <a:off x="5530929" y="2466143"/>
            <a:ext cx="79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교육지원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F161145D-2410-19FB-DA4E-8E410BFA8D70}"/>
              </a:ext>
            </a:extLst>
          </p:cNvPr>
          <p:cNvSpPr/>
          <p:nvPr/>
        </p:nvSpPr>
        <p:spPr>
          <a:xfrm>
            <a:off x="6384904" y="2466143"/>
            <a:ext cx="61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기타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01F325A-5597-E8ED-ED12-BAE137D02BAA}"/>
              </a:ext>
            </a:extLst>
          </p:cNvPr>
          <p:cNvSpPr/>
          <p:nvPr/>
        </p:nvSpPr>
        <p:spPr>
          <a:xfrm>
            <a:off x="1245329" y="2089626"/>
            <a:ext cx="612000" cy="28800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latinLnBrk="0"/>
            <a:r>
              <a:rPr lang="ko-KR" altLang="en-US" sz="900" kern="0" dirty="0">
                <a:solidFill>
                  <a:schemeClr val="bg1"/>
                </a:solidFill>
                <a:latin typeface="+mj-ea"/>
                <a:ea typeface="+mj-ea"/>
              </a:rPr>
              <a:t>전체</a:t>
            </a: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2891BDFC-BD58-42F4-E23F-B0166204A8F4}"/>
              </a:ext>
            </a:extLst>
          </p:cNvPr>
          <p:cNvSpPr/>
          <p:nvPr/>
        </p:nvSpPr>
        <p:spPr>
          <a:xfrm>
            <a:off x="1921716" y="2089626"/>
            <a:ext cx="151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국토교통 기업지원허브</a:t>
            </a:r>
            <a:endParaRPr lang="ko-KR" altLang="en-US" sz="900" kern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BF87DD9F-AA26-59D8-1B72-B149C0DE93E5}"/>
              </a:ext>
            </a:extLst>
          </p:cNvPr>
          <p:cNvSpPr/>
          <p:nvPr/>
        </p:nvSpPr>
        <p:spPr>
          <a:xfrm>
            <a:off x="3487607" y="2089626"/>
            <a:ext cx="79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유관기관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E3D8C2-78EE-3B63-7956-2157A92B4440}"/>
              </a:ext>
            </a:extLst>
          </p:cNvPr>
          <p:cNvSpPr/>
          <p:nvPr/>
        </p:nvSpPr>
        <p:spPr>
          <a:xfrm>
            <a:off x="7227760" y="3589103"/>
            <a:ext cx="720000" cy="23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ko-KR" altLang="en-US" sz="8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모집마감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25430-2968-4C52-5EEA-267C3B935777}"/>
              </a:ext>
            </a:extLst>
          </p:cNvPr>
          <p:cNvSpPr txBox="1"/>
          <p:nvPr/>
        </p:nvSpPr>
        <p:spPr>
          <a:xfrm>
            <a:off x="579865" y="2872204"/>
            <a:ext cx="5212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검색어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5368079-7AB9-E56D-F456-A25CF173F22A}"/>
              </a:ext>
            </a:extLst>
          </p:cNvPr>
          <p:cNvGrpSpPr/>
          <p:nvPr/>
        </p:nvGrpSpPr>
        <p:grpSpPr>
          <a:xfrm>
            <a:off x="1225461" y="2843833"/>
            <a:ext cx="3290896" cy="288000"/>
            <a:chOff x="5069832" y="3743751"/>
            <a:chExt cx="3290896" cy="28800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4660F85-C5A1-8012-26A8-7ABD6A14E3AE}"/>
                </a:ext>
              </a:extLst>
            </p:cNvPr>
            <p:cNvGrpSpPr/>
            <p:nvPr/>
          </p:nvGrpSpPr>
          <p:grpSpPr>
            <a:xfrm>
              <a:off x="5069832" y="3743751"/>
              <a:ext cx="3290896" cy="288000"/>
              <a:chOff x="5069832" y="3743751"/>
              <a:chExt cx="3290896" cy="288000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00964CC-DBA7-FEC4-83D4-359534D3C10D}"/>
                  </a:ext>
                </a:extLst>
              </p:cNvPr>
              <p:cNvSpPr/>
              <p:nvPr/>
            </p:nvSpPr>
            <p:spPr>
              <a:xfrm>
                <a:off x="5069832" y="3743751"/>
                <a:ext cx="720000" cy="28800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miter lim="800000"/>
              </a:ln>
              <a:effectLst/>
            </p:spPr>
            <p:txBody>
              <a:bodyPr lIns="108000" rIns="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9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전체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EC7321C3-DD26-7D62-FACB-472C4B1A7E6C}"/>
                  </a:ext>
                </a:extLst>
              </p:cNvPr>
              <p:cNvSpPr/>
              <p:nvPr/>
            </p:nvSpPr>
            <p:spPr>
              <a:xfrm>
                <a:off x="5855375" y="3743751"/>
                <a:ext cx="2160000" cy="28800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miter lim="800000"/>
              </a:ln>
              <a:effectLst/>
            </p:spPr>
            <p:txBody>
              <a:bodyPr lIns="108000" rIns="0" rtlCol="0" anchor="ctr"/>
              <a:lstStyle/>
              <a:p>
                <a:pPr latinLnBrk="0"/>
                <a:r>
                  <a:rPr lang="ko-KR" altLang="en-US" sz="9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검색어를 입력하세요</a:t>
                </a: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6EB3DC8-617C-3ED8-FFD9-7B6DABFA74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3427" y="3833228"/>
                <a:ext cx="108000" cy="108000"/>
              </a:xfrm>
              <a:prstGeom prst="rect">
                <a:avLst/>
              </a:prstGeom>
            </p:spPr>
          </p:pic>
          <p:sp>
            <p:nvSpPr>
              <p:cNvPr id="12" name="사각형: 둥근 위쪽 모서리 11">
                <a:extLst>
                  <a:ext uri="{FF2B5EF4-FFF2-40B4-BE49-F238E27FC236}">
                    <a16:creationId xmlns:a16="http://schemas.microsoft.com/office/drawing/2014/main" id="{0FD5D614-B171-EB96-4CC0-FDA2BE433AF3}"/>
                  </a:ext>
                </a:extLst>
              </p:cNvPr>
              <p:cNvSpPr/>
              <p:nvPr/>
            </p:nvSpPr>
            <p:spPr>
              <a:xfrm rot="5400000">
                <a:off x="7946728" y="3617751"/>
                <a:ext cx="288000" cy="5400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lIns="180000" rtlCol="0" anchor="ctr">
                <a:noAutofit/>
              </a:bodyPr>
              <a:lstStyle/>
              <a:p>
                <a:endPara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32CC50-A5DE-3898-C94F-A7AAD3C1BCB5}"/>
                </a:ext>
              </a:extLst>
            </p:cNvPr>
            <p:cNvSpPr txBox="1"/>
            <p:nvPr/>
          </p:nvSpPr>
          <p:spPr>
            <a:xfrm>
              <a:off x="7892983" y="3772122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bg1"/>
                  </a:solidFill>
                </a:rPr>
                <a:t>검색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D7E250-6B22-EBBF-6147-4DCD277D48ED}"/>
              </a:ext>
            </a:extLst>
          </p:cNvPr>
          <p:cNvSpPr/>
          <p:nvPr/>
        </p:nvSpPr>
        <p:spPr>
          <a:xfrm>
            <a:off x="6518458" y="3589103"/>
            <a:ext cx="720000" cy="23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ko-KR" altLang="en-US" sz="850" b="0" dirty="0" err="1">
                <a:solidFill>
                  <a:schemeClr val="tx1"/>
                </a:solidFill>
                <a:latin typeface="+mn-ea"/>
              </a:rPr>
              <a:t>모집중</a:t>
            </a:r>
            <a:endParaRPr lang="ko-KR" altLang="en-US" sz="850" b="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FB5EA29-A3AC-370B-6006-5C8C56F1665A}"/>
              </a:ext>
            </a:extLst>
          </p:cNvPr>
          <p:cNvGrpSpPr/>
          <p:nvPr/>
        </p:nvGrpSpPr>
        <p:grpSpPr>
          <a:xfrm>
            <a:off x="8015540" y="3589103"/>
            <a:ext cx="720000" cy="234000"/>
            <a:chOff x="8015540" y="3589103"/>
            <a:chExt cx="720000" cy="234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F1FAE8B-8D91-DBD6-067C-D4A842A912A2}"/>
                </a:ext>
              </a:extLst>
            </p:cNvPr>
            <p:cNvSpPr/>
            <p:nvPr/>
          </p:nvSpPr>
          <p:spPr>
            <a:xfrm>
              <a:off x="8015540" y="3589103"/>
              <a:ext cx="7200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ctr"/>
            <a:lstStyle/>
            <a:p>
              <a:r>
                <a:rPr lang="ko-KR" altLang="en-US" sz="8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등록순</a:t>
              </a:r>
              <a:r>
                <a:rPr lang="ko-KR" altLang="en-US" sz="8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 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E5E555C-5603-5BD0-45AE-1C38E00EB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7184" y="3641187"/>
              <a:ext cx="108000" cy="1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530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국토교통 기업지원허브 공고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_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상세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39" y="126321"/>
            <a:ext cx="853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사업공고</a:t>
            </a:r>
            <a:r>
              <a:rPr lang="en-US" altLang="ko-KR" sz="1400" dirty="0">
                <a:solidFill>
                  <a:schemeClr val="tx1"/>
                </a:solidFill>
              </a:rPr>
              <a:t>_</a:t>
            </a:r>
            <a:r>
              <a:rPr lang="ko-KR" altLang="en-US" sz="1400" dirty="0">
                <a:solidFill>
                  <a:schemeClr val="tx1"/>
                </a:solidFill>
              </a:rPr>
              <a:t>국토교통 기업지원허브 공</a:t>
            </a:r>
            <a:r>
              <a:rPr lang="ko-KR" altLang="en-US" sz="1400" dirty="0"/>
              <a:t>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상세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·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접수 상세화면에만 관심정보등록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공유 아이콘 노출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4A941BA-6FB9-D671-8BEC-C542C49E7959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lang="ko-KR" altLang="en-US" sz="1050" dirty="0">
                <a:solidFill>
                  <a:srgbClr val="7F7F7F"/>
                </a:solidFill>
              </a:rPr>
              <a:t>사업공고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</a:rPr>
              <a:t>공고</a:t>
            </a:r>
            <a:r>
              <a:rPr lang="en-US" altLang="ko-KR" sz="1050" b="1" dirty="0">
                <a:solidFill>
                  <a:schemeClr val="tx1"/>
                </a:solidFill>
              </a:rPr>
              <a:t>·</a:t>
            </a:r>
            <a:r>
              <a:rPr lang="ko-KR" altLang="en-US" sz="1050" b="1" dirty="0">
                <a:solidFill>
                  <a:schemeClr val="tx1"/>
                </a:solidFill>
              </a:rPr>
              <a:t>접수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2" name="Rectangle 1">
            <a:extLst>
              <a:ext uri="{FF2B5EF4-FFF2-40B4-BE49-F238E27FC236}">
                <a16:creationId xmlns:a16="http://schemas.microsoft.com/office/drawing/2014/main" id="{3A5FC6F5-A336-3F2D-4C80-3C993D038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Noto Sans Kore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06646-149B-4EF1-9BF6-89001B2DB80A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21982D-E9E0-FDF4-6943-803E4743FD7D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국토교통 기업지원허브 공고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_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상세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60374-7E0F-F2C3-27D2-68AD3D21C97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15" name="Group 974">
            <a:extLst>
              <a:ext uri="{FF2B5EF4-FFF2-40B4-BE49-F238E27FC236}">
                <a16:creationId xmlns:a16="http://schemas.microsoft.com/office/drawing/2014/main" id="{489BD878-2EC0-5DF9-AE5D-F97488E07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375912"/>
              </p:ext>
            </p:extLst>
          </p:nvPr>
        </p:nvGraphicFramePr>
        <p:xfrm>
          <a:off x="9680490" y="1691003"/>
          <a:ext cx="2340000" cy="355200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관심정보 등록 아이콘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화면 즐겨찾기 등록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비로그인 상태일 경우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로그인이 필요한 서비스입니다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 화면으로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이동하시겠습니까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?’ (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아니오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예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얼럿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 상태일 경우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관심정보로 등록되었습니다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.’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얼럿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관심정보 등록내역 마이페이지에서 확인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관심정보로 등록된 공고 포털에 게시될 경우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사용자에게 알림 발송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공유 아이콘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하단에 레이어 팝업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화면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SNS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공유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및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URL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복사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페이스북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카카오톡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블로그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URL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복사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587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지원사업명 타이틀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569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지원분야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디데이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공고명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등록일자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조회수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234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상세내용노출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관리자에서 등록한 내용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필수노출 항목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지원내용</a:t>
                      </a:r>
                      <a:endParaRPr lang="ko-KR" altLang="en-US" sz="800" dirty="0">
                        <a:solidFill>
                          <a:srgbClr val="FF0000"/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281E09-4F20-EE86-8328-E0AB0D0EA217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41E258-5E88-7E13-EDF8-296FD6B5A492}"/>
              </a:ext>
            </a:extLst>
          </p:cNvPr>
          <p:cNvSpPr/>
          <p:nvPr/>
        </p:nvSpPr>
        <p:spPr>
          <a:xfrm>
            <a:off x="319701" y="1698241"/>
            <a:ext cx="8467556" cy="339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dirty="0">
                <a:effectLst/>
                <a:latin typeface="Noto Sans Korean"/>
              </a:rPr>
              <a:t>국토교통 중소</a:t>
            </a:r>
            <a:r>
              <a:rPr lang="en-US" altLang="ko-KR" sz="1200" b="1" i="0" dirty="0">
                <a:effectLst/>
                <a:latin typeface="Noto Sans Korean"/>
              </a:rPr>
              <a:t>·</a:t>
            </a:r>
            <a:r>
              <a:rPr lang="ko-KR" altLang="en-US" sz="1200" b="1" i="0" dirty="0">
                <a:effectLst/>
                <a:latin typeface="Noto Sans Korean"/>
              </a:rPr>
              <a:t>벤처기업 투자유치 지원 프로그램 </a:t>
            </a:r>
            <a:r>
              <a:rPr lang="en-US" altLang="ko-KR" sz="1200" b="1" i="0" dirty="0">
                <a:effectLst/>
                <a:latin typeface="Noto Sans Korean"/>
              </a:rPr>
              <a:t>1</a:t>
            </a:r>
            <a:r>
              <a:rPr lang="ko-KR" altLang="en-US" sz="1200" b="1" i="0" dirty="0">
                <a:effectLst/>
                <a:latin typeface="Noto Sans Korean"/>
              </a:rPr>
              <a:t>기 모집 공고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C4D05F-88FB-1300-AFB3-34A98A8D8870}"/>
              </a:ext>
            </a:extLst>
          </p:cNvPr>
          <p:cNvSpPr/>
          <p:nvPr/>
        </p:nvSpPr>
        <p:spPr>
          <a:xfrm>
            <a:off x="321044" y="2477367"/>
            <a:ext cx="83619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900" b="1" i="0" dirty="0">
                <a:effectLst/>
                <a:latin typeface="+mj-ea"/>
                <a:ea typeface="+mj-ea"/>
              </a:rPr>
              <a:t>주관기관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858930D-53D0-E50E-5DC1-B02506F05619}"/>
              </a:ext>
            </a:extLst>
          </p:cNvPr>
          <p:cNvCxnSpPr/>
          <p:nvPr/>
        </p:nvCxnSpPr>
        <p:spPr>
          <a:xfrm>
            <a:off x="402664" y="2362986"/>
            <a:ext cx="896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494A2C-8354-992F-EB93-820F64AB5D9E}"/>
              </a:ext>
            </a:extLst>
          </p:cNvPr>
          <p:cNvSpPr/>
          <p:nvPr/>
        </p:nvSpPr>
        <p:spPr>
          <a:xfrm>
            <a:off x="409440" y="1546169"/>
            <a:ext cx="540000" cy="16200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금융지원</a:t>
            </a:r>
            <a:endParaRPr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78A19FE-0D1E-F6FE-7C32-9DCE2CA567CF}"/>
              </a:ext>
            </a:extLst>
          </p:cNvPr>
          <p:cNvSpPr/>
          <p:nvPr/>
        </p:nvSpPr>
        <p:spPr>
          <a:xfrm>
            <a:off x="984534" y="1546169"/>
            <a:ext cx="396000" cy="162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800" b="0" dirty="0">
                <a:solidFill>
                  <a:schemeClr val="bg1"/>
                </a:solidFill>
                <a:latin typeface="+mn-ea"/>
              </a:rPr>
              <a:t>D-9</a:t>
            </a:r>
            <a:endParaRPr lang="ko-KR" altLang="en-US" sz="800" b="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3127AC3-F7EB-1A0F-866C-E0C2C6BC3E14}"/>
              </a:ext>
            </a:extLst>
          </p:cNvPr>
          <p:cNvCxnSpPr>
            <a:cxnSpLocks/>
          </p:cNvCxnSpPr>
          <p:nvPr/>
        </p:nvCxnSpPr>
        <p:spPr>
          <a:xfrm>
            <a:off x="402664" y="1400739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03528C-E82B-83BA-3ABA-3FFC0C0C74FB}"/>
              </a:ext>
            </a:extLst>
          </p:cNvPr>
          <p:cNvGrpSpPr/>
          <p:nvPr/>
        </p:nvGrpSpPr>
        <p:grpSpPr>
          <a:xfrm>
            <a:off x="1071325" y="2069915"/>
            <a:ext cx="517329" cy="224100"/>
            <a:chOff x="561181" y="4497189"/>
            <a:chExt cx="517329" cy="2241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8DF098C-BA75-FF9E-C8D1-33B6F62DB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181" y="4555239"/>
              <a:ext cx="187200" cy="108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36EBD7-E6F7-7878-603E-F36D300B3A6B}"/>
                </a:ext>
              </a:extLst>
            </p:cNvPr>
            <p:cNvSpPr txBox="1"/>
            <p:nvPr/>
          </p:nvSpPr>
          <p:spPr>
            <a:xfrm>
              <a:off x="688073" y="4497189"/>
              <a:ext cx="390437" cy="22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50" u="none" strike="noStrike" kern="0" cap="none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+mn-ea"/>
                </a:rPr>
                <a:t>145</a:t>
              </a:r>
              <a:endParaRPr kumimoji="0" lang="ko-KR" altLang="en-US" sz="750" b="1" i="0" u="none" strike="noStrike" kern="0" cap="none" normalizeH="0" baseline="0" noProof="0" dirty="0">
                <a:ln>
                  <a:noFill/>
                </a:ln>
                <a:solidFill>
                  <a:srgbClr val="EC7512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970C084-D39E-DCF9-D00E-2FF18C5233F2}"/>
              </a:ext>
            </a:extLst>
          </p:cNvPr>
          <p:cNvSpPr txBox="1"/>
          <p:nvPr/>
        </p:nvSpPr>
        <p:spPr>
          <a:xfrm>
            <a:off x="331315" y="2069915"/>
            <a:ext cx="927209" cy="21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u="none" strike="noStrike" kern="0" cap="none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+mn-ea"/>
              </a:rPr>
              <a:t>2024-04-24 </a:t>
            </a:r>
            <a:endParaRPr kumimoji="0" lang="ko-KR" altLang="en-US" sz="750" b="1" i="0" u="none" strike="noStrike" kern="0" cap="none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B649286-9794-891C-2B29-F917FE91745B}"/>
              </a:ext>
            </a:extLst>
          </p:cNvPr>
          <p:cNvSpPr/>
          <p:nvPr/>
        </p:nvSpPr>
        <p:spPr>
          <a:xfrm>
            <a:off x="1275089" y="2472155"/>
            <a:ext cx="810936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9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국토교통과학기술진흥원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3E9918C-3D73-E748-E46C-6D784FAE8FC9}"/>
              </a:ext>
            </a:extLst>
          </p:cNvPr>
          <p:cNvCxnSpPr/>
          <p:nvPr/>
        </p:nvCxnSpPr>
        <p:spPr>
          <a:xfrm>
            <a:off x="402664" y="2773188"/>
            <a:ext cx="896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5742EE4-04E9-CCED-0DAC-A208ED44175D}"/>
              </a:ext>
            </a:extLst>
          </p:cNvPr>
          <p:cNvCxnSpPr/>
          <p:nvPr/>
        </p:nvCxnSpPr>
        <p:spPr>
          <a:xfrm>
            <a:off x="1195654" y="2532587"/>
            <a:ext cx="0" cy="1188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975F65A-1304-1066-6506-ED9560E8D927}"/>
              </a:ext>
            </a:extLst>
          </p:cNvPr>
          <p:cNvSpPr/>
          <p:nvPr/>
        </p:nvSpPr>
        <p:spPr>
          <a:xfrm>
            <a:off x="321044" y="2838206"/>
            <a:ext cx="83619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900" b="1" i="0" dirty="0">
                <a:effectLst/>
                <a:latin typeface="+mj-ea"/>
                <a:ea typeface="+mj-ea"/>
              </a:rPr>
              <a:t>신청기간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4D5B2BE-CC37-8E64-BD3A-F18463046645}"/>
              </a:ext>
            </a:extLst>
          </p:cNvPr>
          <p:cNvSpPr/>
          <p:nvPr/>
        </p:nvSpPr>
        <p:spPr>
          <a:xfrm>
            <a:off x="1275089" y="2836341"/>
            <a:ext cx="810936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2024-04-23 ~ 2024-05-08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9F46D61-A653-ECF6-C345-AC1E7B7765AE}"/>
              </a:ext>
            </a:extLst>
          </p:cNvPr>
          <p:cNvCxnSpPr/>
          <p:nvPr/>
        </p:nvCxnSpPr>
        <p:spPr>
          <a:xfrm>
            <a:off x="402664" y="3137374"/>
            <a:ext cx="896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2561465-99A3-ABA2-9033-456158E8AA82}"/>
              </a:ext>
            </a:extLst>
          </p:cNvPr>
          <p:cNvCxnSpPr/>
          <p:nvPr/>
        </p:nvCxnSpPr>
        <p:spPr>
          <a:xfrm>
            <a:off x="1195654" y="2896773"/>
            <a:ext cx="0" cy="1188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3DBD0FA-8A72-75F5-6C37-608DFE439C0D}"/>
              </a:ext>
            </a:extLst>
          </p:cNvPr>
          <p:cNvSpPr/>
          <p:nvPr/>
        </p:nvSpPr>
        <p:spPr>
          <a:xfrm>
            <a:off x="321044" y="3199045"/>
            <a:ext cx="83619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900" b="1" i="0" dirty="0">
                <a:effectLst/>
                <a:latin typeface="+mj-ea"/>
                <a:ea typeface="+mj-ea"/>
              </a:rPr>
              <a:t>지원내용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6803154-B142-8568-78F8-744F4A01A8D5}"/>
              </a:ext>
            </a:extLst>
          </p:cNvPr>
          <p:cNvSpPr/>
          <p:nvPr/>
        </p:nvSpPr>
        <p:spPr>
          <a:xfrm>
            <a:off x="1275089" y="3197491"/>
            <a:ext cx="8109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9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국토교통 분야 중소</a:t>
            </a:r>
            <a:r>
              <a:rPr lang="en-US" altLang="ko-KR" sz="9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·</a:t>
            </a:r>
            <a:r>
              <a:rPr lang="ko-KR" altLang="en-US" sz="9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벤처기업의 사업역량을 강화하고 시설</a:t>
            </a:r>
            <a:r>
              <a:rPr lang="en-US" altLang="ko-KR" sz="9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·</a:t>
            </a:r>
            <a:r>
              <a:rPr lang="ko-KR" altLang="en-US" sz="9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운영자금 확보 등 사업화 애로사항 해소를 지원하기 위한 수요 맞춤형 심화 컨설팅 지원 및 </a:t>
            </a:r>
            <a:endParaRPr lang="en-US" altLang="ko-KR" sz="9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9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사업화 자금 확보 지원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2AA2F64C-F62B-0C00-7448-97ECA12E24BF}"/>
              </a:ext>
            </a:extLst>
          </p:cNvPr>
          <p:cNvCxnSpPr/>
          <p:nvPr/>
        </p:nvCxnSpPr>
        <p:spPr>
          <a:xfrm>
            <a:off x="1195654" y="3257923"/>
            <a:ext cx="0" cy="1188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DD736415-A881-06B9-9929-66E5B27943D9}"/>
              </a:ext>
            </a:extLst>
          </p:cNvPr>
          <p:cNvSpPr txBox="1"/>
          <p:nvPr/>
        </p:nvSpPr>
        <p:spPr>
          <a:xfrm>
            <a:off x="10355844" y="1092566"/>
            <a:ext cx="166409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사업공고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공고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·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접수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국토교통 기업지원허브 공고</a:t>
            </a: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F7D6D09E-42F2-38CE-7D5B-C7299B15A65D}"/>
              </a:ext>
            </a:extLst>
          </p:cNvPr>
          <p:cNvSpPr/>
          <p:nvPr/>
        </p:nvSpPr>
        <p:spPr>
          <a:xfrm>
            <a:off x="181807" y="130164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6FD944D7-C007-2854-7CE8-ADD18CCB8376}"/>
              </a:ext>
            </a:extLst>
          </p:cNvPr>
          <p:cNvSpPr/>
          <p:nvPr/>
        </p:nvSpPr>
        <p:spPr>
          <a:xfrm>
            <a:off x="181807" y="227185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5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100BAA76-5715-A785-FDFE-24CA0428718A}"/>
              </a:ext>
            </a:extLst>
          </p:cNvPr>
          <p:cNvSpPr/>
          <p:nvPr/>
        </p:nvSpPr>
        <p:spPr>
          <a:xfrm>
            <a:off x="3481962" y="88723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2A5DB70-3DBD-E6E6-4841-8C44A2B7F0C5}"/>
              </a:ext>
            </a:extLst>
          </p:cNvPr>
          <p:cNvSpPr/>
          <p:nvPr/>
        </p:nvSpPr>
        <p:spPr>
          <a:xfrm>
            <a:off x="8816138" y="35777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2898F6D-1A49-09C5-4580-E9D994FEACAA}"/>
              </a:ext>
            </a:extLst>
          </p:cNvPr>
          <p:cNvGrpSpPr/>
          <p:nvPr/>
        </p:nvGrpSpPr>
        <p:grpSpPr>
          <a:xfrm>
            <a:off x="7141676" y="926433"/>
            <a:ext cx="2232000" cy="1044000"/>
            <a:chOff x="7141676" y="926433"/>
            <a:chExt cx="2232000" cy="1044000"/>
          </a:xfrm>
        </p:grpSpPr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718CCCBC-4B85-1817-1231-439D2F759AEC}"/>
                </a:ext>
              </a:extLst>
            </p:cNvPr>
            <p:cNvSpPr/>
            <p:nvPr/>
          </p:nvSpPr>
          <p:spPr>
            <a:xfrm>
              <a:off x="7141676" y="926433"/>
              <a:ext cx="2232000" cy="1044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algn="ctr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none" lIns="89984" tIns="46792" rIns="89984" bIns="46792" rtlCol="0" anchor="ctr"/>
            <a:lstStyle/>
            <a:p>
              <a:pPr algn="ctr" defTabSz="1276350" latinLnBrk="0">
                <a:spcBef>
                  <a:spcPct val="50000"/>
                </a:spcBef>
              </a:pPr>
              <a:endParaRPr lang="ko-KR" altLang="en-US" sz="700" kern="0" dirty="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5ADA925-2E5D-AA5F-25F6-2A6FC68A1E04}"/>
                </a:ext>
              </a:extLst>
            </p:cNvPr>
            <p:cNvSpPr txBox="1"/>
            <p:nvPr/>
          </p:nvSpPr>
          <p:spPr>
            <a:xfrm>
              <a:off x="7177676" y="1010642"/>
              <a:ext cx="2160001" cy="257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ko-KR" altLang="en-US" sz="850" i="0" dirty="0">
                  <a:effectLst/>
                  <a:latin typeface="Noto Sans Korean"/>
                </a:rPr>
                <a:t>원하는 콘텐츠를 </a:t>
              </a:r>
              <a:r>
                <a:rPr lang="en-US" altLang="ko-KR" sz="850" i="0" dirty="0">
                  <a:effectLst/>
                  <a:latin typeface="Noto Sans Korean"/>
                </a:rPr>
                <a:t>SNS</a:t>
              </a:r>
              <a:r>
                <a:rPr lang="ko-KR" altLang="en-US" sz="850" i="0" dirty="0">
                  <a:effectLst/>
                  <a:latin typeface="Noto Sans Korean"/>
                </a:rPr>
                <a:t>에 공유해보세요</a:t>
              </a:r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0C5720F6-1472-3A00-5D1C-003A498EBA3C}"/>
                </a:ext>
              </a:extLst>
            </p:cNvPr>
            <p:cNvGrpSpPr/>
            <p:nvPr/>
          </p:nvGrpSpPr>
          <p:grpSpPr>
            <a:xfrm>
              <a:off x="7168623" y="1356309"/>
              <a:ext cx="2178107" cy="499704"/>
              <a:chOff x="7200521" y="1301991"/>
              <a:chExt cx="2178107" cy="499704"/>
            </a:xfrm>
          </p:grpSpPr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A8B17548-C1F8-31EB-BE2A-39BA1A27D522}"/>
                  </a:ext>
                </a:extLst>
              </p:cNvPr>
              <p:cNvGrpSpPr/>
              <p:nvPr/>
            </p:nvGrpSpPr>
            <p:grpSpPr>
              <a:xfrm>
                <a:off x="8210243" y="1301991"/>
                <a:ext cx="663525" cy="499704"/>
                <a:chOff x="8201369" y="1301991"/>
                <a:chExt cx="663525" cy="499704"/>
              </a:xfrm>
            </p:grpSpPr>
            <p:sp>
              <p:nvSpPr>
                <p:cNvPr id="588" name="TextBox 587">
                  <a:extLst>
                    <a:ext uri="{FF2B5EF4-FFF2-40B4-BE49-F238E27FC236}">
                      <a16:creationId xmlns:a16="http://schemas.microsoft.com/office/drawing/2014/main" id="{11833DBD-9065-99D6-6B23-4172086E2F1E}"/>
                    </a:ext>
                  </a:extLst>
                </p:cNvPr>
                <p:cNvSpPr txBox="1"/>
                <p:nvPr/>
              </p:nvSpPr>
              <p:spPr>
                <a:xfrm>
                  <a:off x="8201369" y="1580416"/>
                  <a:ext cx="663525" cy="2212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ts val="11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750" b="0" i="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Noto Sans Korean"/>
                    </a:rPr>
                    <a:t>블로그</a:t>
                  </a:r>
                  <a:endParaRPr kumimoji="0" lang="ko-KR" altLang="en-US" sz="750" i="0" u="none" strike="noStrike" kern="0" cap="none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+mn-ea"/>
                    <a:ea typeface="+mn-ea"/>
                  </a:endParaRPr>
                </a:p>
              </p:txBody>
            </p:sp>
            <p:grpSp>
              <p:nvGrpSpPr>
                <p:cNvPr id="589" name="그룹 588">
                  <a:extLst>
                    <a:ext uri="{FF2B5EF4-FFF2-40B4-BE49-F238E27FC236}">
                      <a16:creationId xmlns:a16="http://schemas.microsoft.com/office/drawing/2014/main" id="{61D0398C-F201-5B07-CDD1-77C48E0E3AED}"/>
                    </a:ext>
                  </a:extLst>
                </p:cNvPr>
                <p:cNvGrpSpPr/>
                <p:nvPr/>
              </p:nvGrpSpPr>
              <p:grpSpPr>
                <a:xfrm>
                  <a:off x="8392731" y="1301991"/>
                  <a:ext cx="280800" cy="280800"/>
                  <a:chOff x="2013502" y="1297138"/>
                  <a:chExt cx="468000" cy="468000"/>
                </a:xfrm>
              </p:grpSpPr>
              <p:sp>
                <p:nvSpPr>
                  <p:cNvPr id="590" name="타원 589">
                    <a:extLst>
                      <a:ext uri="{FF2B5EF4-FFF2-40B4-BE49-F238E27FC236}">
                        <a16:creationId xmlns:a16="http://schemas.microsoft.com/office/drawing/2014/main" id="{F660A976-58B5-D954-9FE4-016E95B48368}"/>
                      </a:ext>
                    </a:extLst>
                  </p:cNvPr>
                  <p:cNvSpPr/>
                  <p:nvPr/>
                </p:nvSpPr>
                <p:spPr>
                  <a:xfrm>
                    <a:off x="2013502" y="1297138"/>
                    <a:ext cx="468000" cy="468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72000" bIns="108000" rtlCol="0" anchor="t"/>
                  <a:lstStyle/>
                  <a:p>
                    <a:pPr algn="l"/>
                    <a:endParaRPr lang="ko-KR" altLang="en-US" sz="700" b="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endParaRPr>
                  </a:p>
                </p:txBody>
              </p:sp>
              <p:cxnSp>
                <p:nvCxnSpPr>
                  <p:cNvPr id="591" name="직선 연결선 590">
                    <a:extLst>
                      <a:ext uri="{FF2B5EF4-FFF2-40B4-BE49-F238E27FC236}">
                        <a16:creationId xmlns:a16="http://schemas.microsoft.com/office/drawing/2014/main" id="{2C48DB38-AF1C-ACEE-A939-2EC38A4BA1FA}"/>
                      </a:ext>
                    </a:extLst>
                  </p:cNvPr>
                  <p:cNvCxnSpPr>
                    <a:cxnSpLocks/>
                    <a:stCxn id="590" idx="7"/>
                    <a:endCxn id="590" idx="3"/>
                  </p:cNvCxnSpPr>
                  <p:nvPr/>
                </p:nvCxnSpPr>
                <p:spPr bwMode="auto">
                  <a:xfrm flipH="1">
                    <a:off x="2082039" y="1365675"/>
                    <a:ext cx="330927" cy="330927"/>
                  </a:xfrm>
                  <a:prstGeom prst="lin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 algn="ctr">
                    <a:solidFill>
                      <a:schemeClr val="bg1">
                        <a:lumMod val="85000"/>
                      </a:schemeClr>
                    </a:solidFill>
                    <a:round/>
                    <a:headEnd/>
                    <a:tailEnd/>
                  </a:ln>
                </p:spPr>
              </p:cxnSp>
              <p:cxnSp>
                <p:nvCxnSpPr>
                  <p:cNvPr id="592" name="직선 연결선 591">
                    <a:extLst>
                      <a:ext uri="{FF2B5EF4-FFF2-40B4-BE49-F238E27FC236}">
                        <a16:creationId xmlns:a16="http://schemas.microsoft.com/office/drawing/2014/main" id="{71DD6EAB-0E14-6009-0FD8-C45FB4A749DB}"/>
                      </a:ext>
                    </a:extLst>
                  </p:cNvPr>
                  <p:cNvCxnSpPr>
                    <a:cxnSpLocks/>
                    <a:stCxn id="590" idx="1"/>
                    <a:endCxn id="590" idx="5"/>
                  </p:cNvCxnSpPr>
                  <p:nvPr/>
                </p:nvCxnSpPr>
                <p:spPr bwMode="auto">
                  <a:xfrm>
                    <a:off x="2082039" y="1365675"/>
                    <a:ext cx="330927" cy="330927"/>
                  </a:xfrm>
                  <a:prstGeom prst="lin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 algn="ctr">
                    <a:solidFill>
                      <a:schemeClr val="bg1">
                        <a:lumMod val="85000"/>
                      </a:schemeClr>
                    </a:solidFill>
                    <a:round/>
                    <a:headEnd/>
                    <a:tailEnd/>
                  </a:ln>
                </p:spPr>
              </p:cxnSp>
            </p:grp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A1978222-0754-F033-A134-D8F0784E20EC}"/>
                  </a:ext>
                </a:extLst>
              </p:cNvPr>
              <p:cNvGrpSpPr/>
              <p:nvPr/>
            </p:nvGrpSpPr>
            <p:grpSpPr>
              <a:xfrm>
                <a:off x="8715103" y="1301991"/>
                <a:ext cx="663525" cy="499704"/>
                <a:chOff x="8679933" y="1301991"/>
                <a:chExt cx="663525" cy="499704"/>
              </a:xfrm>
            </p:grpSpPr>
            <p:sp>
              <p:nvSpPr>
                <p:cNvPr id="583" name="TextBox 582">
                  <a:extLst>
                    <a:ext uri="{FF2B5EF4-FFF2-40B4-BE49-F238E27FC236}">
                      <a16:creationId xmlns:a16="http://schemas.microsoft.com/office/drawing/2014/main" id="{7DE2211C-F492-2045-2F8F-B49C488C9F82}"/>
                    </a:ext>
                  </a:extLst>
                </p:cNvPr>
                <p:cNvSpPr txBox="1"/>
                <p:nvPr/>
              </p:nvSpPr>
              <p:spPr>
                <a:xfrm>
                  <a:off x="8679933" y="1580416"/>
                  <a:ext cx="663525" cy="2212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ts val="11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750" b="0" i="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Noto Sans Korean"/>
                    </a:rPr>
                    <a:t>URL</a:t>
                  </a:r>
                  <a:r>
                    <a:rPr lang="ko-KR" altLang="en-US" sz="750" b="0" i="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Noto Sans Korean"/>
                    </a:rPr>
                    <a:t>복사</a:t>
                  </a:r>
                </a:p>
              </p:txBody>
            </p:sp>
            <p:grpSp>
              <p:nvGrpSpPr>
                <p:cNvPr id="584" name="그룹 583">
                  <a:extLst>
                    <a:ext uri="{FF2B5EF4-FFF2-40B4-BE49-F238E27FC236}">
                      <a16:creationId xmlns:a16="http://schemas.microsoft.com/office/drawing/2014/main" id="{553EF2F1-98FD-F07D-3A63-06C8549BBC49}"/>
                    </a:ext>
                  </a:extLst>
                </p:cNvPr>
                <p:cNvGrpSpPr/>
                <p:nvPr/>
              </p:nvGrpSpPr>
              <p:grpSpPr>
                <a:xfrm>
                  <a:off x="8871295" y="1301991"/>
                  <a:ext cx="280800" cy="280800"/>
                  <a:chOff x="2013502" y="1297138"/>
                  <a:chExt cx="468000" cy="468000"/>
                </a:xfrm>
              </p:grpSpPr>
              <p:sp>
                <p:nvSpPr>
                  <p:cNvPr id="585" name="타원 584">
                    <a:extLst>
                      <a:ext uri="{FF2B5EF4-FFF2-40B4-BE49-F238E27FC236}">
                        <a16:creationId xmlns:a16="http://schemas.microsoft.com/office/drawing/2014/main" id="{1132A3EF-4679-827B-71C7-5BCEEE3BBD1B}"/>
                      </a:ext>
                    </a:extLst>
                  </p:cNvPr>
                  <p:cNvSpPr/>
                  <p:nvPr/>
                </p:nvSpPr>
                <p:spPr>
                  <a:xfrm>
                    <a:off x="2013502" y="1297138"/>
                    <a:ext cx="468000" cy="468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72000" bIns="108000" rtlCol="0" anchor="t"/>
                  <a:lstStyle/>
                  <a:p>
                    <a:pPr algn="l"/>
                    <a:endParaRPr lang="ko-KR" altLang="en-US" sz="700" b="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endParaRPr>
                  </a:p>
                </p:txBody>
              </p:sp>
              <p:cxnSp>
                <p:nvCxnSpPr>
                  <p:cNvPr id="586" name="직선 연결선 585">
                    <a:extLst>
                      <a:ext uri="{FF2B5EF4-FFF2-40B4-BE49-F238E27FC236}">
                        <a16:creationId xmlns:a16="http://schemas.microsoft.com/office/drawing/2014/main" id="{A2361EB3-F9A7-2E84-7E49-A5E6FADC7DB7}"/>
                      </a:ext>
                    </a:extLst>
                  </p:cNvPr>
                  <p:cNvCxnSpPr>
                    <a:cxnSpLocks/>
                    <a:stCxn id="585" idx="7"/>
                    <a:endCxn id="585" idx="3"/>
                  </p:cNvCxnSpPr>
                  <p:nvPr/>
                </p:nvCxnSpPr>
                <p:spPr bwMode="auto">
                  <a:xfrm flipH="1">
                    <a:off x="2082039" y="1365675"/>
                    <a:ext cx="330927" cy="330927"/>
                  </a:xfrm>
                  <a:prstGeom prst="lin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 algn="ctr">
                    <a:solidFill>
                      <a:schemeClr val="bg1">
                        <a:lumMod val="85000"/>
                      </a:schemeClr>
                    </a:solidFill>
                    <a:round/>
                    <a:headEnd/>
                    <a:tailEnd/>
                  </a:ln>
                </p:spPr>
              </p:cxnSp>
              <p:cxnSp>
                <p:nvCxnSpPr>
                  <p:cNvPr id="587" name="직선 연결선 586">
                    <a:extLst>
                      <a:ext uri="{FF2B5EF4-FFF2-40B4-BE49-F238E27FC236}">
                        <a16:creationId xmlns:a16="http://schemas.microsoft.com/office/drawing/2014/main" id="{3A53D4D7-E63B-5D21-FF94-C175E724D211}"/>
                      </a:ext>
                    </a:extLst>
                  </p:cNvPr>
                  <p:cNvCxnSpPr>
                    <a:cxnSpLocks/>
                    <a:stCxn id="585" idx="1"/>
                    <a:endCxn id="585" idx="5"/>
                  </p:cNvCxnSpPr>
                  <p:nvPr/>
                </p:nvCxnSpPr>
                <p:spPr bwMode="auto">
                  <a:xfrm>
                    <a:off x="2082039" y="1365675"/>
                    <a:ext cx="330927" cy="330927"/>
                  </a:xfrm>
                  <a:prstGeom prst="lin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 algn="ctr">
                    <a:solidFill>
                      <a:schemeClr val="bg1">
                        <a:lumMod val="85000"/>
                      </a:schemeClr>
                    </a:solidFill>
                    <a:round/>
                    <a:headEnd/>
                    <a:tailEnd/>
                  </a:ln>
                </p:spPr>
              </p:cxnSp>
            </p:grp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27E3E6E6-6528-6C95-5588-99737437A718}"/>
                  </a:ext>
                </a:extLst>
              </p:cNvPr>
              <p:cNvGrpSpPr/>
              <p:nvPr/>
            </p:nvGrpSpPr>
            <p:grpSpPr>
              <a:xfrm>
                <a:off x="7200521" y="1301991"/>
                <a:ext cx="663525" cy="499704"/>
                <a:chOff x="7235691" y="1301991"/>
                <a:chExt cx="663525" cy="499704"/>
              </a:xfrm>
            </p:grpSpPr>
            <p:sp>
              <p:nvSpPr>
                <p:cNvPr id="578" name="TextBox 577">
                  <a:extLst>
                    <a:ext uri="{FF2B5EF4-FFF2-40B4-BE49-F238E27FC236}">
                      <a16:creationId xmlns:a16="http://schemas.microsoft.com/office/drawing/2014/main" id="{0742639B-1C22-4F73-3EFA-E561C08BB545}"/>
                    </a:ext>
                  </a:extLst>
                </p:cNvPr>
                <p:cNvSpPr txBox="1"/>
                <p:nvPr/>
              </p:nvSpPr>
              <p:spPr>
                <a:xfrm>
                  <a:off x="7235691" y="1580416"/>
                  <a:ext cx="663525" cy="2212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ts val="11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750" b="0" i="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Noto Sans Korean"/>
                    </a:rPr>
                    <a:t>페이스북</a:t>
                  </a:r>
                  <a:endParaRPr kumimoji="0" lang="ko-KR" altLang="en-US" sz="750" i="0" u="none" strike="noStrike" kern="0" cap="none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+mn-ea"/>
                    <a:ea typeface="+mn-ea"/>
                  </a:endParaRPr>
                </a:p>
              </p:txBody>
            </p:sp>
            <p:grpSp>
              <p:nvGrpSpPr>
                <p:cNvPr id="579" name="그룹 578">
                  <a:extLst>
                    <a:ext uri="{FF2B5EF4-FFF2-40B4-BE49-F238E27FC236}">
                      <a16:creationId xmlns:a16="http://schemas.microsoft.com/office/drawing/2014/main" id="{1C4D4407-35E1-7EC2-E331-BEE95165F39C}"/>
                    </a:ext>
                  </a:extLst>
                </p:cNvPr>
                <p:cNvGrpSpPr/>
                <p:nvPr/>
              </p:nvGrpSpPr>
              <p:grpSpPr>
                <a:xfrm>
                  <a:off x="7427053" y="1301991"/>
                  <a:ext cx="280800" cy="280800"/>
                  <a:chOff x="2013502" y="1297138"/>
                  <a:chExt cx="468000" cy="468000"/>
                </a:xfrm>
              </p:grpSpPr>
              <p:sp>
                <p:nvSpPr>
                  <p:cNvPr id="580" name="타원 579">
                    <a:extLst>
                      <a:ext uri="{FF2B5EF4-FFF2-40B4-BE49-F238E27FC236}">
                        <a16:creationId xmlns:a16="http://schemas.microsoft.com/office/drawing/2014/main" id="{E1FCF403-DA6C-F927-346C-3263F2A00261}"/>
                      </a:ext>
                    </a:extLst>
                  </p:cNvPr>
                  <p:cNvSpPr/>
                  <p:nvPr/>
                </p:nvSpPr>
                <p:spPr>
                  <a:xfrm>
                    <a:off x="2013502" y="1297138"/>
                    <a:ext cx="468000" cy="468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72000" bIns="108000" rtlCol="0" anchor="t"/>
                  <a:lstStyle/>
                  <a:p>
                    <a:pPr algn="l"/>
                    <a:endParaRPr lang="ko-KR" altLang="en-US" sz="700" b="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endParaRPr>
                  </a:p>
                </p:txBody>
              </p:sp>
              <p:cxnSp>
                <p:nvCxnSpPr>
                  <p:cNvPr id="581" name="직선 연결선 580">
                    <a:extLst>
                      <a:ext uri="{FF2B5EF4-FFF2-40B4-BE49-F238E27FC236}">
                        <a16:creationId xmlns:a16="http://schemas.microsoft.com/office/drawing/2014/main" id="{634432EF-F8AB-86FC-336A-6AF2C6C47F69}"/>
                      </a:ext>
                    </a:extLst>
                  </p:cNvPr>
                  <p:cNvCxnSpPr>
                    <a:cxnSpLocks/>
                    <a:stCxn id="580" idx="7"/>
                    <a:endCxn id="580" idx="3"/>
                  </p:cNvCxnSpPr>
                  <p:nvPr/>
                </p:nvCxnSpPr>
                <p:spPr bwMode="auto">
                  <a:xfrm flipH="1">
                    <a:off x="2082039" y="1365675"/>
                    <a:ext cx="330927" cy="330927"/>
                  </a:xfrm>
                  <a:prstGeom prst="lin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 algn="ctr">
                    <a:solidFill>
                      <a:schemeClr val="bg1">
                        <a:lumMod val="85000"/>
                      </a:schemeClr>
                    </a:solidFill>
                    <a:round/>
                    <a:headEnd/>
                    <a:tailEnd/>
                  </a:ln>
                </p:spPr>
              </p:cxnSp>
              <p:cxnSp>
                <p:nvCxnSpPr>
                  <p:cNvPr id="582" name="직선 연결선 581">
                    <a:extLst>
                      <a:ext uri="{FF2B5EF4-FFF2-40B4-BE49-F238E27FC236}">
                        <a16:creationId xmlns:a16="http://schemas.microsoft.com/office/drawing/2014/main" id="{85C120CD-8294-6FFE-473F-6087124F5E72}"/>
                      </a:ext>
                    </a:extLst>
                  </p:cNvPr>
                  <p:cNvCxnSpPr>
                    <a:cxnSpLocks/>
                    <a:stCxn id="580" idx="1"/>
                    <a:endCxn id="580" idx="5"/>
                  </p:cNvCxnSpPr>
                  <p:nvPr/>
                </p:nvCxnSpPr>
                <p:spPr bwMode="auto">
                  <a:xfrm>
                    <a:off x="2082039" y="1365675"/>
                    <a:ext cx="330927" cy="330927"/>
                  </a:xfrm>
                  <a:prstGeom prst="lin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 algn="ctr">
                    <a:solidFill>
                      <a:schemeClr val="bg1">
                        <a:lumMod val="85000"/>
                      </a:schemeClr>
                    </a:solidFill>
                    <a:round/>
                    <a:headEnd/>
                    <a:tailEnd/>
                  </a:ln>
                </p:spPr>
              </p:cxnSp>
            </p:grpSp>
          </p:grp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7FF3C654-C1D9-15BD-C3A9-95EFAB6AD4C8}"/>
                  </a:ext>
                </a:extLst>
              </p:cNvPr>
              <p:cNvGrpSpPr/>
              <p:nvPr/>
            </p:nvGrpSpPr>
            <p:grpSpPr>
              <a:xfrm>
                <a:off x="7705382" y="1301991"/>
                <a:ext cx="663525" cy="499704"/>
                <a:chOff x="7719955" y="1301991"/>
                <a:chExt cx="663525" cy="499704"/>
              </a:xfrm>
            </p:grpSpPr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82F6021-AA23-89F8-7A91-04D2C7C29843}"/>
                    </a:ext>
                  </a:extLst>
                </p:cNvPr>
                <p:cNvSpPr txBox="1"/>
                <p:nvPr/>
              </p:nvSpPr>
              <p:spPr>
                <a:xfrm>
                  <a:off x="7719955" y="1580416"/>
                  <a:ext cx="663525" cy="2212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ts val="11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750" b="0" i="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Noto Sans Korean"/>
                    </a:rPr>
                    <a:t>카카오톡</a:t>
                  </a:r>
                  <a:endParaRPr kumimoji="0" lang="ko-KR" altLang="en-US" sz="750" i="0" u="none" strike="noStrike" kern="0" cap="none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+mn-ea"/>
                    <a:ea typeface="+mn-ea"/>
                  </a:endParaRPr>
                </a:p>
              </p:txBody>
            </p: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0E09AD82-FAA2-74B1-44C2-2302CDD5F63F}"/>
                    </a:ext>
                  </a:extLst>
                </p:cNvPr>
                <p:cNvGrpSpPr/>
                <p:nvPr/>
              </p:nvGrpSpPr>
              <p:grpSpPr>
                <a:xfrm>
                  <a:off x="7911317" y="1301991"/>
                  <a:ext cx="280800" cy="280800"/>
                  <a:chOff x="2013502" y="1297138"/>
                  <a:chExt cx="468000" cy="468000"/>
                </a:xfrm>
              </p:grpSpPr>
              <p:sp>
                <p:nvSpPr>
                  <p:cNvPr id="127" name="타원 126">
                    <a:extLst>
                      <a:ext uri="{FF2B5EF4-FFF2-40B4-BE49-F238E27FC236}">
                        <a16:creationId xmlns:a16="http://schemas.microsoft.com/office/drawing/2014/main" id="{674F36F4-F594-A5BC-E2E6-D3BC40A46A1F}"/>
                      </a:ext>
                    </a:extLst>
                  </p:cNvPr>
                  <p:cNvSpPr/>
                  <p:nvPr/>
                </p:nvSpPr>
                <p:spPr>
                  <a:xfrm>
                    <a:off x="2013502" y="1297138"/>
                    <a:ext cx="468000" cy="468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72000" bIns="108000" rtlCol="0" anchor="t"/>
                  <a:lstStyle/>
                  <a:p>
                    <a:pPr algn="l"/>
                    <a:endParaRPr lang="ko-KR" altLang="en-US" sz="700" b="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endParaRPr>
                  </a:p>
                </p:txBody>
              </p:sp>
              <p:cxnSp>
                <p:nvCxnSpPr>
                  <p:cNvPr id="576" name="직선 연결선 575">
                    <a:extLst>
                      <a:ext uri="{FF2B5EF4-FFF2-40B4-BE49-F238E27FC236}">
                        <a16:creationId xmlns:a16="http://schemas.microsoft.com/office/drawing/2014/main" id="{9CB6FE99-4AF2-2578-986E-6E68D7418333}"/>
                      </a:ext>
                    </a:extLst>
                  </p:cNvPr>
                  <p:cNvCxnSpPr>
                    <a:cxnSpLocks/>
                    <a:stCxn id="127" idx="7"/>
                    <a:endCxn id="127" idx="3"/>
                  </p:cNvCxnSpPr>
                  <p:nvPr/>
                </p:nvCxnSpPr>
                <p:spPr bwMode="auto">
                  <a:xfrm flipH="1">
                    <a:off x="2082039" y="1365675"/>
                    <a:ext cx="330927" cy="330927"/>
                  </a:xfrm>
                  <a:prstGeom prst="lin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 algn="ctr">
                    <a:solidFill>
                      <a:schemeClr val="bg1">
                        <a:lumMod val="85000"/>
                      </a:schemeClr>
                    </a:solidFill>
                    <a:round/>
                    <a:headEnd/>
                    <a:tailEnd/>
                  </a:ln>
                </p:spPr>
              </p:cxnSp>
              <p:cxnSp>
                <p:nvCxnSpPr>
                  <p:cNvPr id="577" name="직선 연결선 576">
                    <a:extLst>
                      <a:ext uri="{FF2B5EF4-FFF2-40B4-BE49-F238E27FC236}">
                        <a16:creationId xmlns:a16="http://schemas.microsoft.com/office/drawing/2014/main" id="{CF2E914E-9C65-1F51-A9A1-84704ADD4AD0}"/>
                      </a:ext>
                    </a:extLst>
                  </p:cNvPr>
                  <p:cNvCxnSpPr>
                    <a:cxnSpLocks/>
                    <a:stCxn id="127" idx="1"/>
                    <a:endCxn id="127" idx="5"/>
                  </p:cNvCxnSpPr>
                  <p:nvPr/>
                </p:nvCxnSpPr>
                <p:spPr bwMode="auto">
                  <a:xfrm>
                    <a:off x="2082039" y="1365675"/>
                    <a:ext cx="330927" cy="330927"/>
                  </a:xfrm>
                  <a:prstGeom prst="lin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 algn="ctr">
                    <a:solidFill>
                      <a:schemeClr val="bg1">
                        <a:lumMod val="85000"/>
                      </a:schemeClr>
                    </a:solidFill>
                    <a:round/>
                    <a:headEnd/>
                    <a:tailEnd/>
                  </a:ln>
                </p:spPr>
              </p:cxnSp>
            </p:grpSp>
          </p:grpSp>
        </p:grpSp>
      </p:grpSp>
      <p:grpSp>
        <p:nvGrpSpPr>
          <p:cNvPr id="593" name="그룹 592">
            <a:extLst>
              <a:ext uri="{FF2B5EF4-FFF2-40B4-BE49-F238E27FC236}">
                <a16:creationId xmlns:a16="http://schemas.microsoft.com/office/drawing/2014/main" id="{A0A730F7-C3C6-F392-CFD2-389638A95380}"/>
              </a:ext>
            </a:extLst>
          </p:cNvPr>
          <p:cNvGrpSpPr/>
          <p:nvPr/>
        </p:nvGrpSpPr>
        <p:grpSpPr>
          <a:xfrm>
            <a:off x="9104531" y="631066"/>
            <a:ext cx="252000" cy="252000"/>
            <a:chOff x="8654153" y="746086"/>
            <a:chExt cx="252000" cy="252000"/>
          </a:xfrm>
        </p:grpSpPr>
        <p:sp>
          <p:nvSpPr>
            <p:cNvPr id="594" name="사각형: 둥근 모서리 593">
              <a:extLst>
                <a:ext uri="{FF2B5EF4-FFF2-40B4-BE49-F238E27FC236}">
                  <a16:creationId xmlns:a16="http://schemas.microsoft.com/office/drawing/2014/main" id="{7570DD46-D1D7-2504-BA54-3444C6A37D96}"/>
                </a:ext>
              </a:extLst>
            </p:cNvPr>
            <p:cNvSpPr/>
            <p:nvPr/>
          </p:nvSpPr>
          <p:spPr>
            <a:xfrm>
              <a:off x="8654153" y="746086"/>
              <a:ext cx="252000" cy="252000"/>
            </a:xfrm>
            <a:prstGeom prst="roundRect">
              <a:avLst>
                <a:gd name="adj" fmla="val 5826"/>
              </a:avLst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endParaRPr lang="ko-KR" altLang="en-US" sz="650" b="0" spc="-5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pic>
          <p:nvPicPr>
            <p:cNvPr id="595" name="그림 594" descr="원, 블랙, 디자인, 패턴이(가) 표시된 사진&#10;&#10;자동 생성된 설명">
              <a:extLst>
                <a:ext uri="{FF2B5EF4-FFF2-40B4-BE49-F238E27FC236}">
                  <a16:creationId xmlns:a16="http://schemas.microsoft.com/office/drawing/2014/main" id="{A510FE0B-E388-E5AD-7887-C4F75EB74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902" y="803686"/>
              <a:ext cx="145350" cy="136800"/>
            </a:xfrm>
            <a:prstGeom prst="rect">
              <a:avLst/>
            </a:prstGeom>
          </p:spPr>
        </p:pic>
      </p:grpSp>
      <p:sp>
        <p:nvSpPr>
          <p:cNvPr id="596" name="타원 595">
            <a:extLst>
              <a:ext uri="{FF2B5EF4-FFF2-40B4-BE49-F238E27FC236}">
                <a16:creationId xmlns:a16="http://schemas.microsoft.com/office/drawing/2014/main" id="{B2D76B44-C3B6-2C05-D02E-97B588B1A427}"/>
              </a:ext>
            </a:extLst>
          </p:cNvPr>
          <p:cNvSpPr/>
          <p:nvPr/>
        </p:nvSpPr>
        <p:spPr>
          <a:xfrm>
            <a:off x="9136650" y="35777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E2C89F-13C9-8355-F96D-6CBCF371F2BA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rgbClr val="333333"/>
                </a:solidFill>
                <a:effectLst/>
                <a:latin typeface="Noto Sans Korean"/>
              </a:rPr>
              <a:t>공고</a:t>
            </a:r>
            <a:r>
              <a:rPr lang="en-US" altLang="ko-KR" sz="1600" b="1" i="0" dirty="0">
                <a:solidFill>
                  <a:srgbClr val="333333"/>
                </a:solidFill>
                <a:effectLst/>
                <a:latin typeface="Noto Sans Korean"/>
              </a:rPr>
              <a:t>·</a:t>
            </a:r>
            <a:r>
              <a:rPr lang="ko-KR" altLang="en-US" sz="1600" b="1" i="0" dirty="0">
                <a:solidFill>
                  <a:srgbClr val="333333"/>
                </a:solidFill>
                <a:effectLst/>
                <a:latin typeface="Noto Sans Korean"/>
              </a:rPr>
              <a:t>접수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BB46D3A-C985-B005-055B-F5D9C167EABF}"/>
              </a:ext>
            </a:extLst>
          </p:cNvPr>
          <p:cNvCxnSpPr/>
          <p:nvPr/>
        </p:nvCxnSpPr>
        <p:spPr>
          <a:xfrm>
            <a:off x="402664" y="3641581"/>
            <a:ext cx="896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357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1A90-6CF4-685E-5F53-66C5DBB69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A1DB83-DD44-5FF7-9E8C-CCC817194436}"/>
              </a:ext>
            </a:extLst>
          </p:cNvPr>
          <p:cNvSpPr txBox="1"/>
          <p:nvPr/>
        </p:nvSpPr>
        <p:spPr>
          <a:xfrm>
            <a:off x="385512" y="600344"/>
            <a:ext cx="226055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메뉴구조도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(IA)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0C7B2AA-5E60-0BA5-1F11-37AFABE88842}"/>
              </a:ext>
            </a:extLst>
          </p:cNvPr>
          <p:cNvGrpSpPr/>
          <p:nvPr/>
        </p:nvGrpSpPr>
        <p:grpSpPr>
          <a:xfrm>
            <a:off x="1080791" y="1481414"/>
            <a:ext cx="10171824" cy="3189111"/>
            <a:chOff x="1145091" y="1669954"/>
            <a:chExt cx="10171824" cy="31891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027ACE-8148-08F4-E719-4ADDFBBE17E0}"/>
                </a:ext>
              </a:extLst>
            </p:cNvPr>
            <p:cNvSpPr txBox="1"/>
            <p:nvPr/>
          </p:nvSpPr>
          <p:spPr>
            <a:xfrm>
              <a:off x="8734157" y="2020821"/>
              <a:ext cx="258275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</a:rPr>
                <a:t>국토교통과학기술진흥원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</a:rPr>
                <a:t>   |  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</a:rPr>
                <a:t>기술전시관</a:t>
              </a:r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268E338C-143A-F4AB-5788-9BEDE9D3DE1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086780" y="-1411473"/>
              <a:ext cx="18000" cy="8208000"/>
            </a:xfrm>
            <a:prstGeom prst="bentConnector3">
              <a:avLst>
                <a:gd name="adj1" fmla="val 1800000"/>
              </a:avLst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21204EC-6882-15AC-EC38-3541824EB974}"/>
                </a:ext>
              </a:extLst>
            </p:cNvPr>
            <p:cNvCxnSpPr>
              <a:cxnSpLocks/>
            </p:cNvCxnSpPr>
            <p:nvPr/>
          </p:nvCxnSpPr>
          <p:spPr>
            <a:xfrm>
              <a:off x="6063484" y="1951654"/>
              <a:ext cx="0" cy="72000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341AE51-D4CB-F189-5543-D2EFB2F6F4BB}"/>
                </a:ext>
              </a:extLst>
            </p:cNvPr>
            <p:cNvCxnSpPr>
              <a:cxnSpLocks/>
            </p:cNvCxnSpPr>
            <p:nvPr/>
          </p:nvCxnSpPr>
          <p:spPr>
            <a:xfrm>
              <a:off x="4008193" y="2383654"/>
              <a:ext cx="0" cy="313442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C658E9B-5B41-2E11-266D-DFD8ABCE76C9}"/>
                </a:ext>
              </a:extLst>
            </p:cNvPr>
            <p:cNvCxnSpPr>
              <a:cxnSpLocks/>
            </p:cNvCxnSpPr>
            <p:nvPr/>
          </p:nvCxnSpPr>
          <p:spPr>
            <a:xfrm>
              <a:off x="8114397" y="2383654"/>
              <a:ext cx="0" cy="313442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8D14985-FB34-5C66-DAD1-7B4BC9575BD5}"/>
                </a:ext>
              </a:extLst>
            </p:cNvPr>
            <p:cNvGrpSpPr/>
            <p:nvPr/>
          </p:nvGrpSpPr>
          <p:grpSpPr>
            <a:xfrm>
              <a:off x="3198193" y="2642252"/>
              <a:ext cx="1620730" cy="1115148"/>
              <a:chOff x="2386777" y="2325161"/>
              <a:chExt cx="1620730" cy="1115148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0444733-A781-63EC-46F1-85A0B4A0B235}"/>
                  </a:ext>
                </a:extLst>
              </p:cNvPr>
              <p:cNvSpPr/>
              <p:nvPr/>
            </p:nvSpPr>
            <p:spPr>
              <a:xfrm>
                <a:off x="2386777" y="2325161"/>
                <a:ext cx="1620000" cy="36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txBody>
              <a:bodyPr spcFirstLastPara="0" vert="horz" wrap="square" lIns="8255" tIns="8255" rIns="8255" bIns="8255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altLang="ko-KR" sz="900" dirty="0">
                    <a:latin typeface="맑은 고딕" pitchFamily="50" charset="-127"/>
                  </a:rPr>
                  <a:t> </a:t>
                </a:r>
                <a:r>
                  <a:rPr lang="ko-KR" altLang="en-US" sz="900" dirty="0">
                    <a:latin typeface="맑은 고딕" pitchFamily="50" charset="-127"/>
                  </a:rPr>
                  <a:t>사업공고</a:t>
                </a:r>
                <a:endParaRPr kumimoji="0" lang="ko-KR" altLang="en-US" sz="90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AC6CD021-5AA7-D719-0171-AACABD8E8DD6}"/>
                  </a:ext>
                </a:extLst>
              </p:cNvPr>
              <p:cNvSpPr/>
              <p:nvPr/>
            </p:nvSpPr>
            <p:spPr>
              <a:xfrm>
                <a:off x="2387507" y="2744834"/>
                <a:ext cx="1620000" cy="324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txBody>
              <a:bodyPr spcFirstLastPara="0" vert="horz" wrap="square" lIns="8255" tIns="8255" rIns="8255" bIns="8255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 charset="-127"/>
                  </a:rPr>
                  <a:t>공고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 charset="-127"/>
                  </a:rPr>
                  <a:t>·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 charset="-127"/>
                  </a:rPr>
                  <a:t>접수</a:t>
                </a: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840F726-CE34-FE77-8400-6468E1600159}"/>
                  </a:ext>
                </a:extLst>
              </p:cNvPr>
              <p:cNvSpPr/>
              <p:nvPr/>
            </p:nvSpPr>
            <p:spPr>
              <a:xfrm>
                <a:off x="2387507" y="3116309"/>
                <a:ext cx="1620000" cy="324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txBody>
              <a:bodyPr spcFirstLastPara="0" vert="horz" wrap="square" lIns="8255" tIns="8255" rIns="8255" bIns="8255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 charset="-127"/>
                  </a:rPr>
                  <a:t>사업일정</a:t>
                </a: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43CF529-4194-8204-13B6-B78CD4353B92}"/>
                </a:ext>
              </a:extLst>
            </p:cNvPr>
            <p:cNvGrpSpPr/>
            <p:nvPr/>
          </p:nvGrpSpPr>
          <p:grpSpPr>
            <a:xfrm>
              <a:off x="5251295" y="2629775"/>
              <a:ext cx="1620730" cy="1115148"/>
              <a:chOff x="4293682" y="2312684"/>
              <a:chExt cx="1620730" cy="1115148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2F13889A-0A33-463D-E598-B04AAF909955}"/>
                  </a:ext>
                </a:extLst>
              </p:cNvPr>
              <p:cNvSpPr/>
              <p:nvPr/>
            </p:nvSpPr>
            <p:spPr>
              <a:xfrm>
                <a:off x="4293682" y="2312684"/>
                <a:ext cx="1620000" cy="36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txBody>
              <a:bodyPr spcFirstLastPara="0" vert="horz" wrap="square" lIns="8255" tIns="8255" rIns="8255" bIns="8255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altLang="ko-KR" sz="900" dirty="0">
                    <a:latin typeface="맑은 고딕" pitchFamily="50" charset="-127"/>
                  </a:rPr>
                  <a:t> </a:t>
                </a:r>
                <a:r>
                  <a:rPr lang="ko-KR" altLang="en-US" sz="900" dirty="0">
                    <a:latin typeface="맑은 고딕" pitchFamily="50" charset="-127"/>
                  </a:rPr>
                  <a:t>기술</a:t>
                </a:r>
                <a:r>
                  <a:rPr lang="en-US" altLang="ko-KR" sz="900" dirty="0">
                    <a:latin typeface="맑은 고딕" pitchFamily="50" charset="-127"/>
                  </a:rPr>
                  <a:t>·</a:t>
                </a:r>
                <a:r>
                  <a:rPr lang="ko-KR" altLang="en-US" sz="900" dirty="0">
                    <a:latin typeface="맑은 고딕" pitchFamily="50" charset="-127"/>
                  </a:rPr>
                  <a:t>투자수요 </a:t>
                </a:r>
                <a:endParaRPr kumimoji="0" lang="ko-KR" altLang="en-US" sz="9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D7CB60A0-97E2-67A6-9D1B-D0E14CFCC574}"/>
                  </a:ext>
                </a:extLst>
              </p:cNvPr>
              <p:cNvSpPr/>
              <p:nvPr/>
            </p:nvSpPr>
            <p:spPr>
              <a:xfrm>
                <a:off x="4294412" y="2732357"/>
                <a:ext cx="1620000" cy="324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txBody>
              <a:bodyPr spcFirstLastPara="0" vert="horz" wrap="square" lIns="8255" tIns="8255" rIns="8255" bIns="8255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 charset="-127"/>
                  </a:rPr>
                  <a:t>기술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 charset="-127"/>
                  </a:rPr>
                  <a:t>·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 charset="-127"/>
                  </a:rPr>
                  <a:t>제품 찾기</a:t>
                </a: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843CA1E-FCCD-046F-42DD-19CBF595EAAD}"/>
                  </a:ext>
                </a:extLst>
              </p:cNvPr>
              <p:cNvSpPr/>
              <p:nvPr/>
            </p:nvSpPr>
            <p:spPr>
              <a:xfrm>
                <a:off x="4294412" y="3103832"/>
                <a:ext cx="1620000" cy="324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txBody>
              <a:bodyPr spcFirstLastPara="0" vert="horz" wrap="square" lIns="8255" tIns="8255" rIns="8255" bIns="8255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 charset="-127"/>
                  </a:rPr>
                  <a:t>기업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 charset="-127"/>
                  </a:rPr>
                  <a:t>IR Net</a:t>
                </a: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288448D-0958-A51C-65A8-5329401DD2CC}"/>
                </a:ext>
              </a:extLst>
            </p:cNvPr>
            <p:cNvGrpSpPr/>
            <p:nvPr/>
          </p:nvGrpSpPr>
          <p:grpSpPr>
            <a:xfrm>
              <a:off x="1145091" y="2642252"/>
              <a:ext cx="1620730" cy="1486623"/>
              <a:chOff x="479872" y="2325161"/>
              <a:chExt cx="1620730" cy="1486623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13C99C3-3500-64F2-3107-6113A7737901}"/>
                  </a:ext>
                </a:extLst>
              </p:cNvPr>
              <p:cNvSpPr/>
              <p:nvPr/>
            </p:nvSpPr>
            <p:spPr>
              <a:xfrm>
                <a:off x="479872" y="2325161"/>
                <a:ext cx="1620000" cy="36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txBody>
              <a:bodyPr spcFirstLastPara="0" vert="horz" wrap="square" lIns="8255" tIns="8255" rIns="8255" bIns="8255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altLang="ko-KR" sz="900" dirty="0">
                    <a:latin typeface="맑은 고딕" pitchFamily="50" charset="-127"/>
                  </a:rPr>
                  <a:t> </a:t>
                </a:r>
                <a:r>
                  <a:rPr lang="ko-KR" altLang="en-US" sz="900" dirty="0">
                    <a:latin typeface="맑은 고딕" pitchFamily="50" charset="-127"/>
                  </a:rPr>
                  <a:t>기업지원</a:t>
                </a:r>
                <a:endParaRPr kumimoji="0" lang="ko-KR" altLang="en-US" sz="9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D77BD5D-A0A9-18C6-0721-70D1EFDD9C56}"/>
                  </a:ext>
                </a:extLst>
              </p:cNvPr>
              <p:cNvSpPr/>
              <p:nvPr/>
            </p:nvSpPr>
            <p:spPr>
              <a:xfrm>
                <a:off x="480602" y="2744834"/>
                <a:ext cx="1620000" cy="324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txBody>
              <a:bodyPr spcFirstLastPara="0" vert="horz" wrap="square" lIns="8255" tIns="8255" rIns="8255" bIns="8255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 charset="-127"/>
                  </a:rPr>
                  <a:t>지원사업</a:t>
                </a: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A2F2C31D-83DB-CCB0-F4D4-4A289FD51E75}"/>
                  </a:ext>
                </a:extLst>
              </p:cNvPr>
              <p:cNvSpPr/>
              <p:nvPr/>
            </p:nvSpPr>
            <p:spPr>
              <a:xfrm>
                <a:off x="480602" y="3116309"/>
                <a:ext cx="1620000" cy="324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txBody>
              <a:bodyPr spcFirstLastPara="0" vert="horz" wrap="square" lIns="8255" tIns="8255" rIns="8255" bIns="8255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 charset="-127"/>
                  </a:rPr>
                  <a:t>맞춤사업 찾기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2F5651F-8370-9BCB-77AF-B59DF53120F4}"/>
                  </a:ext>
                </a:extLst>
              </p:cNvPr>
              <p:cNvSpPr/>
              <p:nvPr/>
            </p:nvSpPr>
            <p:spPr>
              <a:xfrm>
                <a:off x="480602" y="3487784"/>
                <a:ext cx="1620000" cy="324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txBody>
              <a:bodyPr spcFirstLastPara="0" vert="horz" wrap="square" lIns="8255" tIns="8255" rIns="8255" bIns="8255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 charset="-127"/>
                  </a:rPr>
                  <a:t>ESG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 charset="-127"/>
                  </a:rPr>
                  <a:t>자가진단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6C5B6B5-AEE6-326F-38E5-BE8EEAD10DB6}"/>
                </a:ext>
              </a:extLst>
            </p:cNvPr>
            <p:cNvGrpSpPr/>
            <p:nvPr/>
          </p:nvGrpSpPr>
          <p:grpSpPr>
            <a:xfrm>
              <a:off x="9357499" y="2642252"/>
              <a:ext cx="1620730" cy="2216813"/>
              <a:chOff x="10014397" y="2325161"/>
              <a:chExt cx="1620730" cy="2216813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57EC3B4-6165-DB28-12F7-6A8BAB335B7D}"/>
                  </a:ext>
                </a:extLst>
              </p:cNvPr>
              <p:cNvSpPr/>
              <p:nvPr/>
            </p:nvSpPr>
            <p:spPr>
              <a:xfrm>
                <a:off x="10014397" y="2325161"/>
                <a:ext cx="1620000" cy="36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txBody>
              <a:bodyPr spcFirstLastPara="0" vert="horz" wrap="square" lIns="8255" tIns="8255" rIns="8255" bIns="8255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altLang="ko-KR" sz="900" dirty="0">
                    <a:latin typeface="맑은 고딕" pitchFamily="50" charset="-127"/>
                  </a:rPr>
                  <a:t> </a:t>
                </a:r>
                <a:r>
                  <a:rPr lang="ko-KR" altLang="en-US" sz="900" dirty="0">
                    <a:latin typeface="맑은 고딕" pitchFamily="50" charset="-127"/>
                  </a:rPr>
                  <a:t>정보마당</a:t>
                </a:r>
                <a:endParaRPr kumimoji="0" lang="ko-KR" altLang="en-US" sz="9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C12617E-E5C9-EDE2-9135-57355E11DC81}"/>
                  </a:ext>
                </a:extLst>
              </p:cNvPr>
              <p:cNvSpPr/>
              <p:nvPr/>
            </p:nvSpPr>
            <p:spPr>
              <a:xfrm>
                <a:off x="10015127" y="2744834"/>
                <a:ext cx="1620000" cy="324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txBody>
              <a:bodyPr spcFirstLastPara="0" vert="horz" wrap="square" lIns="8255" tIns="8255" rIns="8255" bIns="8255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 charset="-127"/>
                  </a:rPr>
                  <a:t>기업지원허브 개요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8392D11-6266-F9FA-EA3B-C6954964C97B}"/>
                  </a:ext>
                </a:extLst>
              </p:cNvPr>
              <p:cNvSpPr/>
              <p:nvPr/>
            </p:nvSpPr>
            <p:spPr>
              <a:xfrm>
                <a:off x="10015127" y="3116309"/>
                <a:ext cx="1620000" cy="324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txBody>
              <a:bodyPr spcFirstLastPara="0" vert="horz" wrap="square" lIns="8255" tIns="8255" rIns="8255" bIns="8255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 charset="-127"/>
                  </a:rPr>
                  <a:t>공지사항</a:t>
                </a: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B84E571-EB9A-407C-DA99-BC96C073E034}"/>
                  </a:ext>
                </a:extLst>
              </p:cNvPr>
              <p:cNvSpPr/>
              <p:nvPr/>
            </p:nvSpPr>
            <p:spPr>
              <a:xfrm>
                <a:off x="10015127" y="3487784"/>
                <a:ext cx="1620000" cy="324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txBody>
              <a:bodyPr spcFirstLastPara="0" vert="horz" wrap="square" lIns="8255" tIns="8255" rIns="8255" bIns="8255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 charset="-127"/>
                  </a:rPr>
                  <a:t>뉴스레터</a:t>
                </a: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3834271-BD2F-3877-985E-4D3D4C105515}"/>
                  </a:ext>
                </a:extLst>
              </p:cNvPr>
              <p:cNvSpPr/>
              <p:nvPr/>
            </p:nvSpPr>
            <p:spPr>
              <a:xfrm>
                <a:off x="10015127" y="3846782"/>
                <a:ext cx="1620000" cy="324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txBody>
              <a:bodyPr spcFirstLastPara="0" vert="horz" wrap="square" lIns="8255" tIns="8255" rIns="8255" bIns="8255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 charset="-127"/>
                  </a:rPr>
                  <a:t>공공발주정보</a:t>
                </a: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FD3C62A1-67D0-CB0E-C9A8-ED3B4182E88B}"/>
                  </a:ext>
                </a:extLst>
              </p:cNvPr>
              <p:cNvSpPr/>
              <p:nvPr/>
            </p:nvSpPr>
            <p:spPr>
              <a:xfrm>
                <a:off x="10015127" y="4217974"/>
                <a:ext cx="1620000" cy="324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txBody>
              <a:bodyPr spcFirstLastPara="0" vert="horz" wrap="square" lIns="8255" tIns="8255" rIns="8255" bIns="8255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ko-KR" altLang="en-US" sz="9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 charset="-127"/>
                  </a:rPr>
                  <a:t>찾아오시는길</a:t>
                </a:r>
                <a:endPara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</a:endParaRPr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E4A936-8C9C-7316-A7F5-8318B6F63A7C}"/>
                </a:ext>
              </a:extLst>
            </p:cNvPr>
            <p:cNvSpPr/>
            <p:nvPr/>
          </p:nvSpPr>
          <p:spPr>
            <a:xfrm>
              <a:off x="5253484" y="1669954"/>
              <a:ext cx="162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spcFirstLastPara="0" vert="horz" wrap="square" lIns="8255" tIns="8255" rIns="8255" bIns="8255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ko-KR" sz="950" dirty="0">
                  <a:latin typeface="맑은 고딕" pitchFamily="50" charset="-127"/>
                </a:rPr>
                <a:t> Main</a:t>
              </a:r>
              <a:endParaRPr kumimoji="0" lang="ko-KR" altLang="en-US" sz="95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E4284EA-2849-1745-4FFC-B29E50C79E06}"/>
                </a:ext>
              </a:extLst>
            </p:cNvPr>
            <p:cNvSpPr/>
            <p:nvPr/>
          </p:nvSpPr>
          <p:spPr>
            <a:xfrm>
              <a:off x="7304397" y="2629775"/>
              <a:ext cx="162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spcFirstLastPara="0" vert="horz" wrap="square" lIns="8255" tIns="8255" rIns="8255" bIns="8255" numCol="1" spcCol="1270" anchor="ctr" anchorCtr="0">
              <a:noAutofit/>
            </a:bodyPr>
            <a:lstStyle/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kumimoji="0" lang="ko-KR" altLang="en-US" sz="9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기업홍보관</a:t>
              </a: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D7E6198-DD87-7B60-8428-214B8C8EEEC3}"/>
              </a:ext>
            </a:extLst>
          </p:cNvPr>
          <p:cNvSpPr/>
          <p:nvPr/>
        </p:nvSpPr>
        <p:spPr bwMode="auto">
          <a:xfrm>
            <a:off x="5072772" y="2334291"/>
            <a:ext cx="1836000" cy="1338606"/>
          </a:xfrm>
          <a:prstGeom prst="rect">
            <a:avLst/>
          </a:prstGeom>
          <a:solidFill>
            <a:srgbClr val="FF0000">
              <a:alpha val="5098"/>
            </a:srgbClr>
          </a:solidFill>
          <a:ln w="127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 algn="ctr" defTabSz="1276350" latinLnBrk="0">
              <a:spcBef>
                <a:spcPct val="50000"/>
              </a:spcBef>
            </a:pPr>
            <a:endParaRPr lang="ko-KR" altLang="en-US" sz="700" b="0" kern="0" dirty="0">
              <a:ln>
                <a:solidFill>
                  <a:srgbClr val="C0C0C0">
                    <a:alpha val="0"/>
                  </a:srgbClr>
                </a:solidFill>
              </a:ln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253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국토교통 기업지원허브 공고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_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상세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751178"/>
              </p:ext>
            </p:extLst>
          </p:nvPr>
        </p:nvGraphicFramePr>
        <p:xfrm>
          <a:off x="9680490" y="1691003"/>
          <a:ext cx="2340000" cy="38784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공고문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문서뷰어로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상세화면 내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3685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사업공고</a:t>
            </a:r>
            <a:r>
              <a:rPr lang="en-US" altLang="ko-KR" sz="1400" dirty="0">
                <a:solidFill>
                  <a:schemeClr val="tx1"/>
                </a:solidFill>
              </a:rPr>
              <a:t>_</a:t>
            </a:r>
            <a:r>
              <a:rPr lang="ko-KR" altLang="en-US" sz="1400" dirty="0">
                <a:solidFill>
                  <a:schemeClr val="tx1"/>
                </a:solidFill>
              </a:rPr>
              <a:t>국토교통 기업지원허브 공</a:t>
            </a:r>
            <a:r>
              <a:rPr lang="ko-KR" altLang="en-US" sz="1400" dirty="0"/>
              <a:t>고</a:t>
            </a:r>
            <a:r>
              <a:rPr lang="en-US" altLang="ko-KR" sz="1400" dirty="0"/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상세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C15EE7B-BF61-AE9E-AF0B-B05B38B2CB58}"/>
              </a:ext>
            </a:extLst>
          </p:cNvPr>
          <p:cNvSpPr/>
          <p:nvPr/>
        </p:nvSpPr>
        <p:spPr>
          <a:xfrm>
            <a:off x="431874" y="788994"/>
            <a:ext cx="8910000" cy="5504230"/>
          </a:xfrm>
          <a:prstGeom prst="rect">
            <a:avLst/>
          </a:prstGeom>
          <a:solidFill>
            <a:srgbClr val="DCDCDC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520D6AB-BF0A-191B-0CB6-D449256719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4342"/>
          <a:stretch/>
        </p:blipFill>
        <p:spPr>
          <a:xfrm>
            <a:off x="1928086" y="1035359"/>
            <a:ext cx="5917576" cy="518870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6F46BC8-B92F-1B9D-2C8B-239CE887FC72}"/>
              </a:ext>
            </a:extLst>
          </p:cNvPr>
          <p:cNvGrpSpPr/>
          <p:nvPr/>
        </p:nvGrpSpPr>
        <p:grpSpPr>
          <a:xfrm>
            <a:off x="331315" y="6154088"/>
            <a:ext cx="9041406" cy="208291"/>
            <a:chOff x="696657" y="3830306"/>
            <a:chExt cx="12167522" cy="27406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F6D9775-4DF7-5B00-A9FF-483FBFCBC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657" y="3830306"/>
              <a:ext cx="7712152" cy="27406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1E3E97A-F677-769B-41CF-ED040B82D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2027" y="3830306"/>
              <a:ext cx="7712152" cy="274068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D1951E3-F50F-305D-DDD5-1C6569242E54}"/>
              </a:ext>
            </a:extLst>
          </p:cNvPr>
          <p:cNvGrpSpPr/>
          <p:nvPr/>
        </p:nvGrpSpPr>
        <p:grpSpPr>
          <a:xfrm>
            <a:off x="9224276" y="1086587"/>
            <a:ext cx="118125" cy="5089250"/>
            <a:chOff x="9224276" y="1086587"/>
            <a:chExt cx="118125" cy="508925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44D7C0D-4A11-EB56-AFD4-C101B411E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996"/>
            <a:stretch/>
          </p:blipFill>
          <p:spPr>
            <a:xfrm>
              <a:off x="9224276" y="1086587"/>
              <a:ext cx="118125" cy="453600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FDE2E2B6-8BAA-0F48-2D0E-18FF347E2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803" r="9402"/>
            <a:stretch/>
          </p:blipFill>
          <p:spPr>
            <a:xfrm>
              <a:off x="9224277" y="5622587"/>
              <a:ext cx="117597" cy="5532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FADA706-D772-9CFD-6072-202FD00A5BA8}"/>
              </a:ext>
            </a:extLst>
          </p:cNvPr>
          <p:cNvSpPr txBox="1"/>
          <p:nvPr/>
        </p:nvSpPr>
        <p:spPr>
          <a:xfrm>
            <a:off x="10355844" y="1092566"/>
            <a:ext cx="166409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사업공고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공고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·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접수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국토교통 기업지원허브 공고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21454B5-8B65-FB08-D468-A3EA7234AF08}"/>
              </a:ext>
            </a:extLst>
          </p:cNvPr>
          <p:cNvSpPr/>
          <p:nvPr/>
        </p:nvSpPr>
        <p:spPr>
          <a:xfrm>
            <a:off x="181807" y="74078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5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7F399D-0FDC-A3FD-B6B1-02D54873AE83}"/>
              </a:ext>
            </a:extLst>
          </p:cNvPr>
          <p:cNvGrpSpPr/>
          <p:nvPr/>
        </p:nvGrpSpPr>
        <p:grpSpPr>
          <a:xfrm>
            <a:off x="431874" y="788994"/>
            <a:ext cx="8910000" cy="288000"/>
            <a:chOff x="431874" y="788994"/>
            <a:chExt cx="8910000" cy="28800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75BDE81-2710-4B10-C0D3-FC661AA9C1BE}"/>
                </a:ext>
              </a:extLst>
            </p:cNvPr>
            <p:cNvGrpSpPr/>
            <p:nvPr/>
          </p:nvGrpSpPr>
          <p:grpSpPr>
            <a:xfrm>
              <a:off x="431874" y="788994"/>
              <a:ext cx="8910000" cy="288000"/>
              <a:chOff x="431874" y="788994"/>
              <a:chExt cx="8910000" cy="28800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B7366CF-A595-7C82-ACB7-60B65C87AFD6}"/>
                  </a:ext>
                </a:extLst>
              </p:cNvPr>
              <p:cNvSpPr/>
              <p:nvPr/>
            </p:nvSpPr>
            <p:spPr>
              <a:xfrm>
                <a:off x="431874" y="788994"/>
                <a:ext cx="8910000" cy="288000"/>
              </a:xfrm>
              <a:prstGeom prst="rect">
                <a:avLst/>
              </a:prstGeom>
              <a:solidFill>
                <a:srgbClr val="354052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</a:t>
                </a: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54D5FAEA-7875-D3D9-1F18-055228E873CB}"/>
                  </a:ext>
                </a:extLst>
              </p:cNvPr>
              <p:cNvCxnSpPr/>
              <p:nvPr/>
            </p:nvCxnSpPr>
            <p:spPr>
              <a:xfrm>
                <a:off x="431874" y="1073915"/>
                <a:ext cx="891000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A38719F-3226-C81F-4EFE-013E5AC344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3507" y="827580"/>
              <a:ext cx="38097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8296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국토교통 기업지원허브 공고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_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상세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85212"/>
              </p:ext>
            </p:extLst>
          </p:nvPr>
        </p:nvGraphicFramePr>
        <p:xfrm>
          <a:off x="9680490" y="1691003"/>
          <a:ext cx="2340000" cy="272640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첨부파일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6-1)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첨부파일명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6-2)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전체 다운로드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첨부파일 전체 다운로드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첨부파일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개부터 버튼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6-3)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다운로드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첨부파일 다운로드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6-4)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바로보기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첨부파일 새창으로 오픈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목록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공고 목록 화면으로 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신청하기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 상태에서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공고 신청화면으로 이동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 전 상태에서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얼럿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로그인이 필요한 서비스입니다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 화면으로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이동하시겠습니까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?’ (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아니오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예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신청완료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관리자 이메일로 알림 발송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3631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사업공고</a:t>
            </a:r>
            <a:r>
              <a:rPr lang="en-US" altLang="ko-KR" sz="1400" dirty="0">
                <a:solidFill>
                  <a:schemeClr val="tx1"/>
                </a:solidFill>
              </a:rPr>
              <a:t>_</a:t>
            </a:r>
            <a:r>
              <a:rPr lang="ko-KR" altLang="en-US" sz="1400" dirty="0">
                <a:solidFill>
                  <a:schemeClr val="tx1"/>
                </a:solidFill>
              </a:rPr>
              <a:t>국토교통 기업지원허브 공</a:t>
            </a:r>
            <a:r>
              <a:rPr lang="ko-KR" altLang="en-US" sz="1400" dirty="0"/>
              <a:t>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상세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607DDA5-F094-0D43-2C6E-CC56AA1A7FDB}"/>
              </a:ext>
            </a:extLst>
          </p:cNvPr>
          <p:cNvGrpSpPr/>
          <p:nvPr/>
        </p:nvGrpSpPr>
        <p:grpSpPr>
          <a:xfrm>
            <a:off x="3802137" y="3067694"/>
            <a:ext cx="2247727" cy="324000"/>
            <a:chOff x="3241501" y="4059890"/>
            <a:chExt cx="2226257" cy="288000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DB75A2A5-C6C1-AF67-B970-BEEF02AD3AC0}"/>
                </a:ext>
              </a:extLst>
            </p:cNvPr>
            <p:cNvSpPr/>
            <p:nvPr/>
          </p:nvSpPr>
          <p:spPr bwMode="auto">
            <a:xfrm>
              <a:off x="4398075" y="4059890"/>
              <a:ext cx="1069683" cy="288000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tIns="0" bIns="0" rtlCol="0" anchor="ctr"/>
            <a:lstStyle/>
            <a:p>
              <a:pPr algn="ctr" latinLnBrk="0"/>
              <a:r>
                <a:rPr lang="ko-KR" altLang="en-US" sz="1000" kern="0" dirty="0">
                  <a:solidFill>
                    <a:schemeClr val="bg1"/>
                  </a:solidFill>
                  <a:latin typeface="+mn-ea"/>
                </a:rPr>
                <a:t>신청하기</a:t>
              </a: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F07E468A-BC65-E86E-32A4-FB224980B439}"/>
                </a:ext>
              </a:extLst>
            </p:cNvPr>
            <p:cNvSpPr/>
            <p:nvPr/>
          </p:nvSpPr>
          <p:spPr bwMode="auto">
            <a:xfrm>
              <a:off x="3241501" y="4059890"/>
              <a:ext cx="1069683" cy="28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tIns="0" bIns="0" rtlCol="0" anchor="ctr"/>
            <a:lstStyle/>
            <a:p>
              <a:pPr algn="ctr" latinLnBrk="0"/>
              <a:r>
                <a:rPr lang="ko-KR" altLang="en-US" sz="1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목록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DC15973-BF32-955A-DB70-41BF68679340}"/>
              </a:ext>
            </a:extLst>
          </p:cNvPr>
          <p:cNvSpPr/>
          <p:nvPr/>
        </p:nvSpPr>
        <p:spPr>
          <a:xfrm>
            <a:off x="417269" y="788994"/>
            <a:ext cx="8910000" cy="2052000"/>
          </a:xfrm>
          <a:prstGeom prst="rect">
            <a:avLst/>
          </a:prstGeom>
          <a:solidFill>
            <a:srgbClr val="F3F3F3"/>
          </a:solidFill>
          <a:ln w="3175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E25B1E2-2BC2-D387-C579-B6D0DD215ECB}"/>
              </a:ext>
            </a:extLst>
          </p:cNvPr>
          <p:cNvSpPr/>
          <p:nvPr/>
        </p:nvSpPr>
        <p:spPr>
          <a:xfrm>
            <a:off x="536196" y="965229"/>
            <a:ext cx="83619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900" b="1" i="0" dirty="0">
                <a:effectLst/>
                <a:latin typeface="+mj-ea"/>
                <a:ea typeface="+mj-ea"/>
              </a:rPr>
              <a:t>첨부파일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FFF6038-3A73-0789-BBA6-972B1AA8E21F}"/>
              </a:ext>
            </a:extLst>
          </p:cNvPr>
          <p:cNvCxnSpPr>
            <a:cxnSpLocks/>
          </p:cNvCxnSpPr>
          <p:nvPr/>
        </p:nvCxnSpPr>
        <p:spPr>
          <a:xfrm>
            <a:off x="624269" y="1261113"/>
            <a:ext cx="849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32F2B02-0E39-B784-34EE-B3CBE93E67DD}"/>
              </a:ext>
            </a:extLst>
          </p:cNvPr>
          <p:cNvSpPr/>
          <p:nvPr/>
        </p:nvSpPr>
        <p:spPr>
          <a:xfrm>
            <a:off x="558408" y="1322473"/>
            <a:ext cx="564176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>
                <a:latin typeface="+mj-ea"/>
                <a:ea typeface="+mj-ea"/>
              </a:rPr>
              <a:t>[</a:t>
            </a:r>
            <a:r>
              <a:rPr lang="ko-KR" altLang="en-US" sz="800" dirty="0">
                <a:latin typeface="+mj-ea"/>
                <a:ea typeface="+mj-ea"/>
              </a:rPr>
              <a:t>공고문</a:t>
            </a:r>
            <a:r>
              <a:rPr lang="en-US" altLang="ko-KR" sz="800" dirty="0">
                <a:latin typeface="+mj-ea"/>
                <a:ea typeface="+mj-ea"/>
              </a:rPr>
              <a:t>] </a:t>
            </a:r>
            <a:r>
              <a:rPr lang="ko-KR" altLang="en-US" sz="800" dirty="0">
                <a:latin typeface="+mj-ea"/>
                <a:ea typeface="+mj-ea"/>
              </a:rPr>
              <a:t>국토교통 중소</a:t>
            </a:r>
            <a:r>
              <a:rPr lang="en-US" altLang="ko-KR" sz="800" dirty="0">
                <a:latin typeface="+mj-ea"/>
                <a:ea typeface="+mj-ea"/>
              </a:rPr>
              <a:t>·</a:t>
            </a:r>
            <a:r>
              <a:rPr lang="ko-KR" altLang="en-US" sz="800" dirty="0">
                <a:latin typeface="+mj-ea"/>
                <a:ea typeface="+mj-ea"/>
              </a:rPr>
              <a:t>벤처기업 투자유치 지원 프로그램 </a:t>
            </a:r>
            <a:r>
              <a:rPr lang="en-US" altLang="ko-KR" sz="800" dirty="0">
                <a:latin typeface="+mj-ea"/>
                <a:ea typeface="+mj-ea"/>
              </a:rPr>
              <a:t>1</a:t>
            </a:r>
            <a:r>
              <a:rPr lang="ko-KR" altLang="en-US" sz="800" dirty="0">
                <a:latin typeface="+mj-ea"/>
                <a:ea typeface="+mj-ea"/>
              </a:rPr>
              <a:t>기 모집 공고</a:t>
            </a:r>
            <a:r>
              <a:rPr lang="en-US" altLang="ko-KR" sz="800" dirty="0">
                <a:latin typeface="+mj-ea"/>
                <a:ea typeface="+mj-ea"/>
              </a:rPr>
              <a:t>.pdf(</a:t>
            </a:r>
            <a:r>
              <a:rPr lang="ko-KR" altLang="en-US" sz="800" dirty="0">
                <a:latin typeface="+mj-ea"/>
                <a:ea typeface="+mj-ea"/>
              </a:rPr>
              <a:t>파일크기 </a:t>
            </a:r>
            <a:r>
              <a:rPr lang="en-US" altLang="ko-KR" sz="800" dirty="0">
                <a:latin typeface="+mj-ea"/>
                <a:ea typeface="+mj-ea"/>
              </a:rPr>
              <a:t>: 445 KB)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F9CD8F4-6F05-9031-F5C7-79A9876116E6}"/>
              </a:ext>
            </a:extLst>
          </p:cNvPr>
          <p:cNvSpPr/>
          <p:nvPr/>
        </p:nvSpPr>
        <p:spPr>
          <a:xfrm>
            <a:off x="558408" y="1683312"/>
            <a:ext cx="564176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i="0" dirty="0">
                <a:effectLst/>
                <a:latin typeface="+mj-ea"/>
                <a:ea typeface="+mj-ea"/>
              </a:rPr>
              <a:t>[</a:t>
            </a:r>
            <a:r>
              <a:rPr lang="ko-KR" altLang="en-US" sz="800" i="0" dirty="0">
                <a:effectLst/>
                <a:latin typeface="+mj-ea"/>
                <a:ea typeface="+mj-ea"/>
              </a:rPr>
              <a:t>공고문</a:t>
            </a:r>
            <a:r>
              <a:rPr lang="en-US" altLang="ko-KR" sz="800" i="0" dirty="0">
                <a:effectLst/>
                <a:latin typeface="+mj-ea"/>
                <a:ea typeface="+mj-ea"/>
              </a:rPr>
              <a:t>] </a:t>
            </a:r>
            <a:r>
              <a:rPr lang="ko-KR" altLang="en-US" sz="800" i="0" dirty="0">
                <a:effectLst/>
                <a:latin typeface="+mj-ea"/>
                <a:ea typeface="+mj-ea"/>
              </a:rPr>
              <a:t>국토교통 중소</a:t>
            </a:r>
            <a:r>
              <a:rPr lang="en-US" altLang="ko-KR" sz="800" i="0" dirty="0">
                <a:effectLst/>
                <a:latin typeface="+mj-ea"/>
                <a:ea typeface="+mj-ea"/>
              </a:rPr>
              <a:t>·</a:t>
            </a:r>
            <a:r>
              <a:rPr lang="ko-KR" altLang="en-US" sz="800" i="0" dirty="0">
                <a:effectLst/>
                <a:latin typeface="+mj-ea"/>
                <a:ea typeface="+mj-ea"/>
              </a:rPr>
              <a:t>벤처기업 투자유치 지원 프로그램 </a:t>
            </a:r>
            <a:r>
              <a:rPr lang="en-US" altLang="ko-KR" sz="800" i="0" dirty="0">
                <a:effectLst/>
                <a:latin typeface="+mj-ea"/>
                <a:ea typeface="+mj-ea"/>
              </a:rPr>
              <a:t>1</a:t>
            </a:r>
            <a:r>
              <a:rPr lang="ko-KR" altLang="en-US" sz="800" i="0" dirty="0">
                <a:effectLst/>
                <a:latin typeface="+mj-ea"/>
                <a:ea typeface="+mj-ea"/>
              </a:rPr>
              <a:t>기 모집 공고</a:t>
            </a:r>
            <a:r>
              <a:rPr lang="en-US" altLang="ko-KR" sz="800" i="0" dirty="0">
                <a:effectLst/>
                <a:latin typeface="+mj-ea"/>
                <a:ea typeface="+mj-ea"/>
              </a:rPr>
              <a:t>.</a:t>
            </a:r>
            <a:r>
              <a:rPr lang="en-US" altLang="ko-KR" sz="800" i="0" dirty="0" err="1">
                <a:effectLst/>
                <a:latin typeface="+mj-ea"/>
                <a:ea typeface="+mj-ea"/>
              </a:rPr>
              <a:t>hwp</a:t>
            </a:r>
            <a:r>
              <a:rPr lang="en-US" altLang="ko-KR" sz="800" i="0" dirty="0">
                <a:effectLst/>
                <a:latin typeface="+mj-ea"/>
                <a:ea typeface="+mj-ea"/>
              </a:rPr>
              <a:t>(</a:t>
            </a:r>
            <a:r>
              <a:rPr lang="ko-KR" altLang="en-US" sz="800" i="0" dirty="0">
                <a:effectLst/>
                <a:latin typeface="+mj-ea"/>
                <a:ea typeface="+mj-ea"/>
              </a:rPr>
              <a:t>파일크기 </a:t>
            </a:r>
            <a:r>
              <a:rPr lang="en-US" altLang="ko-KR" sz="800" i="0" dirty="0">
                <a:effectLst/>
                <a:latin typeface="+mj-ea"/>
                <a:ea typeface="+mj-ea"/>
              </a:rPr>
              <a:t>: 819 KB)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3405A2B-3ACB-CB6C-8DD1-7BB0CD78FB88}"/>
              </a:ext>
            </a:extLst>
          </p:cNvPr>
          <p:cNvSpPr/>
          <p:nvPr/>
        </p:nvSpPr>
        <p:spPr>
          <a:xfrm>
            <a:off x="558408" y="2044151"/>
            <a:ext cx="564176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i="0" dirty="0">
                <a:effectLst/>
                <a:latin typeface="+mj-ea"/>
                <a:ea typeface="+mj-ea"/>
              </a:rPr>
              <a:t>[</a:t>
            </a:r>
            <a:r>
              <a:rPr lang="ko-KR" altLang="en-US" sz="800" i="0" dirty="0">
                <a:effectLst/>
                <a:latin typeface="+mj-ea"/>
                <a:ea typeface="+mj-ea"/>
              </a:rPr>
              <a:t>양식①</a:t>
            </a:r>
            <a:r>
              <a:rPr lang="en-US" altLang="ko-KR" sz="800" i="0" dirty="0">
                <a:effectLst/>
                <a:latin typeface="+mj-ea"/>
                <a:ea typeface="+mj-ea"/>
              </a:rPr>
              <a:t>] </a:t>
            </a:r>
            <a:r>
              <a:rPr lang="ko-KR" altLang="en-US" sz="800" i="0" dirty="0">
                <a:effectLst/>
                <a:latin typeface="+mj-ea"/>
                <a:ea typeface="+mj-ea"/>
              </a:rPr>
              <a:t>참가 신청서 및 사업계획서</a:t>
            </a:r>
            <a:r>
              <a:rPr lang="en-US" altLang="ko-KR" sz="800" i="0" dirty="0">
                <a:effectLst/>
                <a:latin typeface="+mj-ea"/>
                <a:ea typeface="+mj-ea"/>
              </a:rPr>
              <a:t>.</a:t>
            </a:r>
            <a:r>
              <a:rPr lang="en-US" altLang="ko-KR" sz="800" i="0" dirty="0" err="1">
                <a:effectLst/>
                <a:latin typeface="+mj-ea"/>
                <a:ea typeface="+mj-ea"/>
              </a:rPr>
              <a:t>hwp</a:t>
            </a:r>
            <a:r>
              <a:rPr lang="en-US" altLang="ko-KR" sz="800" i="0" dirty="0">
                <a:effectLst/>
                <a:latin typeface="+mj-ea"/>
                <a:ea typeface="+mj-ea"/>
              </a:rPr>
              <a:t>(</a:t>
            </a:r>
            <a:r>
              <a:rPr lang="ko-KR" altLang="en-US" sz="800" i="0" dirty="0">
                <a:effectLst/>
                <a:latin typeface="+mj-ea"/>
                <a:ea typeface="+mj-ea"/>
              </a:rPr>
              <a:t>파일크기 </a:t>
            </a:r>
            <a:r>
              <a:rPr lang="en-US" altLang="ko-KR" sz="800" i="0" dirty="0">
                <a:effectLst/>
                <a:latin typeface="+mj-ea"/>
                <a:ea typeface="+mj-ea"/>
              </a:rPr>
              <a:t>: 139 KB)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E08EC25-9A0D-3E4D-8F2F-935A5ADBB263}"/>
              </a:ext>
            </a:extLst>
          </p:cNvPr>
          <p:cNvSpPr/>
          <p:nvPr/>
        </p:nvSpPr>
        <p:spPr>
          <a:xfrm>
            <a:off x="558408" y="2404990"/>
            <a:ext cx="564176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i="0" dirty="0">
                <a:effectLst/>
                <a:latin typeface="+mj-ea"/>
                <a:ea typeface="+mj-ea"/>
              </a:rPr>
              <a:t>[</a:t>
            </a:r>
            <a:r>
              <a:rPr lang="ko-KR" altLang="en-US" sz="800" i="0" dirty="0">
                <a:effectLst/>
                <a:latin typeface="+mj-ea"/>
                <a:ea typeface="+mj-ea"/>
              </a:rPr>
              <a:t>양식②</a:t>
            </a:r>
            <a:r>
              <a:rPr lang="en-US" altLang="ko-KR" sz="800" i="0" dirty="0">
                <a:effectLst/>
                <a:latin typeface="+mj-ea"/>
                <a:ea typeface="+mj-ea"/>
              </a:rPr>
              <a:t>] </a:t>
            </a:r>
            <a:r>
              <a:rPr lang="ko-KR" altLang="en-US" sz="800" i="0" dirty="0">
                <a:effectLst/>
                <a:latin typeface="+mj-ea"/>
                <a:ea typeface="+mj-ea"/>
              </a:rPr>
              <a:t>개인정보 제공</a:t>
            </a:r>
            <a:r>
              <a:rPr lang="en-US" altLang="ko-KR" sz="800" i="0" dirty="0">
                <a:effectLst/>
                <a:latin typeface="+mj-ea"/>
                <a:ea typeface="+mj-ea"/>
              </a:rPr>
              <a:t>·</a:t>
            </a:r>
            <a:r>
              <a:rPr lang="ko-KR" altLang="en-US" sz="800" i="0" dirty="0">
                <a:effectLst/>
                <a:latin typeface="+mj-ea"/>
                <a:ea typeface="+mj-ea"/>
              </a:rPr>
              <a:t>이용 동의서</a:t>
            </a:r>
            <a:r>
              <a:rPr lang="en-US" altLang="ko-KR" sz="800" i="0" dirty="0">
                <a:effectLst/>
                <a:latin typeface="+mj-ea"/>
                <a:ea typeface="+mj-ea"/>
              </a:rPr>
              <a:t>.</a:t>
            </a:r>
            <a:r>
              <a:rPr lang="en-US" altLang="ko-KR" sz="800" i="0" dirty="0" err="1">
                <a:effectLst/>
                <a:latin typeface="+mj-ea"/>
                <a:ea typeface="+mj-ea"/>
              </a:rPr>
              <a:t>hwp</a:t>
            </a:r>
            <a:r>
              <a:rPr lang="en-US" altLang="ko-KR" sz="800" i="0" dirty="0">
                <a:effectLst/>
                <a:latin typeface="+mj-ea"/>
                <a:ea typeface="+mj-ea"/>
              </a:rPr>
              <a:t>(</a:t>
            </a:r>
            <a:r>
              <a:rPr lang="ko-KR" altLang="en-US" sz="800" i="0" dirty="0">
                <a:effectLst/>
                <a:latin typeface="+mj-ea"/>
                <a:ea typeface="+mj-ea"/>
              </a:rPr>
              <a:t>파일크기 </a:t>
            </a:r>
            <a:r>
              <a:rPr lang="en-US" altLang="ko-KR" sz="800" i="0" dirty="0">
                <a:effectLst/>
                <a:latin typeface="+mj-ea"/>
                <a:ea typeface="+mj-ea"/>
              </a:rPr>
              <a:t>: 65 KB)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47BD40E-AD3B-FCA3-797C-DA3DB52B4607}"/>
              </a:ext>
            </a:extLst>
          </p:cNvPr>
          <p:cNvCxnSpPr>
            <a:cxnSpLocks/>
          </p:cNvCxnSpPr>
          <p:nvPr/>
        </p:nvCxnSpPr>
        <p:spPr>
          <a:xfrm>
            <a:off x="624269" y="1622263"/>
            <a:ext cx="8496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DF075E54-288F-3131-03E6-2CE22E4771CD}"/>
              </a:ext>
            </a:extLst>
          </p:cNvPr>
          <p:cNvCxnSpPr>
            <a:cxnSpLocks/>
          </p:cNvCxnSpPr>
          <p:nvPr/>
        </p:nvCxnSpPr>
        <p:spPr>
          <a:xfrm>
            <a:off x="624269" y="1983412"/>
            <a:ext cx="8496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C6A714F7-79D9-4FF6-24E7-9433E12B21A3}"/>
              </a:ext>
            </a:extLst>
          </p:cNvPr>
          <p:cNvCxnSpPr>
            <a:cxnSpLocks/>
          </p:cNvCxnSpPr>
          <p:nvPr/>
        </p:nvCxnSpPr>
        <p:spPr>
          <a:xfrm>
            <a:off x="624269" y="2344561"/>
            <a:ext cx="8496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19045EA-73B8-20E7-94F2-486AB1F132C1}"/>
              </a:ext>
            </a:extLst>
          </p:cNvPr>
          <p:cNvSpPr/>
          <p:nvPr/>
        </p:nvSpPr>
        <p:spPr>
          <a:xfrm>
            <a:off x="8217849" y="948369"/>
            <a:ext cx="828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전체 다운로드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C74D967-259B-CEA4-BE22-797293DB0005}"/>
              </a:ext>
            </a:extLst>
          </p:cNvPr>
          <p:cNvSpPr txBox="1"/>
          <p:nvPr/>
        </p:nvSpPr>
        <p:spPr>
          <a:xfrm>
            <a:off x="10355844" y="1092566"/>
            <a:ext cx="166409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사업공고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공고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·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접수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국토교통 기업지원허브 공고</a:t>
            </a: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DD3DCF9-2562-544B-F3D4-AA89D3C558D6}"/>
              </a:ext>
            </a:extLst>
          </p:cNvPr>
          <p:cNvSpPr/>
          <p:nvPr/>
        </p:nvSpPr>
        <p:spPr>
          <a:xfrm>
            <a:off x="7940629" y="95702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6-2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F6772E1C-8062-2DFB-1DAD-E8AC867A77D7}"/>
              </a:ext>
            </a:extLst>
          </p:cNvPr>
          <p:cNvSpPr/>
          <p:nvPr/>
        </p:nvSpPr>
        <p:spPr>
          <a:xfrm>
            <a:off x="7071497" y="132821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6-3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87471E24-514E-C531-24E1-D062D8DC4CCF}"/>
              </a:ext>
            </a:extLst>
          </p:cNvPr>
          <p:cNvSpPr/>
          <p:nvPr/>
        </p:nvSpPr>
        <p:spPr>
          <a:xfrm>
            <a:off x="9090419" y="132821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6-4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73CF226F-2DD6-5ADE-3DC7-C82FB6DEB9B9}"/>
              </a:ext>
            </a:extLst>
          </p:cNvPr>
          <p:cNvSpPr/>
          <p:nvPr/>
        </p:nvSpPr>
        <p:spPr>
          <a:xfrm>
            <a:off x="181807" y="74078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6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055F06B-56CF-2494-7ADD-56DE563D3A27}"/>
              </a:ext>
            </a:extLst>
          </p:cNvPr>
          <p:cNvSpPr/>
          <p:nvPr/>
        </p:nvSpPr>
        <p:spPr>
          <a:xfrm>
            <a:off x="379294" y="132020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6-1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F5926BE-F400-B732-EB0F-1F48089ECA42}"/>
              </a:ext>
            </a:extLst>
          </p:cNvPr>
          <p:cNvGrpSpPr/>
          <p:nvPr/>
        </p:nvGrpSpPr>
        <p:grpSpPr>
          <a:xfrm>
            <a:off x="7341327" y="1314400"/>
            <a:ext cx="1708618" cy="252000"/>
            <a:chOff x="7541352" y="5719960"/>
            <a:chExt cx="1708618" cy="252000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74A05B7-40B5-9822-28FB-D8850722F8EC}"/>
                </a:ext>
              </a:extLst>
            </p:cNvPr>
            <p:cNvGrpSpPr/>
            <p:nvPr/>
          </p:nvGrpSpPr>
          <p:grpSpPr>
            <a:xfrm>
              <a:off x="8421970" y="5719960"/>
              <a:ext cx="828000" cy="252000"/>
              <a:chOff x="7339351" y="1314095"/>
              <a:chExt cx="828000" cy="252000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075C84BC-4ABF-AAD8-B698-7566942D9C23}"/>
                  </a:ext>
                </a:extLst>
              </p:cNvPr>
              <p:cNvSpPr/>
              <p:nvPr/>
            </p:nvSpPr>
            <p:spPr>
              <a:xfrm>
                <a:off x="7339351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바로보기</a:t>
                </a:r>
              </a:p>
            </p:txBody>
          </p:sp>
          <p:pic>
            <p:nvPicPr>
              <p:cNvPr id="57" name="그림 56" descr="원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469E44ED-4EB0-8F0D-FBE3-99E6D487D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589" y="1376841"/>
                <a:ext cx="125999" cy="126000"/>
              </a:xfrm>
              <a:prstGeom prst="rect">
                <a:avLst/>
              </a:prstGeom>
            </p:spPr>
          </p:pic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5BE18D8-930D-EC38-2C03-6315B2F6239E}"/>
                </a:ext>
              </a:extLst>
            </p:cNvPr>
            <p:cNvGrpSpPr/>
            <p:nvPr/>
          </p:nvGrpSpPr>
          <p:grpSpPr>
            <a:xfrm>
              <a:off x="7541352" y="5719960"/>
              <a:ext cx="828000" cy="252000"/>
              <a:chOff x="8217849" y="1314095"/>
              <a:chExt cx="828000" cy="252000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2678CF54-7E08-27DD-6053-A039DC3776B8}"/>
                  </a:ext>
                </a:extLst>
              </p:cNvPr>
              <p:cNvSpPr/>
              <p:nvPr/>
            </p:nvSpPr>
            <p:spPr>
              <a:xfrm>
                <a:off x="8217849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다운로드</a:t>
                </a:r>
              </a:p>
            </p:txBody>
          </p: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15F7AB23-E07A-8C84-97E1-1435B67109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26932" y="1375597"/>
                <a:ext cx="129600" cy="129600"/>
              </a:xfrm>
              <a:prstGeom prst="rect">
                <a:avLst/>
              </a:prstGeom>
            </p:spPr>
          </p:pic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5C48B72-6074-110F-1F25-FF38F1EBD9BC}"/>
              </a:ext>
            </a:extLst>
          </p:cNvPr>
          <p:cNvGrpSpPr/>
          <p:nvPr/>
        </p:nvGrpSpPr>
        <p:grpSpPr>
          <a:xfrm>
            <a:off x="7341327" y="1676350"/>
            <a:ext cx="1708618" cy="252000"/>
            <a:chOff x="7541352" y="5719960"/>
            <a:chExt cx="1708618" cy="252000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98674236-C1E1-335B-ED9E-A518F35B6D88}"/>
                </a:ext>
              </a:extLst>
            </p:cNvPr>
            <p:cNvGrpSpPr/>
            <p:nvPr/>
          </p:nvGrpSpPr>
          <p:grpSpPr>
            <a:xfrm>
              <a:off x="8421970" y="5719960"/>
              <a:ext cx="828000" cy="252000"/>
              <a:chOff x="7339351" y="1314095"/>
              <a:chExt cx="828000" cy="252000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98448D60-8342-61FC-B255-7AFA86AC86C7}"/>
                  </a:ext>
                </a:extLst>
              </p:cNvPr>
              <p:cNvSpPr/>
              <p:nvPr/>
            </p:nvSpPr>
            <p:spPr>
              <a:xfrm>
                <a:off x="7339351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바로보기</a:t>
                </a:r>
              </a:p>
            </p:txBody>
          </p:sp>
          <p:pic>
            <p:nvPicPr>
              <p:cNvPr id="64" name="그림 63" descr="원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F1E98183-DD6F-7D2F-082E-7C18840E6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589" y="1376841"/>
                <a:ext cx="125999" cy="126000"/>
              </a:xfrm>
              <a:prstGeom prst="rect">
                <a:avLst/>
              </a:prstGeom>
            </p:spPr>
          </p:pic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011DDEF5-7700-C8A3-A45E-E6831B5EC3A7}"/>
                </a:ext>
              </a:extLst>
            </p:cNvPr>
            <p:cNvGrpSpPr/>
            <p:nvPr/>
          </p:nvGrpSpPr>
          <p:grpSpPr>
            <a:xfrm>
              <a:off x="7541352" y="5719960"/>
              <a:ext cx="828000" cy="252000"/>
              <a:chOff x="8217849" y="1314095"/>
              <a:chExt cx="828000" cy="25200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88F1548-6F05-0075-251A-DE25A43BEC51}"/>
                  </a:ext>
                </a:extLst>
              </p:cNvPr>
              <p:cNvSpPr/>
              <p:nvPr/>
            </p:nvSpPr>
            <p:spPr>
              <a:xfrm>
                <a:off x="8217849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다운로드</a:t>
                </a:r>
              </a:p>
            </p:txBody>
          </p: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1B88D52E-4A78-40D7-CFB5-CFA4F41ED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26932" y="1375597"/>
                <a:ext cx="129600" cy="129600"/>
              </a:xfrm>
              <a:prstGeom prst="rect">
                <a:avLst/>
              </a:prstGeom>
            </p:spPr>
          </p:pic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723397F-E55F-7674-1DD6-6963B6621054}"/>
              </a:ext>
            </a:extLst>
          </p:cNvPr>
          <p:cNvGrpSpPr/>
          <p:nvPr/>
        </p:nvGrpSpPr>
        <p:grpSpPr>
          <a:xfrm>
            <a:off x="7341327" y="2038300"/>
            <a:ext cx="1708618" cy="252000"/>
            <a:chOff x="7541352" y="5719960"/>
            <a:chExt cx="1708618" cy="252000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8A1E2301-4970-1AE6-BE37-98C1DC163E92}"/>
                </a:ext>
              </a:extLst>
            </p:cNvPr>
            <p:cNvGrpSpPr/>
            <p:nvPr/>
          </p:nvGrpSpPr>
          <p:grpSpPr>
            <a:xfrm>
              <a:off x="8421970" y="5719960"/>
              <a:ext cx="828000" cy="252000"/>
              <a:chOff x="7339351" y="1314095"/>
              <a:chExt cx="828000" cy="252000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3C21FDC6-90A0-4B4A-5335-E31B7E724057}"/>
                  </a:ext>
                </a:extLst>
              </p:cNvPr>
              <p:cNvSpPr/>
              <p:nvPr/>
            </p:nvSpPr>
            <p:spPr>
              <a:xfrm>
                <a:off x="7339351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바로보기</a:t>
                </a:r>
              </a:p>
            </p:txBody>
          </p:sp>
          <p:pic>
            <p:nvPicPr>
              <p:cNvPr id="122" name="그림 121" descr="원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38AF984E-21A5-45C3-0DDD-D1F47379EF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589" y="1376841"/>
                <a:ext cx="125999" cy="126000"/>
              </a:xfrm>
              <a:prstGeom prst="rect">
                <a:avLst/>
              </a:prstGeom>
            </p:spPr>
          </p:pic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27C4C6F-7522-F920-3E7A-D11C4CF6BAF5}"/>
                </a:ext>
              </a:extLst>
            </p:cNvPr>
            <p:cNvGrpSpPr/>
            <p:nvPr/>
          </p:nvGrpSpPr>
          <p:grpSpPr>
            <a:xfrm>
              <a:off x="7541352" y="5719960"/>
              <a:ext cx="828000" cy="252000"/>
              <a:chOff x="8217849" y="1314095"/>
              <a:chExt cx="828000" cy="252000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6AB7F809-7291-DE14-89A7-D40478331FFD}"/>
                  </a:ext>
                </a:extLst>
              </p:cNvPr>
              <p:cNvSpPr/>
              <p:nvPr/>
            </p:nvSpPr>
            <p:spPr>
              <a:xfrm>
                <a:off x="8217849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다운로드</a:t>
                </a:r>
              </a:p>
            </p:txBody>
          </p:sp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id="{7E5F33A6-9A72-19AC-71E0-53C1D8901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26932" y="1375597"/>
                <a:ext cx="129600" cy="129600"/>
              </a:xfrm>
              <a:prstGeom prst="rect">
                <a:avLst/>
              </a:prstGeom>
            </p:spPr>
          </p:pic>
        </p:grp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022BC3DD-6C14-7075-1EEF-9B54A8B84EAD}"/>
              </a:ext>
            </a:extLst>
          </p:cNvPr>
          <p:cNvGrpSpPr/>
          <p:nvPr/>
        </p:nvGrpSpPr>
        <p:grpSpPr>
          <a:xfrm>
            <a:off x="7341327" y="2400250"/>
            <a:ext cx="1708618" cy="252000"/>
            <a:chOff x="7541352" y="5719960"/>
            <a:chExt cx="1708618" cy="252000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AB7B830A-2AFA-8538-5D13-9D9628CC7E4F}"/>
                </a:ext>
              </a:extLst>
            </p:cNvPr>
            <p:cNvGrpSpPr/>
            <p:nvPr/>
          </p:nvGrpSpPr>
          <p:grpSpPr>
            <a:xfrm>
              <a:off x="8421970" y="5719960"/>
              <a:ext cx="828000" cy="252000"/>
              <a:chOff x="7339351" y="1314095"/>
              <a:chExt cx="828000" cy="252000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76B835A2-3DB9-EEB0-DCFA-DE7BD6B88225}"/>
                  </a:ext>
                </a:extLst>
              </p:cNvPr>
              <p:cNvSpPr/>
              <p:nvPr/>
            </p:nvSpPr>
            <p:spPr>
              <a:xfrm>
                <a:off x="7339351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바로보기</a:t>
                </a:r>
              </a:p>
            </p:txBody>
          </p:sp>
          <p:pic>
            <p:nvPicPr>
              <p:cNvPr id="129" name="그림 128" descr="원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FB755D2E-BF17-08CE-A6C2-8A7A996F0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589" y="1376841"/>
                <a:ext cx="125999" cy="126000"/>
              </a:xfrm>
              <a:prstGeom prst="rect">
                <a:avLst/>
              </a:prstGeom>
            </p:spPr>
          </p:pic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7BABC946-7338-8C84-131D-C319EDE16422}"/>
                </a:ext>
              </a:extLst>
            </p:cNvPr>
            <p:cNvGrpSpPr/>
            <p:nvPr/>
          </p:nvGrpSpPr>
          <p:grpSpPr>
            <a:xfrm>
              <a:off x="7541352" y="5719960"/>
              <a:ext cx="828000" cy="252000"/>
              <a:chOff x="8217849" y="1314095"/>
              <a:chExt cx="828000" cy="252000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C86F73D1-43B7-482B-FDA5-3DED00A5C8B9}"/>
                  </a:ext>
                </a:extLst>
              </p:cNvPr>
              <p:cNvSpPr/>
              <p:nvPr/>
            </p:nvSpPr>
            <p:spPr>
              <a:xfrm>
                <a:off x="8217849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다운로드</a:t>
                </a:r>
              </a:p>
            </p:txBody>
          </p:sp>
          <p:pic>
            <p:nvPicPr>
              <p:cNvPr id="127" name="그림 126">
                <a:extLst>
                  <a:ext uri="{FF2B5EF4-FFF2-40B4-BE49-F238E27FC236}">
                    <a16:creationId xmlns:a16="http://schemas.microsoft.com/office/drawing/2014/main" id="{C8ABE18A-F0FB-17F4-C4B7-83650DB28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26932" y="1375597"/>
                <a:ext cx="129600" cy="129600"/>
              </a:xfrm>
              <a:prstGeom prst="rect">
                <a:avLst/>
              </a:prstGeom>
            </p:spPr>
          </p:pic>
        </p:grp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36C990AE-3161-69F9-F874-1B23931EC2C4}"/>
              </a:ext>
            </a:extLst>
          </p:cNvPr>
          <p:cNvSpPr/>
          <p:nvPr/>
        </p:nvSpPr>
        <p:spPr>
          <a:xfrm>
            <a:off x="3694137" y="291356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7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5E8562B-AD57-7D2A-0110-45ECECDEB708}"/>
              </a:ext>
            </a:extLst>
          </p:cNvPr>
          <p:cNvSpPr/>
          <p:nvPr/>
        </p:nvSpPr>
        <p:spPr>
          <a:xfrm>
            <a:off x="4916186" y="291356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8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876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국토교통 기업지원허브 공고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_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신청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922209"/>
              </p:ext>
            </p:extLst>
          </p:nvPr>
        </p:nvGraphicFramePr>
        <p:xfrm>
          <a:off x="9680490" y="1691003"/>
          <a:ext cx="2340000" cy="323616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타이틀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지원분야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디데이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공고명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등록일자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조회수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신청자 정보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 주소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휴대폰번호 디폴트 세팅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회원가입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입력한 정보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신청기업 정보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소속기관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소속기관명 필수 입력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KAIA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회원정보 연계하여 입력된 기관명 존재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화면에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미입력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후 등록버튼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얼럿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소속기관 구분을 선택해주세요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소속기관명을 입력해주세요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제출서류 등록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공고 제출서류별 파일 첨부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5-1)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파일선택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파일 탐색기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미등록 후 등록버튼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얼럿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제출서류를 모두 첨부해주세요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관리자가 관리시스템에서 사업공고별 제출서류를 등록할 수 있도록 기능 구현 예정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3631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사업공고</a:t>
            </a:r>
            <a:r>
              <a:rPr lang="en-US" altLang="ko-KR" sz="1400" dirty="0">
                <a:solidFill>
                  <a:schemeClr val="tx1"/>
                </a:solidFill>
              </a:rPr>
              <a:t>_</a:t>
            </a:r>
            <a:r>
              <a:rPr lang="ko-KR" altLang="en-US" sz="1400" dirty="0">
                <a:solidFill>
                  <a:schemeClr val="tx1"/>
                </a:solidFill>
              </a:rPr>
              <a:t>국토교통 기업지원허브 공</a:t>
            </a:r>
            <a:r>
              <a:rPr lang="ko-KR" altLang="en-US" sz="1400" dirty="0"/>
              <a:t>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lang="ko-KR" altLang="en-US" sz="1400" dirty="0">
                <a:solidFill>
                  <a:prstClr val="black"/>
                </a:solidFill>
                <a:latin typeface="함초롬돋움"/>
                <a:ea typeface="함초롬돋움"/>
              </a:rPr>
              <a:t>신청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4A941BA-6FB9-D671-8BEC-C542C49E7959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lang="ko-KR" altLang="en-US" sz="1050" dirty="0">
                <a:solidFill>
                  <a:srgbClr val="7F7F7F"/>
                </a:solidFill>
              </a:rPr>
              <a:t>사업공고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</a:rPr>
              <a:t>공고</a:t>
            </a:r>
            <a:r>
              <a:rPr lang="en-US" altLang="ko-KR" sz="1050" b="1" dirty="0">
                <a:solidFill>
                  <a:schemeClr val="tx1"/>
                </a:solidFill>
              </a:rPr>
              <a:t>·</a:t>
            </a:r>
            <a:r>
              <a:rPr lang="ko-KR" altLang="en-US" sz="1050" b="1" dirty="0">
                <a:solidFill>
                  <a:schemeClr val="tx1"/>
                </a:solidFill>
              </a:rPr>
              <a:t>접수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2" name="Rectangle 1">
            <a:extLst>
              <a:ext uri="{FF2B5EF4-FFF2-40B4-BE49-F238E27FC236}">
                <a16:creationId xmlns:a16="http://schemas.microsoft.com/office/drawing/2014/main" id="{3A5FC6F5-A336-3F2D-4C80-3C993D038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Noto Sans Kore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BF04683-DF46-08E0-60B5-9AB0C702FB06}"/>
              </a:ext>
            </a:extLst>
          </p:cNvPr>
          <p:cNvSpPr/>
          <p:nvPr/>
        </p:nvSpPr>
        <p:spPr>
          <a:xfrm>
            <a:off x="319701" y="1698241"/>
            <a:ext cx="8467556" cy="339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dirty="0">
                <a:effectLst/>
                <a:latin typeface="Noto Sans Korean"/>
              </a:rPr>
              <a:t>국토교통 중소</a:t>
            </a:r>
            <a:r>
              <a:rPr lang="en-US" altLang="ko-KR" sz="1200" b="1" i="0" dirty="0">
                <a:effectLst/>
                <a:latin typeface="Noto Sans Korean"/>
              </a:rPr>
              <a:t>·</a:t>
            </a:r>
            <a:r>
              <a:rPr lang="ko-KR" altLang="en-US" sz="1200" b="1" i="0" dirty="0">
                <a:effectLst/>
                <a:latin typeface="Noto Sans Korean"/>
              </a:rPr>
              <a:t>벤처기업 투자유치 지원 프로그램 </a:t>
            </a:r>
            <a:r>
              <a:rPr lang="en-US" altLang="ko-KR" sz="1200" b="1" i="0" dirty="0">
                <a:effectLst/>
                <a:latin typeface="Noto Sans Korean"/>
              </a:rPr>
              <a:t>1</a:t>
            </a:r>
            <a:r>
              <a:rPr lang="ko-KR" altLang="en-US" sz="1200" b="1" i="0" dirty="0">
                <a:effectLst/>
                <a:latin typeface="Noto Sans Korean"/>
              </a:rPr>
              <a:t>기 모집 공고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7C239E62-8085-299D-3967-876CAA3AC272}"/>
              </a:ext>
            </a:extLst>
          </p:cNvPr>
          <p:cNvCxnSpPr/>
          <p:nvPr/>
        </p:nvCxnSpPr>
        <p:spPr>
          <a:xfrm>
            <a:off x="402664" y="2362986"/>
            <a:ext cx="896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917E63BB-4063-9839-E8B8-109F4D06C19B}"/>
              </a:ext>
            </a:extLst>
          </p:cNvPr>
          <p:cNvCxnSpPr>
            <a:cxnSpLocks/>
          </p:cNvCxnSpPr>
          <p:nvPr/>
        </p:nvCxnSpPr>
        <p:spPr>
          <a:xfrm>
            <a:off x="402664" y="1400739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4BC38931-0C1C-116E-9D83-02696D00C916}"/>
              </a:ext>
            </a:extLst>
          </p:cNvPr>
          <p:cNvSpPr txBox="1"/>
          <p:nvPr/>
        </p:nvSpPr>
        <p:spPr>
          <a:xfrm>
            <a:off x="331315" y="2069915"/>
            <a:ext cx="17509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2024-04-23 ~ 2024-05-08</a:t>
            </a:r>
          </a:p>
        </p:txBody>
      </p:sp>
      <p:graphicFrame>
        <p:nvGraphicFramePr>
          <p:cNvPr id="140" name="표 7">
            <a:extLst>
              <a:ext uri="{FF2B5EF4-FFF2-40B4-BE49-F238E27FC236}">
                <a16:creationId xmlns:a16="http://schemas.microsoft.com/office/drawing/2014/main" id="{41431435-C8BD-7C76-52F2-4B42AC0B4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058331"/>
              </p:ext>
            </p:extLst>
          </p:nvPr>
        </p:nvGraphicFramePr>
        <p:xfrm>
          <a:off x="400734" y="2841493"/>
          <a:ext cx="8964000" cy="1080000"/>
        </p:xfrm>
        <a:graphic>
          <a:graphicData uri="http://schemas.openxmlformats.org/drawingml/2006/table">
            <a:tbl>
              <a:tblPr firstRow="1" bandRow="1"/>
              <a:tblGrid>
                <a:gridCol w="1800000">
                  <a:extLst>
                    <a:ext uri="{9D8B030D-6E8A-4147-A177-3AD203B41FA5}">
                      <a16:colId xmlns:a16="http://schemas.microsoft.com/office/drawing/2014/main" val="2485709317"/>
                    </a:ext>
                  </a:extLst>
                </a:gridCol>
                <a:gridCol w="7164000">
                  <a:extLst>
                    <a:ext uri="{9D8B030D-6E8A-4147-A177-3AD203B41FA5}">
                      <a16:colId xmlns:a16="http://schemas.microsoft.com/office/drawing/2014/main" val="1943532948"/>
                    </a:ext>
                  </a:extLst>
                </a:gridCol>
              </a:tblGrid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김지원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423487"/>
                  </a:ext>
                </a:extLst>
              </a:tr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이메일 주소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kim@email.com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960214"/>
                  </a:ext>
                </a:extLst>
              </a:tr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휴대폰번호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010-1234-5678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110094"/>
                  </a:ext>
                </a:extLst>
              </a:tr>
            </a:tbl>
          </a:graphicData>
        </a:graphic>
      </p:graphicFrame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C5D9EC3A-F31B-A85C-958D-345E949E13A8}"/>
              </a:ext>
            </a:extLst>
          </p:cNvPr>
          <p:cNvCxnSpPr>
            <a:cxnSpLocks/>
          </p:cNvCxnSpPr>
          <p:nvPr/>
        </p:nvCxnSpPr>
        <p:spPr>
          <a:xfrm>
            <a:off x="402664" y="2830496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2" name="표 7">
            <a:extLst>
              <a:ext uri="{FF2B5EF4-FFF2-40B4-BE49-F238E27FC236}">
                <a16:creationId xmlns:a16="http://schemas.microsoft.com/office/drawing/2014/main" id="{46D82FF5-ED41-8CE8-13AB-18BCF0153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705894"/>
              </p:ext>
            </p:extLst>
          </p:nvPr>
        </p:nvGraphicFramePr>
        <p:xfrm>
          <a:off x="400734" y="4400837"/>
          <a:ext cx="8964000" cy="720000"/>
        </p:xfrm>
        <a:graphic>
          <a:graphicData uri="http://schemas.openxmlformats.org/drawingml/2006/table">
            <a:tbl>
              <a:tblPr firstRow="1" bandRow="1"/>
              <a:tblGrid>
                <a:gridCol w="1800000">
                  <a:extLst>
                    <a:ext uri="{9D8B030D-6E8A-4147-A177-3AD203B41FA5}">
                      <a16:colId xmlns:a16="http://schemas.microsoft.com/office/drawing/2014/main" val="2485709317"/>
                    </a:ext>
                  </a:extLst>
                </a:gridCol>
                <a:gridCol w="7164000">
                  <a:extLst>
                    <a:ext uri="{9D8B030D-6E8A-4147-A177-3AD203B41FA5}">
                      <a16:colId xmlns:a16="http://schemas.microsoft.com/office/drawing/2014/main" val="1943532948"/>
                    </a:ext>
                  </a:extLst>
                </a:gridCol>
              </a:tblGrid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소속기관 구분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함초롬돋움"/>
                          <a:cs typeface="+mn-cs"/>
                        </a:rPr>
                        <a:t>*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423487"/>
                  </a:ext>
                </a:extLst>
              </a:tr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소속기관명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함초롬돋움"/>
                          <a:cs typeface="+mn-cs"/>
                        </a:rPr>
                        <a:t>*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110094"/>
                  </a:ext>
                </a:extLst>
              </a:tr>
            </a:tbl>
          </a:graphicData>
        </a:graphic>
      </p:graphicFrame>
      <p:sp>
        <p:nvSpPr>
          <p:cNvPr id="143" name="TextBox 142">
            <a:extLst>
              <a:ext uri="{FF2B5EF4-FFF2-40B4-BE49-F238E27FC236}">
                <a16:creationId xmlns:a16="http://schemas.microsoft.com/office/drawing/2014/main" id="{7E543DB5-15A2-F1DA-1CF3-EA41309EAD4E}"/>
              </a:ext>
            </a:extLst>
          </p:cNvPr>
          <p:cNvSpPr txBox="1"/>
          <p:nvPr/>
        </p:nvSpPr>
        <p:spPr>
          <a:xfrm>
            <a:off x="325666" y="4080279"/>
            <a:ext cx="3682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  <a:cs typeface="함초롬돋움" panose="020B0604000101010101" pitchFamily="50" charset="-127"/>
              </a:rPr>
              <a:t>신청기업 정보</a:t>
            </a:r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44434757-D508-6A58-65E2-9ACDF77667DE}"/>
              </a:ext>
            </a:extLst>
          </p:cNvPr>
          <p:cNvCxnSpPr>
            <a:cxnSpLocks/>
          </p:cNvCxnSpPr>
          <p:nvPr/>
        </p:nvCxnSpPr>
        <p:spPr>
          <a:xfrm>
            <a:off x="402664" y="4389840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34B235F4-16A4-C407-65A0-537093AD5428}"/>
              </a:ext>
            </a:extLst>
          </p:cNvPr>
          <p:cNvGrpSpPr/>
          <p:nvPr/>
        </p:nvGrpSpPr>
        <p:grpSpPr>
          <a:xfrm>
            <a:off x="2295277" y="4455105"/>
            <a:ext cx="529141" cy="230832"/>
            <a:chOff x="1893526" y="5775630"/>
            <a:chExt cx="529141" cy="230832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FA65028-E5C4-693A-2A56-C80620923428}"/>
                </a:ext>
              </a:extLst>
            </p:cNvPr>
            <p:cNvSpPr txBox="1"/>
            <p:nvPr/>
          </p:nvSpPr>
          <p:spPr>
            <a:xfrm>
              <a:off x="2013581" y="5775630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학교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3A98A4DA-579F-72FF-07B0-87071EDEA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93526" y="5818138"/>
              <a:ext cx="162000" cy="162000"/>
            </a:xfrm>
            <a:prstGeom prst="rect">
              <a:avLst/>
            </a:prstGeom>
          </p:spPr>
        </p:pic>
      </p:grp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107BDF3-E703-D8D9-53D5-C99B88799D8B}"/>
              </a:ext>
            </a:extLst>
          </p:cNvPr>
          <p:cNvSpPr/>
          <p:nvPr/>
        </p:nvSpPr>
        <p:spPr>
          <a:xfrm>
            <a:off x="2297523" y="4808224"/>
            <a:ext cx="3777754" cy="252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endParaRPr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6E981A11-E4C2-1904-598A-E67BF0F67F3C}"/>
              </a:ext>
            </a:extLst>
          </p:cNvPr>
          <p:cNvGrpSpPr/>
          <p:nvPr/>
        </p:nvGrpSpPr>
        <p:grpSpPr>
          <a:xfrm>
            <a:off x="3128088" y="4455105"/>
            <a:ext cx="753562" cy="230832"/>
            <a:chOff x="1893526" y="5775630"/>
            <a:chExt cx="753562" cy="230832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E793764B-3762-D25D-7E6A-6705EB9354D9}"/>
                </a:ext>
              </a:extLst>
            </p:cNvPr>
            <p:cNvSpPr txBox="1"/>
            <p:nvPr/>
          </p:nvSpPr>
          <p:spPr>
            <a:xfrm>
              <a:off x="2013581" y="5775630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공공기관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E8F32901-1A81-8D32-80F4-C5D55EB37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93526" y="5818138"/>
              <a:ext cx="162000" cy="162000"/>
            </a:xfrm>
            <a:prstGeom prst="rect">
              <a:avLst/>
            </a:prstGeom>
          </p:spPr>
        </p:pic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9BC52C8D-8D1E-C4B0-3750-A50DA78C5A6E}"/>
              </a:ext>
            </a:extLst>
          </p:cNvPr>
          <p:cNvGrpSpPr/>
          <p:nvPr/>
        </p:nvGrpSpPr>
        <p:grpSpPr>
          <a:xfrm>
            <a:off x="4185319" y="4455105"/>
            <a:ext cx="753562" cy="230832"/>
            <a:chOff x="1893526" y="5775630"/>
            <a:chExt cx="753562" cy="230832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9B665E6-E32B-4E75-A185-7940E0AE4F25}"/>
                </a:ext>
              </a:extLst>
            </p:cNvPr>
            <p:cNvSpPr txBox="1"/>
            <p:nvPr/>
          </p:nvSpPr>
          <p:spPr>
            <a:xfrm>
              <a:off x="2013581" y="5775630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일반기업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08E1C15F-8A73-383A-442F-CE02EA85D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93526" y="5818138"/>
              <a:ext cx="162000" cy="162000"/>
            </a:xfrm>
            <a:prstGeom prst="rect">
              <a:avLst/>
            </a:prstGeom>
          </p:spPr>
        </p:pic>
      </p:grpSp>
      <p:graphicFrame>
        <p:nvGraphicFramePr>
          <p:cNvPr id="155" name="표 7">
            <a:extLst>
              <a:ext uri="{FF2B5EF4-FFF2-40B4-BE49-F238E27FC236}">
                <a16:creationId xmlns:a16="http://schemas.microsoft.com/office/drawing/2014/main" id="{B0B31864-2251-88A4-BA8D-39DC0F94A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538563"/>
              </p:ext>
            </p:extLst>
          </p:nvPr>
        </p:nvGraphicFramePr>
        <p:xfrm>
          <a:off x="400734" y="5600878"/>
          <a:ext cx="8964000" cy="720000"/>
        </p:xfrm>
        <a:graphic>
          <a:graphicData uri="http://schemas.openxmlformats.org/drawingml/2006/table">
            <a:tbl>
              <a:tblPr firstRow="1" bandRow="1"/>
              <a:tblGrid>
                <a:gridCol w="1800000">
                  <a:extLst>
                    <a:ext uri="{9D8B030D-6E8A-4147-A177-3AD203B41FA5}">
                      <a16:colId xmlns:a16="http://schemas.microsoft.com/office/drawing/2014/main" val="2485709317"/>
                    </a:ext>
                  </a:extLst>
                </a:gridCol>
                <a:gridCol w="7164000">
                  <a:extLst>
                    <a:ext uri="{9D8B030D-6E8A-4147-A177-3AD203B41FA5}">
                      <a16:colId xmlns:a16="http://schemas.microsoft.com/office/drawing/2014/main" val="194353294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782320" marR="0" indent="-78232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참가 신청서 및 사업계획서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</a:t>
                      </a:r>
                      <a:endParaRPr lang="ko-KR" altLang="en-US" sz="900" b="1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4234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97790" marR="0" indent="-9779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개인정보 제공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이용 동의서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873219"/>
                  </a:ext>
                </a:extLst>
              </a:tr>
            </a:tbl>
          </a:graphicData>
        </a:graphic>
      </p:graphicFrame>
      <p:sp>
        <p:nvSpPr>
          <p:cNvPr id="156" name="TextBox 155">
            <a:extLst>
              <a:ext uri="{FF2B5EF4-FFF2-40B4-BE49-F238E27FC236}">
                <a16:creationId xmlns:a16="http://schemas.microsoft.com/office/drawing/2014/main" id="{297D33A0-5175-62A9-949F-5FB9DC7F5935}"/>
              </a:ext>
            </a:extLst>
          </p:cNvPr>
          <p:cNvSpPr txBox="1"/>
          <p:nvPr/>
        </p:nvSpPr>
        <p:spPr>
          <a:xfrm>
            <a:off x="325666" y="5280320"/>
            <a:ext cx="3682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  <a:cs typeface="함초롬돋움" panose="020B0604000101010101" pitchFamily="50" charset="-127"/>
              </a:rPr>
              <a:t>제출서류 등록</a:t>
            </a:r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92805726-E250-AAAE-C109-65D50A3469F1}"/>
              </a:ext>
            </a:extLst>
          </p:cNvPr>
          <p:cNvCxnSpPr>
            <a:cxnSpLocks/>
          </p:cNvCxnSpPr>
          <p:nvPr/>
        </p:nvCxnSpPr>
        <p:spPr>
          <a:xfrm>
            <a:off x="402664" y="5589881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33E5F378-861F-0314-26C0-EA6F4538DB4A}"/>
              </a:ext>
            </a:extLst>
          </p:cNvPr>
          <p:cNvCxnSpPr/>
          <p:nvPr/>
        </p:nvCxnSpPr>
        <p:spPr>
          <a:xfrm>
            <a:off x="402664" y="3919937"/>
            <a:ext cx="896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41A36B1F-1878-0F80-CB3A-C8DE83D6E43F}"/>
              </a:ext>
            </a:extLst>
          </p:cNvPr>
          <p:cNvCxnSpPr/>
          <p:nvPr/>
        </p:nvCxnSpPr>
        <p:spPr>
          <a:xfrm>
            <a:off x="402664" y="5117558"/>
            <a:ext cx="896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C3481A8-2E1B-8949-0DF4-B32CB8CD7758}"/>
              </a:ext>
            </a:extLst>
          </p:cNvPr>
          <p:cNvSpPr/>
          <p:nvPr/>
        </p:nvSpPr>
        <p:spPr>
          <a:xfrm>
            <a:off x="2295277" y="5644200"/>
            <a:ext cx="3780000" cy="2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7200" rtlCol="0" anchor="ctr"/>
          <a:lstStyle/>
          <a:p>
            <a:r>
              <a:rPr lang="ko-KR" altLang="en-US" sz="8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파일을 첨부하세요</a:t>
            </a:r>
          </a:p>
        </p:txBody>
      </p:sp>
      <p:sp>
        <p:nvSpPr>
          <p:cNvPr id="161" name="사각형: 둥근 모서리 242">
            <a:extLst>
              <a:ext uri="{FF2B5EF4-FFF2-40B4-BE49-F238E27FC236}">
                <a16:creationId xmlns:a16="http://schemas.microsoft.com/office/drawing/2014/main" id="{A9AB6C8B-D4B9-4828-3123-2A742960B44A}"/>
              </a:ext>
            </a:extLst>
          </p:cNvPr>
          <p:cNvSpPr/>
          <p:nvPr/>
        </p:nvSpPr>
        <p:spPr>
          <a:xfrm>
            <a:off x="6132909" y="5644200"/>
            <a:ext cx="612000" cy="252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파일선택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E386D6FB-71B8-E997-0218-3A69671E6D3A}"/>
              </a:ext>
            </a:extLst>
          </p:cNvPr>
          <p:cNvSpPr/>
          <p:nvPr/>
        </p:nvSpPr>
        <p:spPr>
          <a:xfrm>
            <a:off x="2295277" y="6016434"/>
            <a:ext cx="3780000" cy="2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7200" rtlCol="0" anchor="ctr"/>
          <a:lstStyle/>
          <a:p>
            <a:r>
              <a:rPr lang="ko-KR" altLang="en-US" sz="8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파일을 첨부하세요</a:t>
            </a:r>
          </a:p>
        </p:txBody>
      </p:sp>
      <p:sp>
        <p:nvSpPr>
          <p:cNvPr id="163" name="사각형: 둥근 모서리 242">
            <a:extLst>
              <a:ext uri="{FF2B5EF4-FFF2-40B4-BE49-F238E27FC236}">
                <a16:creationId xmlns:a16="http://schemas.microsoft.com/office/drawing/2014/main" id="{F3046ED2-B983-35D6-F20D-7BFA2DC90A19}"/>
              </a:ext>
            </a:extLst>
          </p:cNvPr>
          <p:cNvSpPr/>
          <p:nvPr/>
        </p:nvSpPr>
        <p:spPr>
          <a:xfrm>
            <a:off x="6132909" y="6016434"/>
            <a:ext cx="612000" cy="252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파일선택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3165B26-90C1-2A40-F693-F5263D40DF7F}"/>
              </a:ext>
            </a:extLst>
          </p:cNvPr>
          <p:cNvSpPr txBox="1"/>
          <p:nvPr/>
        </p:nvSpPr>
        <p:spPr>
          <a:xfrm>
            <a:off x="8509917" y="4090790"/>
            <a:ext cx="936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spc="0" dirty="0">
                <a:solidFill>
                  <a:srgbClr val="FF0000"/>
                </a:solidFill>
                <a:effectLst/>
                <a:latin typeface="+mn-ea"/>
                <a:ea typeface="+mn-ea"/>
              </a:rPr>
              <a:t>* </a:t>
            </a:r>
            <a:r>
              <a:rPr kumimoji="1" lang="ko-KR" altLang="en-US" sz="8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ea typeface="+mn-ea"/>
                <a:cs typeface="함초롬돋움" panose="020B0604000101010101" pitchFamily="50" charset="-127"/>
              </a:rPr>
              <a:t>필수입력</a:t>
            </a:r>
            <a:endParaRPr kumimoji="1" lang="ko-KR" altLang="en-US" sz="800" dirty="0">
              <a:solidFill>
                <a:schemeClr val="tx1">
                  <a:lumMod val="65000"/>
                  <a:lumOff val="35000"/>
                </a:schemeClr>
              </a:solidFill>
              <a:cs typeface="함초롬돋움" panose="020B0604000101010101" pitchFamily="50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064843C-7C14-9488-4F76-B613610936BB}"/>
              </a:ext>
            </a:extLst>
          </p:cNvPr>
          <p:cNvSpPr txBox="1"/>
          <p:nvPr/>
        </p:nvSpPr>
        <p:spPr>
          <a:xfrm>
            <a:off x="8509917" y="5296503"/>
            <a:ext cx="936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spc="0" dirty="0">
                <a:solidFill>
                  <a:srgbClr val="FF0000"/>
                </a:solidFill>
                <a:effectLst/>
                <a:latin typeface="+mn-ea"/>
                <a:ea typeface="+mn-ea"/>
              </a:rPr>
              <a:t>* </a:t>
            </a:r>
            <a:r>
              <a:rPr kumimoji="1" lang="ko-KR" altLang="en-US" sz="8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ea typeface="+mn-ea"/>
                <a:cs typeface="함초롬돋움" panose="020B0604000101010101" pitchFamily="50" charset="-127"/>
              </a:rPr>
              <a:t>필수입력</a:t>
            </a:r>
            <a:endParaRPr kumimoji="1" lang="ko-KR" altLang="en-US" sz="800" dirty="0">
              <a:solidFill>
                <a:schemeClr val="tx1">
                  <a:lumMod val="65000"/>
                  <a:lumOff val="35000"/>
                </a:schemeClr>
              </a:solidFill>
              <a:cs typeface="함초롬돋움" panose="020B0604000101010101" pitchFamily="50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508F460-7A88-9D87-6925-15872422458F}"/>
              </a:ext>
            </a:extLst>
          </p:cNvPr>
          <p:cNvSpPr txBox="1"/>
          <p:nvPr/>
        </p:nvSpPr>
        <p:spPr>
          <a:xfrm>
            <a:off x="325666" y="2520935"/>
            <a:ext cx="3682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  <a:cs typeface="함초롬돋움" panose="020B0604000101010101" pitchFamily="50" charset="-127"/>
              </a:rPr>
              <a:t>신청자 정보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349F2B5-640C-0D5C-CA63-D9145A5690D1}"/>
              </a:ext>
            </a:extLst>
          </p:cNvPr>
          <p:cNvSpPr txBox="1"/>
          <p:nvPr/>
        </p:nvSpPr>
        <p:spPr>
          <a:xfrm>
            <a:off x="10355844" y="1092566"/>
            <a:ext cx="166409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사업공고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공고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·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접수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국토교통 기업지원허브 공고</a:t>
            </a: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DC177605-AFE8-8938-14F8-B5EE36B5EFE7}"/>
              </a:ext>
            </a:extLst>
          </p:cNvPr>
          <p:cNvSpPr/>
          <p:nvPr/>
        </p:nvSpPr>
        <p:spPr>
          <a:xfrm>
            <a:off x="181807" y="130164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F94A581B-C8D8-A13B-B51C-00C085C44B3E}"/>
              </a:ext>
            </a:extLst>
          </p:cNvPr>
          <p:cNvSpPr/>
          <p:nvPr/>
        </p:nvSpPr>
        <p:spPr>
          <a:xfrm>
            <a:off x="181807" y="255115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811DBF88-9EAA-157B-8003-CBAA532D3223}"/>
              </a:ext>
            </a:extLst>
          </p:cNvPr>
          <p:cNvSpPr/>
          <p:nvPr/>
        </p:nvSpPr>
        <p:spPr>
          <a:xfrm>
            <a:off x="181807" y="409929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C65A29E5-E3EC-7A82-0FF9-5A7338CB0593}"/>
              </a:ext>
            </a:extLst>
          </p:cNvPr>
          <p:cNvSpPr/>
          <p:nvPr/>
        </p:nvSpPr>
        <p:spPr>
          <a:xfrm>
            <a:off x="181807" y="529435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5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61CC700E-8FBC-852F-1826-B949BD48ED8D}"/>
              </a:ext>
            </a:extLst>
          </p:cNvPr>
          <p:cNvSpPr/>
          <p:nvPr/>
        </p:nvSpPr>
        <p:spPr>
          <a:xfrm>
            <a:off x="6829700" y="565449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5-1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BEB3FC9A-4B80-214F-737D-2AA8E7B415E7}"/>
              </a:ext>
            </a:extLst>
          </p:cNvPr>
          <p:cNvSpPr/>
          <p:nvPr/>
        </p:nvSpPr>
        <p:spPr>
          <a:xfrm>
            <a:off x="3481962" y="88723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2711D9C-2B97-5E9A-7DAD-3F8C980FA695}"/>
              </a:ext>
            </a:extLst>
          </p:cNvPr>
          <p:cNvGrpSpPr/>
          <p:nvPr/>
        </p:nvGrpSpPr>
        <p:grpSpPr>
          <a:xfrm>
            <a:off x="406193" y="1536410"/>
            <a:ext cx="2425358" cy="180000"/>
            <a:chOff x="677791" y="1780847"/>
            <a:chExt cx="2425358" cy="18000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1A59E19-9FDF-3839-C7B4-C907F3941BA4}"/>
                </a:ext>
              </a:extLst>
            </p:cNvPr>
            <p:cNvSpPr/>
            <p:nvPr/>
          </p:nvSpPr>
          <p:spPr>
            <a:xfrm>
              <a:off x="677791" y="1791473"/>
              <a:ext cx="540000" cy="16200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금융지원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8043772-061F-AB55-B905-75AB855D01A7}"/>
                </a:ext>
              </a:extLst>
            </p:cNvPr>
            <p:cNvSpPr/>
            <p:nvPr/>
          </p:nvSpPr>
          <p:spPr>
            <a:xfrm>
              <a:off x="1268596" y="1790314"/>
              <a:ext cx="360000" cy="162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/>
                  </a:solidFill>
                  <a:latin typeface="+mn-ea"/>
                </a:rPr>
                <a:t>D-9</a:t>
              </a:r>
              <a:endParaRPr lang="ko-KR" altLang="en-US" sz="80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6F69864-2ED6-835E-FC40-E98B2A35AB3B}"/>
                </a:ext>
              </a:extLst>
            </p:cNvPr>
            <p:cNvSpPr/>
            <p:nvPr/>
          </p:nvSpPr>
          <p:spPr>
            <a:xfrm>
              <a:off x="1807149" y="1780847"/>
              <a:ext cx="1296000" cy="180000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36000" bIns="0" rtlCol="0" anchor="ctr"/>
            <a:lstStyle/>
            <a:p>
              <a:r>
                <a:rPr lang="ko-KR" altLang="en-US" sz="800" b="1" kern="0" dirty="0">
                  <a:solidFill>
                    <a:schemeClr val="tx1"/>
                  </a:solidFill>
                  <a:latin typeface="+mj-ea"/>
                  <a:ea typeface="+mj-ea"/>
                </a:rPr>
                <a:t>국토교통과학기술진흥원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C41DC40-9EC2-25D2-BE00-38663D509CFF}"/>
                </a:ext>
              </a:extLst>
            </p:cNvPr>
            <p:cNvCxnSpPr>
              <a:cxnSpLocks/>
            </p:cNvCxnSpPr>
            <p:nvPr/>
          </p:nvCxnSpPr>
          <p:spPr>
            <a:xfrm>
              <a:off x="1720492" y="1798847"/>
              <a:ext cx="0" cy="144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88CA06-5357-06B0-28E8-9F69BEFBB310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rgbClr val="333333"/>
                </a:solidFill>
                <a:effectLst/>
                <a:latin typeface="Noto Sans Korean"/>
              </a:rPr>
              <a:t>공고</a:t>
            </a:r>
            <a:r>
              <a:rPr lang="en-US" altLang="ko-KR" sz="1600" b="1" i="0" dirty="0">
                <a:solidFill>
                  <a:srgbClr val="333333"/>
                </a:solidFill>
                <a:effectLst/>
                <a:latin typeface="Noto Sans Korean"/>
              </a:rPr>
              <a:t>·</a:t>
            </a:r>
            <a:r>
              <a:rPr lang="ko-KR" altLang="en-US" sz="1600" b="1" i="0" dirty="0">
                <a:solidFill>
                  <a:srgbClr val="333333"/>
                </a:solidFill>
                <a:effectLst/>
                <a:latin typeface="Noto Sans Korean"/>
              </a:rPr>
              <a:t>접수</a:t>
            </a:r>
          </a:p>
        </p:txBody>
      </p:sp>
    </p:spTree>
    <p:extLst>
      <p:ext uri="{BB962C8B-B14F-4D97-AF65-F5344CB8AC3E}">
        <p14:creationId xmlns:p14="http://schemas.microsoft.com/office/powerpoint/2010/main" val="866833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국토교통 기업지원허브 공고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_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신청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047889"/>
              </p:ext>
            </p:extLst>
          </p:nvPr>
        </p:nvGraphicFramePr>
        <p:xfrm>
          <a:off x="9680490" y="1691003"/>
          <a:ext cx="2340000" cy="255456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개인정보 수집 및 이용 동의 체크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개인정보 수집 및 이용 안내 팝업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미체크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후 등록버튼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얼럭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개인정보 수집 및 이용 동의에 체크해주세요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.’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유의사항 및 안내문구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취소버트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공고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목록화면으로이동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등록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얼럿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등록하시겠습니까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?’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아니요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예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&gt;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 버튼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신청완료 화면으로 이동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필수입력값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체크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신청완료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관리자 이메일로 알림 발송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3685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사업공고</a:t>
            </a:r>
            <a:r>
              <a:rPr lang="en-US" altLang="ko-KR" sz="1400" dirty="0">
                <a:solidFill>
                  <a:schemeClr val="tx1"/>
                </a:solidFill>
              </a:rPr>
              <a:t>_</a:t>
            </a:r>
            <a:r>
              <a:rPr lang="ko-KR" altLang="en-US" sz="1400" dirty="0">
                <a:solidFill>
                  <a:schemeClr val="tx1"/>
                </a:solidFill>
              </a:rPr>
              <a:t>국토교통 기업지원허브 공</a:t>
            </a:r>
            <a:r>
              <a:rPr lang="ko-KR" altLang="en-US" sz="1400" dirty="0"/>
              <a:t>고</a:t>
            </a:r>
            <a:r>
              <a:rPr lang="en-US" altLang="ko-KR" sz="1400" dirty="0"/>
              <a:t>_</a:t>
            </a:r>
            <a:r>
              <a:rPr lang="ko-KR" altLang="en-US" sz="1400" dirty="0">
                <a:solidFill>
                  <a:prstClr val="black"/>
                </a:solidFill>
                <a:latin typeface="함초롬돋움"/>
                <a:ea typeface="함초롬돋움"/>
              </a:rPr>
              <a:t>신청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2" name="Rectangle 1">
            <a:extLst>
              <a:ext uri="{FF2B5EF4-FFF2-40B4-BE49-F238E27FC236}">
                <a16:creationId xmlns:a16="http://schemas.microsoft.com/office/drawing/2014/main" id="{3A5FC6F5-A336-3F2D-4C80-3C993D038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Noto Sans Kore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9" name="표 7">
            <a:extLst>
              <a:ext uri="{FF2B5EF4-FFF2-40B4-BE49-F238E27FC236}">
                <a16:creationId xmlns:a16="http://schemas.microsoft.com/office/drawing/2014/main" id="{77FC2ECD-2A35-677B-C58A-5E5C374E3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90738"/>
              </p:ext>
            </p:extLst>
          </p:nvPr>
        </p:nvGraphicFramePr>
        <p:xfrm>
          <a:off x="400734" y="785892"/>
          <a:ext cx="8964000" cy="2520000"/>
        </p:xfrm>
        <a:graphic>
          <a:graphicData uri="http://schemas.openxmlformats.org/drawingml/2006/table">
            <a:tbl>
              <a:tblPr firstRow="1" bandRow="1"/>
              <a:tblGrid>
                <a:gridCol w="1800000">
                  <a:extLst>
                    <a:ext uri="{9D8B030D-6E8A-4147-A177-3AD203B41FA5}">
                      <a16:colId xmlns:a16="http://schemas.microsoft.com/office/drawing/2014/main" val="2485709317"/>
                    </a:ext>
                  </a:extLst>
                </a:gridCol>
                <a:gridCol w="7164000">
                  <a:extLst>
                    <a:ext uri="{9D8B030D-6E8A-4147-A177-3AD203B41FA5}">
                      <a16:colId xmlns:a16="http://schemas.microsoft.com/office/drawing/2014/main" val="194353294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99060" marR="0" indent="-9906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ESG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자가진단 결과 보고서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91447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99060" marR="0" indent="-9906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법인등기부등본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4234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99060" marR="0" indent="-9906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사업자등록증명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56608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99060" marR="0" indent="-9906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국세 및 지방세 완납증명서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01669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1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표준재무제표증명서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372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97790" marR="0" indent="-9779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대보험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가입자 명부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8732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97790" marR="0" indent="-9779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주주명부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326528"/>
                  </a:ext>
                </a:extLst>
              </a:tr>
            </a:tbl>
          </a:graphicData>
        </a:graphic>
      </p:graphicFrame>
      <p:sp>
        <p:nvSpPr>
          <p:cNvPr id="52" name="직사각형 51">
            <a:extLst>
              <a:ext uri="{FF2B5EF4-FFF2-40B4-BE49-F238E27FC236}">
                <a16:creationId xmlns:a16="http://schemas.microsoft.com/office/drawing/2014/main" id="{7B53A5CA-EC18-A45E-0BB4-7BDE77007C13}"/>
              </a:ext>
            </a:extLst>
          </p:cNvPr>
          <p:cNvSpPr/>
          <p:nvPr/>
        </p:nvSpPr>
        <p:spPr>
          <a:xfrm>
            <a:off x="2295277" y="829214"/>
            <a:ext cx="3780000" cy="2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7200" rtlCol="0" anchor="ctr"/>
          <a:lstStyle/>
          <a:p>
            <a:r>
              <a:rPr lang="ko-KR" altLang="en-US" sz="8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파일을 첨부하세요</a:t>
            </a:r>
          </a:p>
        </p:txBody>
      </p:sp>
      <p:sp>
        <p:nvSpPr>
          <p:cNvPr id="53" name="사각형: 둥근 모서리 242">
            <a:extLst>
              <a:ext uri="{FF2B5EF4-FFF2-40B4-BE49-F238E27FC236}">
                <a16:creationId xmlns:a16="http://schemas.microsoft.com/office/drawing/2014/main" id="{FECEA568-D691-222C-2273-4D2EC5B3E9B6}"/>
              </a:ext>
            </a:extLst>
          </p:cNvPr>
          <p:cNvSpPr/>
          <p:nvPr/>
        </p:nvSpPr>
        <p:spPr>
          <a:xfrm>
            <a:off x="6132909" y="829214"/>
            <a:ext cx="612000" cy="252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파일선택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05647ED-B3C8-F8DD-D1EE-D0EAACDAEB46}"/>
              </a:ext>
            </a:extLst>
          </p:cNvPr>
          <p:cNvSpPr/>
          <p:nvPr/>
        </p:nvSpPr>
        <p:spPr>
          <a:xfrm>
            <a:off x="2295277" y="1193356"/>
            <a:ext cx="3780000" cy="2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7200" rtlCol="0" anchor="ctr"/>
          <a:lstStyle/>
          <a:p>
            <a:r>
              <a:rPr lang="ko-KR" altLang="en-US" sz="8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파일을 첨부하세요</a:t>
            </a:r>
          </a:p>
        </p:txBody>
      </p:sp>
      <p:sp>
        <p:nvSpPr>
          <p:cNvPr id="55" name="사각형: 둥근 모서리 242">
            <a:extLst>
              <a:ext uri="{FF2B5EF4-FFF2-40B4-BE49-F238E27FC236}">
                <a16:creationId xmlns:a16="http://schemas.microsoft.com/office/drawing/2014/main" id="{5C34383D-66C8-2E18-448C-808D35B41244}"/>
              </a:ext>
            </a:extLst>
          </p:cNvPr>
          <p:cNvSpPr/>
          <p:nvPr/>
        </p:nvSpPr>
        <p:spPr>
          <a:xfrm>
            <a:off x="6132909" y="1193356"/>
            <a:ext cx="612000" cy="252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파일선택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802D277-825C-DB89-EA4F-5E39F6EEDFBB}"/>
              </a:ext>
            </a:extLst>
          </p:cNvPr>
          <p:cNvSpPr/>
          <p:nvPr/>
        </p:nvSpPr>
        <p:spPr>
          <a:xfrm>
            <a:off x="2295277" y="1557497"/>
            <a:ext cx="3780000" cy="2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7200" rtlCol="0" anchor="ctr"/>
          <a:lstStyle/>
          <a:p>
            <a:r>
              <a:rPr lang="ko-KR" altLang="en-US" sz="8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파일을 첨부하세요</a:t>
            </a:r>
          </a:p>
        </p:txBody>
      </p:sp>
      <p:sp>
        <p:nvSpPr>
          <p:cNvPr id="57" name="사각형: 둥근 모서리 242">
            <a:extLst>
              <a:ext uri="{FF2B5EF4-FFF2-40B4-BE49-F238E27FC236}">
                <a16:creationId xmlns:a16="http://schemas.microsoft.com/office/drawing/2014/main" id="{DEBB25C9-7A94-10A5-C068-688A341B687C}"/>
              </a:ext>
            </a:extLst>
          </p:cNvPr>
          <p:cNvSpPr/>
          <p:nvPr/>
        </p:nvSpPr>
        <p:spPr>
          <a:xfrm>
            <a:off x="6132909" y="1557497"/>
            <a:ext cx="612000" cy="252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파일선택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CAC0E52-AB1B-FF4B-463A-43CA9968299A}"/>
              </a:ext>
            </a:extLst>
          </p:cNvPr>
          <p:cNvSpPr/>
          <p:nvPr/>
        </p:nvSpPr>
        <p:spPr>
          <a:xfrm>
            <a:off x="2295277" y="1913546"/>
            <a:ext cx="3780000" cy="2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7200" rtlCol="0" anchor="ctr"/>
          <a:lstStyle/>
          <a:p>
            <a:r>
              <a:rPr lang="ko-KR" altLang="en-US" sz="8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파일을 첨부하세요</a:t>
            </a:r>
          </a:p>
        </p:txBody>
      </p:sp>
      <p:sp>
        <p:nvSpPr>
          <p:cNvPr id="59" name="사각형: 둥근 모서리 242">
            <a:extLst>
              <a:ext uri="{FF2B5EF4-FFF2-40B4-BE49-F238E27FC236}">
                <a16:creationId xmlns:a16="http://schemas.microsoft.com/office/drawing/2014/main" id="{2852F337-BD0F-C89E-643C-B441C9551F1E}"/>
              </a:ext>
            </a:extLst>
          </p:cNvPr>
          <p:cNvSpPr/>
          <p:nvPr/>
        </p:nvSpPr>
        <p:spPr>
          <a:xfrm>
            <a:off x="6132909" y="1913546"/>
            <a:ext cx="612000" cy="252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파일선택</a:t>
            </a:r>
            <a:endParaRPr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1F74AC4-9C6A-7882-F867-132A18DD8DAF}"/>
              </a:ext>
            </a:extLst>
          </p:cNvPr>
          <p:cNvSpPr/>
          <p:nvPr/>
        </p:nvSpPr>
        <p:spPr>
          <a:xfrm>
            <a:off x="2295277" y="2277688"/>
            <a:ext cx="3780000" cy="2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7200" rtlCol="0" anchor="ctr"/>
          <a:lstStyle/>
          <a:p>
            <a:r>
              <a:rPr lang="ko-KR" altLang="en-US" sz="8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파일을 첨부하세요</a:t>
            </a:r>
          </a:p>
        </p:txBody>
      </p:sp>
      <p:sp>
        <p:nvSpPr>
          <p:cNvPr id="61" name="사각형: 둥근 모서리 242">
            <a:extLst>
              <a:ext uri="{FF2B5EF4-FFF2-40B4-BE49-F238E27FC236}">
                <a16:creationId xmlns:a16="http://schemas.microsoft.com/office/drawing/2014/main" id="{0BFE0786-EEB3-76E9-70BD-4772D2146B3D}"/>
              </a:ext>
            </a:extLst>
          </p:cNvPr>
          <p:cNvSpPr/>
          <p:nvPr/>
        </p:nvSpPr>
        <p:spPr>
          <a:xfrm>
            <a:off x="6132909" y="2277688"/>
            <a:ext cx="612000" cy="252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파일선택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BC21CC3-A330-40AA-938C-A76C96F7B5C2}"/>
              </a:ext>
            </a:extLst>
          </p:cNvPr>
          <p:cNvSpPr/>
          <p:nvPr/>
        </p:nvSpPr>
        <p:spPr>
          <a:xfrm>
            <a:off x="2295277" y="2633737"/>
            <a:ext cx="3780000" cy="2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7200" rtlCol="0" anchor="ctr"/>
          <a:lstStyle/>
          <a:p>
            <a:r>
              <a:rPr lang="ko-KR" altLang="en-US" sz="8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파일을 첨부하세요</a:t>
            </a:r>
          </a:p>
        </p:txBody>
      </p:sp>
      <p:sp>
        <p:nvSpPr>
          <p:cNvPr id="63" name="사각형: 둥근 모서리 242">
            <a:extLst>
              <a:ext uri="{FF2B5EF4-FFF2-40B4-BE49-F238E27FC236}">
                <a16:creationId xmlns:a16="http://schemas.microsoft.com/office/drawing/2014/main" id="{DD29A03D-55A3-732D-D656-8A3504D4F3CA}"/>
              </a:ext>
            </a:extLst>
          </p:cNvPr>
          <p:cNvSpPr/>
          <p:nvPr/>
        </p:nvSpPr>
        <p:spPr>
          <a:xfrm>
            <a:off x="6132909" y="2633737"/>
            <a:ext cx="612000" cy="252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파일선택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E82D2326-9C27-6B31-9DAB-B88769F210AA}"/>
              </a:ext>
            </a:extLst>
          </p:cNvPr>
          <p:cNvGrpSpPr/>
          <p:nvPr/>
        </p:nvGrpSpPr>
        <p:grpSpPr>
          <a:xfrm>
            <a:off x="3748406" y="4699039"/>
            <a:ext cx="2247727" cy="324000"/>
            <a:chOff x="3241501" y="4059890"/>
            <a:chExt cx="2226257" cy="288000"/>
          </a:xfrm>
        </p:grpSpPr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C7355A1C-A4DC-2054-33F2-F52BBDA807C2}"/>
                </a:ext>
              </a:extLst>
            </p:cNvPr>
            <p:cNvSpPr/>
            <p:nvPr/>
          </p:nvSpPr>
          <p:spPr bwMode="auto">
            <a:xfrm>
              <a:off x="4398075" y="4059890"/>
              <a:ext cx="1069683" cy="288000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tIns="0" bIns="0" rtlCol="0" anchor="ctr"/>
            <a:lstStyle/>
            <a:p>
              <a:pPr algn="ctr" latinLnBrk="0"/>
              <a:r>
                <a:rPr lang="ko-KR" altLang="en-US" sz="1000" kern="0" dirty="0">
                  <a:solidFill>
                    <a:schemeClr val="bg1"/>
                  </a:solidFill>
                  <a:latin typeface="+mn-ea"/>
                </a:rPr>
                <a:t>등록</a:t>
              </a:r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298EC9D8-AD7D-9379-98FD-6EC871EC6A9B}"/>
                </a:ext>
              </a:extLst>
            </p:cNvPr>
            <p:cNvSpPr/>
            <p:nvPr/>
          </p:nvSpPr>
          <p:spPr bwMode="auto">
            <a:xfrm>
              <a:off x="3241501" y="4059890"/>
              <a:ext cx="1069683" cy="28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tIns="0" bIns="0" rtlCol="0" anchor="ctr"/>
            <a:lstStyle/>
            <a:p>
              <a:pPr algn="ctr" latinLnBrk="0"/>
              <a:r>
                <a:rPr lang="ko-KR" altLang="en-US" sz="1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취소</a:t>
              </a: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AE6F0A5-8FFB-8B06-57CE-6C5C5F32F27E}"/>
              </a:ext>
            </a:extLst>
          </p:cNvPr>
          <p:cNvSpPr/>
          <p:nvPr/>
        </p:nvSpPr>
        <p:spPr>
          <a:xfrm>
            <a:off x="2295277" y="2995875"/>
            <a:ext cx="3780000" cy="2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7200" rtlCol="0" anchor="ctr"/>
          <a:lstStyle/>
          <a:p>
            <a:r>
              <a:rPr lang="ko-KR" altLang="en-US" sz="8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파일을 첨부하세요</a:t>
            </a:r>
          </a:p>
        </p:txBody>
      </p:sp>
      <p:sp>
        <p:nvSpPr>
          <p:cNvPr id="104" name="사각형: 둥근 모서리 242">
            <a:extLst>
              <a:ext uri="{FF2B5EF4-FFF2-40B4-BE49-F238E27FC236}">
                <a16:creationId xmlns:a16="http://schemas.microsoft.com/office/drawing/2014/main" id="{8E4B617E-00AE-C19A-5227-C7454BFD517E}"/>
              </a:ext>
            </a:extLst>
          </p:cNvPr>
          <p:cNvSpPr/>
          <p:nvPr/>
        </p:nvSpPr>
        <p:spPr>
          <a:xfrm>
            <a:off x="6132909" y="2995875"/>
            <a:ext cx="612000" cy="252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파일선택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2543C16-D807-E7F2-3E81-09F083E56B82}"/>
              </a:ext>
            </a:extLst>
          </p:cNvPr>
          <p:cNvSpPr/>
          <p:nvPr/>
        </p:nvSpPr>
        <p:spPr>
          <a:xfrm>
            <a:off x="317551" y="3986590"/>
            <a:ext cx="5077031" cy="4850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0" i="0" dirty="0">
                <a:solidFill>
                  <a:srgbClr val="333333"/>
                </a:solidFill>
                <a:effectLst/>
                <a:latin typeface="Noto Sans Korean"/>
              </a:rPr>
              <a:t>※ </a:t>
            </a:r>
            <a:r>
              <a:rPr lang="ko-KR" altLang="en-US" sz="900" b="0" i="0" dirty="0">
                <a:solidFill>
                  <a:srgbClr val="333333"/>
                </a:solidFill>
                <a:effectLst/>
                <a:latin typeface="Noto Sans Korean"/>
              </a:rPr>
              <a:t> 신청정보를 정확하게 입력하여 부정확한 정보로 인해 불이익을 받지 않도록 유의하시기 바랍니다</a:t>
            </a:r>
            <a:r>
              <a:rPr lang="en-US" altLang="ko-KR" sz="900" b="0" i="0" dirty="0">
                <a:solidFill>
                  <a:srgbClr val="333333"/>
                </a:solidFill>
                <a:effectLst/>
                <a:latin typeface="Noto Sans Korean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b="0" i="0" dirty="0">
                <a:solidFill>
                  <a:srgbClr val="333333"/>
                </a:solidFill>
                <a:effectLst/>
                <a:latin typeface="Noto Sans Korean"/>
              </a:rPr>
              <a:t>※ </a:t>
            </a:r>
            <a:r>
              <a:rPr lang="ko-KR" altLang="en-US" sz="900" b="0" i="0" dirty="0">
                <a:solidFill>
                  <a:srgbClr val="333333"/>
                </a:solidFill>
                <a:effectLst/>
                <a:latin typeface="Noto Sans Korean"/>
              </a:rPr>
              <a:t>사업공고 신청 기간 중 정보수정 및 신청취소를 할 수 있습니다</a:t>
            </a:r>
            <a:r>
              <a:rPr lang="en-US" altLang="ko-KR" sz="900" b="0" i="0" dirty="0">
                <a:solidFill>
                  <a:srgbClr val="333333"/>
                </a:solidFill>
                <a:effectLst/>
                <a:latin typeface="Noto Sans Korean"/>
              </a:rPr>
              <a:t>. </a:t>
            </a: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86A9E5E-A651-7721-6AC1-25BAB6A64527}"/>
              </a:ext>
            </a:extLst>
          </p:cNvPr>
          <p:cNvGrpSpPr/>
          <p:nvPr/>
        </p:nvGrpSpPr>
        <p:grpSpPr>
          <a:xfrm>
            <a:off x="404026" y="3551037"/>
            <a:ext cx="4054445" cy="165543"/>
            <a:chOff x="404026" y="5816031"/>
            <a:chExt cx="4054445" cy="165543"/>
          </a:xfrm>
        </p:grpSpPr>
        <p:sp>
          <p:nvSpPr>
            <p:cNvPr id="79" name="Text">
              <a:extLst>
                <a:ext uri="{FF2B5EF4-FFF2-40B4-BE49-F238E27FC236}">
                  <a16:creationId xmlns:a16="http://schemas.microsoft.com/office/drawing/2014/main" id="{1769E4E9-C031-0166-8A5D-F7525521721F}"/>
                </a:ext>
              </a:extLst>
            </p:cNvPr>
            <p:cNvSpPr txBox="1"/>
            <p:nvPr/>
          </p:nvSpPr>
          <p:spPr>
            <a:xfrm>
              <a:off x="624088" y="5816031"/>
              <a:ext cx="3834383" cy="15433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900" u="sng" noProof="1">
                  <a:solidFill>
                    <a:srgbClr val="000000"/>
                  </a:solidFill>
                  <a:latin typeface="+mn-ea"/>
                  <a:cs typeface="KoPubWorld돋움체_Pro Light" panose="00000300000000000000" pitchFamily="50" charset="-127"/>
                </a:rPr>
                <a:t>개인정보 수집 및 이용</a:t>
              </a:r>
              <a:r>
                <a:rPr lang="ko-KR" altLang="en-US" sz="900" noProof="1">
                  <a:solidFill>
                    <a:srgbClr val="000000"/>
                  </a:solidFill>
                  <a:latin typeface="+mn-ea"/>
                  <a:cs typeface="KoPubWorld돋움체_Pro Light" panose="00000300000000000000" pitchFamily="50" charset="-127"/>
                </a:rPr>
                <a:t>에 동의합니다</a:t>
              </a:r>
              <a:r>
                <a:rPr lang="en-US" altLang="ko-KR" sz="900" noProof="1">
                  <a:solidFill>
                    <a:srgbClr val="000000"/>
                  </a:solidFill>
                  <a:latin typeface="+mn-ea"/>
                  <a:cs typeface="KoPubWorld돋움체_Pro Light" panose="00000300000000000000" pitchFamily="50" charset="-127"/>
                </a:rPr>
                <a:t>.</a:t>
              </a:r>
              <a:r>
                <a:rPr lang="ko-KR" altLang="en-US" sz="900" noProof="1">
                  <a:solidFill>
                    <a:srgbClr val="000000"/>
                  </a:solidFill>
                  <a:latin typeface="+mn-ea"/>
                  <a:cs typeface="KoPubWorld돋움체_Pro Light" panose="00000300000000000000" pitchFamily="50" charset="-127"/>
                </a:rPr>
                <a:t> </a:t>
              </a:r>
              <a:r>
                <a:rPr lang="en-US" altLang="ko-KR" sz="900" noProof="1">
                  <a:solidFill>
                    <a:srgbClr val="FF0000"/>
                  </a:solidFill>
                  <a:latin typeface="+mn-ea"/>
                  <a:cs typeface="KoPubWorld돋움체_Pro Light" panose="00000300000000000000" pitchFamily="50" charset="-127"/>
                </a:rPr>
                <a:t>*   </a:t>
              </a:r>
              <a:r>
                <a:rPr lang="en-US" altLang="ko-KR" sz="900" noProof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KoPubWorld돋움체_Pro Light" panose="00000300000000000000" pitchFamily="50" charset="-127"/>
                </a:rPr>
                <a:t>(</a:t>
              </a:r>
              <a:r>
                <a:rPr lang="ko-KR" altLang="en-US" sz="900" noProof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KoPubWorld돋움체_Pro Light" panose="00000300000000000000" pitchFamily="50" charset="-127"/>
                </a:rPr>
                <a:t>신청 외 용도로 사용되지 않습니다</a:t>
              </a:r>
              <a:r>
                <a:rPr lang="en-US" altLang="ko-KR" sz="900" noProof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KoPubWorld돋움체_Pro Light" panose="00000300000000000000" pitchFamily="50" charset="-127"/>
                </a:rPr>
                <a:t>.)</a:t>
              </a:r>
              <a:endParaRPr lang="en-US" sz="900" noProof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KoPubWorld돋움체_Pro Light" panose="00000300000000000000" pitchFamily="50" charset="-127"/>
              </a:endParaRPr>
            </a:p>
          </p:txBody>
        </p:sp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3AEF77C0-CEAB-8EAF-6276-FC3104222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4026" y="5819574"/>
              <a:ext cx="162000" cy="162000"/>
            </a:xfrm>
            <a:prstGeom prst="rect">
              <a:avLst/>
            </a:prstGeom>
          </p:spPr>
        </p:pic>
      </p:grp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89605330-EAC7-876B-8291-7011150D0444}"/>
              </a:ext>
            </a:extLst>
          </p:cNvPr>
          <p:cNvCxnSpPr/>
          <p:nvPr/>
        </p:nvCxnSpPr>
        <p:spPr>
          <a:xfrm>
            <a:off x="400734" y="3905476"/>
            <a:ext cx="896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3DD3E98A-4585-8AC2-708D-35BCD7CE567A}"/>
              </a:ext>
            </a:extLst>
          </p:cNvPr>
          <p:cNvSpPr txBox="1"/>
          <p:nvPr/>
        </p:nvSpPr>
        <p:spPr>
          <a:xfrm>
            <a:off x="10355844" y="1092566"/>
            <a:ext cx="166409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사업공고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공고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·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접수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국토교통 기업지원허브 공고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8BF2B16-B90C-4D33-4F4F-2F114FEDF54C}"/>
              </a:ext>
            </a:extLst>
          </p:cNvPr>
          <p:cNvSpPr/>
          <p:nvPr/>
        </p:nvSpPr>
        <p:spPr>
          <a:xfrm>
            <a:off x="4180405" y="5117181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8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8D5F645D-FB7A-C27F-6A57-2F02AD196EC2}"/>
              </a:ext>
            </a:extLst>
          </p:cNvPr>
          <p:cNvSpPr/>
          <p:nvPr/>
        </p:nvSpPr>
        <p:spPr>
          <a:xfrm>
            <a:off x="145595" y="352518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6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12CE77A-2E31-FAC4-9A13-AAA618FEC95B}"/>
              </a:ext>
            </a:extLst>
          </p:cNvPr>
          <p:cNvSpPr/>
          <p:nvPr/>
        </p:nvSpPr>
        <p:spPr>
          <a:xfrm>
            <a:off x="5366408" y="5117181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9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7E2043EA-5F17-E921-115A-7823707C9ED2}"/>
              </a:ext>
            </a:extLst>
          </p:cNvPr>
          <p:cNvSpPr/>
          <p:nvPr/>
        </p:nvSpPr>
        <p:spPr>
          <a:xfrm>
            <a:off x="145595" y="4021331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7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D4502A-3290-B858-E1A7-85FC5E10E3EF}"/>
              </a:ext>
            </a:extLst>
          </p:cNvPr>
          <p:cNvCxnSpPr/>
          <p:nvPr/>
        </p:nvCxnSpPr>
        <p:spPr>
          <a:xfrm>
            <a:off x="400734" y="3302161"/>
            <a:ext cx="896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394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국토교통 기업지원허브 공고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_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신청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811666"/>
              </p:ext>
            </p:extLst>
          </p:nvPr>
        </p:nvGraphicFramePr>
        <p:xfrm>
          <a:off x="9680490" y="1691003"/>
          <a:ext cx="2340000" cy="109152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개인정보 수집 및 이용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안내 팝업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3685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사업공고</a:t>
            </a:r>
            <a:r>
              <a:rPr lang="en-US" altLang="ko-KR" sz="1400" dirty="0">
                <a:solidFill>
                  <a:schemeClr val="tx1"/>
                </a:solidFill>
              </a:rPr>
              <a:t>_</a:t>
            </a:r>
            <a:r>
              <a:rPr lang="ko-KR" altLang="en-US" sz="1400" dirty="0">
                <a:solidFill>
                  <a:schemeClr val="tx1"/>
                </a:solidFill>
              </a:rPr>
              <a:t>국토교통 기업지원허브 공</a:t>
            </a:r>
            <a:r>
              <a:rPr lang="ko-KR" altLang="en-US" sz="1400" dirty="0"/>
              <a:t>고</a:t>
            </a:r>
            <a:r>
              <a:rPr lang="en-US" altLang="ko-KR" sz="1400" dirty="0"/>
              <a:t>_</a:t>
            </a:r>
            <a:r>
              <a:rPr lang="ko-KR" altLang="en-US" sz="1400" dirty="0">
                <a:solidFill>
                  <a:prstClr val="black"/>
                </a:solidFill>
                <a:latin typeface="함초롬돋움"/>
                <a:ea typeface="함초롬돋움"/>
              </a:rPr>
              <a:t>신청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2" name="Rectangle 1">
            <a:extLst>
              <a:ext uri="{FF2B5EF4-FFF2-40B4-BE49-F238E27FC236}">
                <a16:creationId xmlns:a16="http://schemas.microsoft.com/office/drawing/2014/main" id="{3A5FC6F5-A336-3F2D-4C80-3C993D038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Noto Sans Kore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9" name="표 7">
            <a:extLst>
              <a:ext uri="{FF2B5EF4-FFF2-40B4-BE49-F238E27FC236}">
                <a16:creationId xmlns:a16="http://schemas.microsoft.com/office/drawing/2014/main" id="{77FC2ECD-2A35-677B-C58A-5E5C374E3069}"/>
              </a:ext>
            </a:extLst>
          </p:cNvPr>
          <p:cNvGraphicFramePr>
            <a:graphicFrameLocks noGrp="1"/>
          </p:cNvGraphicFramePr>
          <p:nvPr/>
        </p:nvGraphicFramePr>
        <p:xfrm>
          <a:off x="400734" y="785892"/>
          <a:ext cx="8964000" cy="2520000"/>
        </p:xfrm>
        <a:graphic>
          <a:graphicData uri="http://schemas.openxmlformats.org/drawingml/2006/table">
            <a:tbl>
              <a:tblPr firstRow="1" bandRow="1"/>
              <a:tblGrid>
                <a:gridCol w="1800000">
                  <a:extLst>
                    <a:ext uri="{9D8B030D-6E8A-4147-A177-3AD203B41FA5}">
                      <a16:colId xmlns:a16="http://schemas.microsoft.com/office/drawing/2014/main" val="2485709317"/>
                    </a:ext>
                  </a:extLst>
                </a:gridCol>
                <a:gridCol w="7164000">
                  <a:extLst>
                    <a:ext uri="{9D8B030D-6E8A-4147-A177-3AD203B41FA5}">
                      <a16:colId xmlns:a16="http://schemas.microsoft.com/office/drawing/2014/main" val="194353294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99060" marR="0" indent="-9906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ESG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자가진단 결과 보고서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91447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99060" marR="0" indent="-9906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법인등기부등본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4234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99060" marR="0" indent="-9906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사업자등록증명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56608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99060" marR="0" indent="-9906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국세 및 지방세 완납증명서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01669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1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표준재무제표증명서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372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97790" marR="0" indent="-9779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대보험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가입자 명부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8732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97790" marR="0" indent="-9779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주주명부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326528"/>
                  </a:ext>
                </a:extLst>
              </a:tr>
            </a:tbl>
          </a:graphicData>
        </a:graphic>
      </p:graphicFrame>
      <p:sp>
        <p:nvSpPr>
          <p:cNvPr id="112" name="TextBox 111">
            <a:extLst>
              <a:ext uri="{FF2B5EF4-FFF2-40B4-BE49-F238E27FC236}">
                <a16:creationId xmlns:a16="http://schemas.microsoft.com/office/drawing/2014/main" id="{3DD3E98A-4585-8AC2-708D-35BCD7CE567A}"/>
              </a:ext>
            </a:extLst>
          </p:cNvPr>
          <p:cNvSpPr txBox="1"/>
          <p:nvPr/>
        </p:nvSpPr>
        <p:spPr>
          <a:xfrm>
            <a:off x="10355844" y="1092566"/>
            <a:ext cx="166409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사업공고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공고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·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접수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국토교통 기업지원허브 공고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DE9B06-5E5D-B3DA-BBE6-3B87F4961743}"/>
              </a:ext>
            </a:extLst>
          </p:cNvPr>
          <p:cNvGrpSpPr/>
          <p:nvPr/>
        </p:nvGrpSpPr>
        <p:grpSpPr>
          <a:xfrm>
            <a:off x="317551" y="829214"/>
            <a:ext cx="9047183" cy="4193825"/>
            <a:chOff x="317551" y="829214"/>
            <a:chExt cx="9047183" cy="4193825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B53A5CA-EC18-A45E-0BB4-7BDE77007C13}"/>
                </a:ext>
              </a:extLst>
            </p:cNvPr>
            <p:cNvSpPr/>
            <p:nvPr/>
          </p:nvSpPr>
          <p:spPr>
            <a:xfrm>
              <a:off x="2295277" y="829214"/>
              <a:ext cx="3780000" cy="252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7200" rtlCol="0" anchor="ctr"/>
            <a:lstStyle/>
            <a:p>
              <a:r>
                <a:rPr lang="ko-KR" altLang="en-US" sz="800" b="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파일을 첨부하세요</a:t>
              </a:r>
            </a:p>
          </p:txBody>
        </p:sp>
        <p:sp>
          <p:nvSpPr>
            <p:cNvPr id="53" name="사각형: 둥근 모서리 242">
              <a:extLst>
                <a:ext uri="{FF2B5EF4-FFF2-40B4-BE49-F238E27FC236}">
                  <a16:creationId xmlns:a16="http://schemas.microsoft.com/office/drawing/2014/main" id="{FECEA568-D691-222C-2273-4D2EC5B3E9B6}"/>
                </a:ext>
              </a:extLst>
            </p:cNvPr>
            <p:cNvSpPr/>
            <p:nvPr/>
          </p:nvSpPr>
          <p:spPr>
            <a:xfrm>
              <a:off x="6132909" y="829214"/>
              <a:ext cx="612000" cy="25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함초롬바탕" panose="02030604000101010101" pitchFamily="18" charset="-127"/>
                </a:rPr>
                <a:t>파일선택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05647ED-B3C8-F8DD-D1EE-D0EAACDAEB46}"/>
                </a:ext>
              </a:extLst>
            </p:cNvPr>
            <p:cNvSpPr/>
            <p:nvPr/>
          </p:nvSpPr>
          <p:spPr>
            <a:xfrm>
              <a:off x="2295277" y="1193356"/>
              <a:ext cx="3780000" cy="252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7200" rtlCol="0" anchor="ctr"/>
            <a:lstStyle/>
            <a:p>
              <a:r>
                <a:rPr lang="ko-KR" altLang="en-US" sz="800" b="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파일을 첨부하세요</a:t>
              </a:r>
            </a:p>
          </p:txBody>
        </p:sp>
        <p:sp>
          <p:nvSpPr>
            <p:cNvPr id="55" name="사각형: 둥근 모서리 242">
              <a:extLst>
                <a:ext uri="{FF2B5EF4-FFF2-40B4-BE49-F238E27FC236}">
                  <a16:creationId xmlns:a16="http://schemas.microsoft.com/office/drawing/2014/main" id="{5C34383D-66C8-2E18-448C-808D35B41244}"/>
                </a:ext>
              </a:extLst>
            </p:cNvPr>
            <p:cNvSpPr/>
            <p:nvPr/>
          </p:nvSpPr>
          <p:spPr>
            <a:xfrm>
              <a:off x="6132909" y="1193356"/>
              <a:ext cx="612000" cy="25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함초롬바탕" panose="02030604000101010101" pitchFamily="18" charset="-127"/>
                </a:rPr>
                <a:t>파일선택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802D277-825C-DB89-EA4F-5E39F6EEDFBB}"/>
                </a:ext>
              </a:extLst>
            </p:cNvPr>
            <p:cNvSpPr/>
            <p:nvPr/>
          </p:nvSpPr>
          <p:spPr>
            <a:xfrm>
              <a:off x="2295277" y="1557497"/>
              <a:ext cx="3780000" cy="252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7200" rtlCol="0" anchor="ctr"/>
            <a:lstStyle/>
            <a:p>
              <a:r>
                <a:rPr lang="ko-KR" altLang="en-US" sz="800" b="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파일을 첨부하세요</a:t>
              </a:r>
            </a:p>
          </p:txBody>
        </p:sp>
        <p:sp>
          <p:nvSpPr>
            <p:cNvPr id="57" name="사각형: 둥근 모서리 242">
              <a:extLst>
                <a:ext uri="{FF2B5EF4-FFF2-40B4-BE49-F238E27FC236}">
                  <a16:creationId xmlns:a16="http://schemas.microsoft.com/office/drawing/2014/main" id="{DEBB25C9-7A94-10A5-C068-688A341B687C}"/>
                </a:ext>
              </a:extLst>
            </p:cNvPr>
            <p:cNvSpPr/>
            <p:nvPr/>
          </p:nvSpPr>
          <p:spPr>
            <a:xfrm>
              <a:off x="6132909" y="1557497"/>
              <a:ext cx="612000" cy="25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함초롬바탕" panose="02030604000101010101" pitchFamily="18" charset="-127"/>
                </a:rPr>
                <a:t>파일선택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CAC0E52-AB1B-FF4B-463A-43CA9968299A}"/>
                </a:ext>
              </a:extLst>
            </p:cNvPr>
            <p:cNvSpPr/>
            <p:nvPr/>
          </p:nvSpPr>
          <p:spPr>
            <a:xfrm>
              <a:off x="2295277" y="1913546"/>
              <a:ext cx="3780000" cy="252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7200" rtlCol="0" anchor="ctr"/>
            <a:lstStyle/>
            <a:p>
              <a:r>
                <a:rPr lang="ko-KR" altLang="en-US" sz="800" b="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파일을 첨부하세요</a:t>
              </a:r>
            </a:p>
          </p:txBody>
        </p:sp>
        <p:sp>
          <p:nvSpPr>
            <p:cNvPr id="59" name="사각형: 둥근 모서리 242">
              <a:extLst>
                <a:ext uri="{FF2B5EF4-FFF2-40B4-BE49-F238E27FC236}">
                  <a16:creationId xmlns:a16="http://schemas.microsoft.com/office/drawing/2014/main" id="{2852F337-BD0F-C89E-643C-B441C9551F1E}"/>
                </a:ext>
              </a:extLst>
            </p:cNvPr>
            <p:cNvSpPr/>
            <p:nvPr/>
          </p:nvSpPr>
          <p:spPr>
            <a:xfrm>
              <a:off x="6132909" y="1913546"/>
              <a:ext cx="612000" cy="25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b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함초롬바탕" panose="02030604000101010101" pitchFamily="18" charset="-127"/>
                </a:rPr>
                <a:t>파일선택</a:t>
              </a:r>
              <a:endPara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1F74AC4-9C6A-7882-F867-132A18DD8DAF}"/>
                </a:ext>
              </a:extLst>
            </p:cNvPr>
            <p:cNvSpPr/>
            <p:nvPr/>
          </p:nvSpPr>
          <p:spPr>
            <a:xfrm>
              <a:off x="2295277" y="2277688"/>
              <a:ext cx="3780000" cy="252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7200" rtlCol="0" anchor="ctr"/>
            <a:lstStyle/>
            <a:p>
              <a:r>
                <a:rPr lang="ko-KR" altLang="en-US" sz="800" b="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파일을 첨부하세요</a:t>
              </a:r>
            </a:p>
          </p:txBody>
        </p:sp>
        <p:sp>
          <p:nvSpPr>
            <p:cNvPr id="61" name="사각형: 둥근 모서리 242">
              <a:extLst>
                <a:ext uri="{FF2B5EF4-FFF2-40B4-BE49-F238E27FC236}">
                  <a16:creationId xmlns:a16="http://schemas.microsoft.com/office/drawing/2014/main" id="{0BFE0786-EEB3-76E9-70BD-4772D2146B3D}"/>
                </a:ext>
              </a:extLst>
            </p:cNvPr>
            <p:cNvSpPr/>
            <p:nvPr/>
          </p:nvSpPr>
          <p:spPr>
            <a:xfrm>
              <a:off x="6132909" y="2277688"/>
              <a:ext cx="612000" cy="25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함초롬바탕" panose="02030604000101010101" pitchFamily="18" charset="-127"/>
                </a:rPr>
                <a:t>파일선택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BC21CC3-A330-40AA-938C-A76C96F7B5C2}"/>
                </a:ext>
              </a:extLst>
            </p:cNvPr>
            <p:cNvSpPr/>
            <p:nvPr/>
          </p:nvSpPr>
          <p:spPr>
            <a:xfrm>
              <a:off x="2295277" y="2633737"/>
              <a:ext cx="3780000" cy="252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7200" rtlCol="0" anchor="ctr"/>
            <a:lstStyle/>
            <a:p>
              <a:r>
                <a:rPr lang="ko-KR" altLang="en-US" sz="800" b="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파일을 첨부하세요</a:t>
              </a:r>
            </a:p>
          </p:txBody>
        </p:sp>
        <p:sp>
          <p:nvSpPr>
            <p:cNvPr id="63" name="사각형: 둥근 모서리 242">
              <a:extLst>
                <a:ext uri="{FF2B5EF4-FFF2-40B4-BE49-F238E27FC236}">
                  <a16:creationId xmlns:a16="http://schemas.microsoft.com/office/drawing/2014/main" id="{DD29A03D-55A3-732D-D656-8A3504D4F3CA}"/>
                </a:ext>
              </a:extLst>
            </p:cNvPr>
            <p:cNvSpPr/>
            <p:nvPr/>
          </p:nvSpPr>
          <p:spPr>
            <a:xfrm>
              <a:off x="6132909" y="2633737"/>
              <a:ext cx="612000" cy="25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함초롬바탕" panose="02030604000101010101" pitchFamily="18" charset="-127"/>
                </a:rPr>
                <a:t>파일선택</a:t>
              </a:r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E82D2326-9C27-6B31-9DAB-B88769F210AA}"/>
                </a:ext>
              </a:extLst>
            </p:cNvPr>
            <p:cNvGrpSpPr/>
            <p:nvPr/>
          </p:nvGrpSpPr>
          <p:grpSpPr>
            <a:xfrm>
              <a:off x="3748406" y="4699039"/>
              <a:ext cx="2247727" cy="324000"/>
              <a:chOff x="3241501" y="4059890"/>
              <a:chExt cx="2226257" cy="288000"/>
            </a:xfrm>
          </p:grpSpPr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C7355A1C-A4DC-2054-33F2-F52BBDA807C2}"/>
                  </a:ext>
                </a:extLst>
              </p:cNvPr>
              <p:cNvSpPr/>
              <p:nvPr/>
            </p:nvSpPr>
            <p:spPr bwMode="auto">
              <a:xfrm>
                <a:off x="4398075" y="4059890"/>
                <a:ext cx="1069683" cy="288000"/>
              </a:xfrm>
              <a:prstGeom prst="roundRect">
                <a:avLst>
                  <a:gd name="adj" fmla="val 0"/>
                </a:avLst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tIns="0" bIns="0" rtlCol="0" anchor="ctr"/>
              <a:lstStyle/>
              <a:p>
                <a:pPr algn="ctr" latinLnBrk="0"/>
                <a:r>
                  <a:rPr lang="ko-KR" altLang="en-US" sz="1000" kern="0" dirty="0">
                    <a:solidFill>
                      <a:schemeClr val="bg1"/>
                    </a:solidFill>
                    <a:latin typeface="+mn-ea"/>
                  </a:rPr>
                  <a:t>등록</a:t>
                </a:r>
              </a:p>
            </p:txBody>
          </p:sp>
          <p:sp>
            <p:nvSpPr>
              <p:cNvPr id="95" name="사각형: 둥근 모서리 94">
                <a:extLst>
                  <a:ext uri="{FF2B5EF4-FFF2-40B4-BE49-F238E27FC236}">
                    <a16:creationId xmlns:a16="http://schemas.microsoft.com/office/drawing/2014/main" id="{298EC9D8-AD7D-9379-98FD-6EC871EC6A9B}"/>
                  </a:ext>
                </a:extLst>
              </p:cNvPr>
              <p:cNvSpPr/>
              <p:nvPr/>
            </p:nvSpPr>
            <p:spPr bwMode="auto">
              <a:xfrm>
                <a:off x="3241501" y="4059890"/>
                <a:ext cx="1069683" cy="28800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tIns="0" bIns="0" rtlCol="0" anchor="ctr"/>
              <a:lstStyle/>
              <a:p>
                <a:pPr algn="ctr" latinLnBrk="0"/>
                <a:r>
                  <a:rPr lang="ko-KR" altLang="en-US" sz="10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취소</a:t>
                </a:r>
              </a:p>
            </p:txBody>
          </p:sp>
        </p:grp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AE6F0A5-8FFB-8B06-57CE-6C5C5F32F27E}"/>
                </a:ext>
              </a:extLst>
            </p:cNvPr>
            <p:cNvSpPr/>
            <p:nvPr/>
          </p:nvSpPr>
          <p:spPr>
            <a:xfrm>
              <a:off x="2295277" y="2995875"/>
              <a:ext cx="3780000" cy="252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7200" rtlCol="0" anchor="ctr"/>
            <a:lstStyle/>
            <a:p>
              <a:r>
                <a:rPr lang="ko-KR" altLang="en-US" sz="800" b="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파일을 첨부하세요</a:t>
              </a:r>
            </a:p>
          </p:txBody>
        </p:sp>
        <p:sp>
          <p:nvSpPr>
            <p:cNvPr id="104" name="사각형: 둥근 모서리 242">
              <a:extLst>
                <a:ext uri="{FF2B5EF4-FFF2-40B4-BE49-F238E27FC236}">
                  <a16:creationId xmlns:a16="http://schemas.microsoft.com/office/drawing/2014/main" id="{8E4B617E-00AE-C19A-5227-C7454BFD517E}"/>
                </a:ext>
              </a:extLst>
            </p:cNvPr>
            <p:cNvSpPr/>
            <p:nvPr/>
          </p:nvSpPr>
          <p:spPr>
            <a:xfrm>
              <a:off x="6132909" y="2995875"/>
              <a:ext cx="612000" cy="25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함초롬바탕" panose="02030604000101010101" pitchFamily="18" charset="-127"/>
                </a:rPr>
                <a:t>파일선택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42543C16-D807-E7F2-3E81-09F083E56B82}"/>
                </a:ext>
              </a:extLst>
            </p:cNvPr>
            <p:cNvSpPr/>
            <p:nvPr/>
          </p:nvSpPr>
          <p:spPr>
            <a:xfrm>
              <a:off x="317551" y="3986590"/>
              <a:ext cx="5077031" cy="4850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0" i="0" dirty="0">
                  <a:solidFill>
                    <a:srgbClr val="333333"/>
                  </a:solidFill>
                  <a:effectLst/>
                  <a:latin typeface="Noto Sans Korean"/>
                </a:rPr>
                <a:t>※ </a:t>
              </a:r>
              <a:r>
                <a:rPr lang="ko-KR" altLang="en-US" sz="900" b="0" i="0" dirty="0">
                  <a:solidFill>
                    <a:srgbClr val="333333"/>
                  </a:solidFill>
                  <a:effectLst/>
                  <a:latin typeface="Noto Sans Korean"/>
                </a:rPr>
                <a:t> 신청정보를 정확하게 입력하여 부정확한 정보로 인해 불이익을 받지 않도록 유의하시기 바랍니다</a:t>
              </a:r>
              <a:r>
                <a:rPr lang="en-US" altLang="ko-KR" sz="900" b="0" i="0" dirty="0">
                  <a:solidFill>
                    <a:srgbClr val="333333"/>
                  </a:solidFill>
                  <a:effectLst/>
                  <a:latin typeface="Noto Sans Korean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900" b="0" i="0" dirty="0">
                  <a:solidFill>
                    <a:srgbClr val="333333"/>
                  </a:solidFill>
                  <a:effectLst/>
                  <a:latin typeface="Noto Sans Korean"/>
                </a:rPr>
                <a:t>※ </a:t>
              </a:r>
              <a:r>
                <a:rPr lang="ko-KR" altLang="en-US" sz="900" b="0" i="0" dirty="0">
                  <a:solidFill>
                    <a:srgbClr val="333333"/>
                  </a:solidFill>
                  <a:effectLst/>
                  <a:latin typeface="Noto Sans Korean"/>
                </a:rPr>
                <a:t>사업공고 신청 기간 중 정보수정 및 신청취소를 할 수 있습니다</a:t>
              </a:r>
              <a:r>
                <a:rPr lang="en-US" altLang="ko-KR" sz="900" b="0" i="0" dirty="0">
                  <a:solidFill>
                    <a:srgbClr val="333333"/>
                  </a:solidFill>
                  <a:effectLst/>
                  <a:latin typeface="Noto Sans Korean"/>
                </a:rPr>
                <a:t>. </a:t>
              </a:r>
            </a:p>
          </p:txBody>
        </p: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486A9E5E-A651-7721-6AC1-25BAB6A64527}"/>
                </a:ext>
              </a:extLst>
            </p:cNvPr>
            <p:cNvGrpSpPr/>
            <p:nvPr/>
          </p:nvGrpSpPr>
          <p:grpSpPr>
            <a:xfrm>
              <a:off x="404026" y="3551037"/>
              <a:ext cx="4054445" cy="165543"/>
              <a:chOff x="404026" y="5816031"/>
              <a:chExt cx="4054445" cy="165543"/>
            </a:xfrm>
          </p:grpSpPr>
          <p:sp>
            <p:nvSpPr>
              <p:cNvPr id="79" name="Text">
                <a:extLst>
                  <a:ext uri="{FF2B5EF4-FFF2-40B4-BE49-F238E27FC236}">
                    <a16:creationId xmlns:a16="http://schemas.microsoft.com/office/drawing/2014/main" id="{1769E4E9-C031-0166-8A5D-F7525521721F}"/>
                  </a:ext>
                </a:extLst>
              </p:cNvPr>
              <p:cNvSpPr txBox="1"/>
              <p:nvPr/>
            </p:nvSpPr>
            <p:spPr>
              <a:xfrm>
                <a:off x="624088" y="5816031"/>
                <a:ext cx="3834383" cy="1543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5000"/>
                  </a:lnSpc>
                  <a:spcAft>
                    <a:spcPts val="500"/>
                  </a:spcAft>
                </a:pPr>
                <a:r>
                  <a:rPr lang="ko-KR" altLang="en-US" sz="900" u="sng" noProof="1">
                    <a:solidFill>
                      <a:srgbClr val="000000"/>
                    </a:solidFill>
                    <a:latin typeface="+mn-ea"/>
                    <a:cs typeface="KoPubWorld돋움체_Pro Light" panose="00000300000000000000" pitchFamily="50" charset="-127"/>
                  </a:rPr>
                  <a:t>개인정보 수집 및 이용</a:t>
                </a:r>
                <a:r>
                  <a:rPr lang="ko-KR" altLang="en-US" sz="900" noProof="1">
                    <a:solidFill>
                      <a:srgbClr val="000000"/>
                    </a:solidFill>
                    <a:latin typeface="+mn-ea"/>
                    <a:cs typeface="KoPubWorld돋움체_Pro Light" panose="00000300000000000000" pitchFamily="50" charset="-127"/>
                  </a:rPr>
                  <a:t>에 동의합니다</a:t>
                </a:r>
                <a:r>
                  <a:rPr lang="en-US" altLang="ko-KR" sz="900" noProof="1">
                    <a:solidFill>
                      <a:srgbClr val="000000"/>
                    </a:solidFill>
                    <a:latin typeface="+mn-ea"/>
                    <a:cs typeface="KoPubWorld돋움체_Pro Light" panose="00000300000000000000" pitchFamily="50" charset="-127"/>
                  </a:rPr>
                  <a:t>.</a:t>
                </a:r>
                <a:r>
                  <a:rPr lang="ko-KR" altLang="en-US" sz="900" noProof="1">
                    <a:solidFill>
                      <a:srgbClr val="000000"/>
                    </a:solidFill>
                    <a:latin typeface="+mn-ea"/>
                    <a:cs typeface="KoPubWorld돋움체_Pro Light" panose="00000300000000000000" pitchFamily="50" charset="-127"/>
                  </a:rPr>
                  <a:t> </a:t>
                </a:r>
                <a:r>
                  <a:rPr lang="en-US" altLang="ko-KR" sz="900" noProof="1">
                    <a:solidFill>
                      <a:srgbClr val="FF0000"/>
                    </a:solidFill>
                    <a:latin typeface="+mn-ea"/>
                    <a:cs typeface="KoPubWorld돋움체_Pro Light" panose="00000300000000000000" pitchFamily="50" charset="-127"/>
                  </a:rPr>
                  <a:t>*   </a:t>
                </a:r>
                <a:r>
                  <a:rPr lang="en-US" altLang="ko-KR" sz="900" noProof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KoPubWorld돋움체_Pro Light" panose="00000300000000000000" pitchFamily="50" charset="-127"/>
                  </a:rPr>
                  <a:t>(</a:t>
                </a:r>
                <a:r>
                  <a:rPr lang="ko-KR" altLang="en-US" sz="900" noProof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KoPubWorld돋움체_Pro Light" panose="00000300000000000000" pitchFamily="50" charset="-127"/>
                  </a:rPr>
                  <a:t>신청 외 용도로 사용되지 않습니다</a:t>
                </a:r>
                <a:r>
                  <a:rPr lang="en-US" altLang="ko-KR" sz="900" noProof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KoPubWorld돋움체_Pro Light" panose="00000300000000000000" pitchFamily="50" charset="-127"/>
                  </a:rPr>
                  <a:t>.)</a:t>
                </a:r>
                <a:endParaRPr lang="en-US" sz="900" noProof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KoPubWorld돋움체_Pro Light" panose="00000300000000000000" pitchFamily="50" charset="-127"/>
                </a:endParaRPr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3AEF77C0-CEAB-8EAF-6276-FC3104222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04026" y="5819574"/>
                <a:ext cx="162000" cy="162000"/>
              </a:xfrm>
              <a:prstGeom prst="rect">
                <a:avLst/>
              </a:prstGeom>
            </p:spPr>
          </p:pic>
        </p:grp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89605330-EAC7-876B-8291-7011150D0444}"/>
                </a:ext>
              </a:extLst>
            </p:cNvPr>
            <p:cNvCxnSpPr/>
            <p:nvPr/>
          </p:nvCxnSpPr>
          <p:spPr>
            <a:xfrm>
              <a:off x="400734" y="3905476"/>
              <a:ext cx="896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6CD4502A-3290-B858-E1A7-85FC5E10E3EF}"/>
                </a:ext>
              </a:extLst>
            </p:cNvPr>
            <p:cNvCxnSpPr/>
            <p:nvPr/>
          </p:nvCxnSpPr>
          <p:spPr>
            <a:xfrm>
              <a:off x="400734" y="3302161"/>
              <a:ext cx="896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199EEA-7F04-6E9E-8B1E-15B554EC628B}"/>
              </a:ext>
            </a:extLst>
          </p:cNvPr>
          <p:cNvSpPr/>
          <p:nvPr/>
        </p:nvSpPr>
        <p:spPr bwMode="auto">
          <a:xfrm>
            <a:off x="133410" y="517099"/>
            <a:ext cx="9532800" cy="6040800"/>
          </a:xfrm>
          <a:prstGeom prst="rect">
            <a:avLst/>
          </a:prstGeom>
          <a:solidFill>
            <a:schemeClr val="tx1">
              <a:alpha val="40000"/>
            </a:schemeClr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0" tIns="0" rIns="36000" bIns="0" rtlCol="0" anchor="ctr"/>
          <a:lstStyle/>
          <a:p>
            <a:pPr algn="l"/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Korean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A42868F-94B6-3FD6-B9C6-43AB5DA78CE2}"/>
              </a:ext>
            </a:extLst>
          </p:cNvPr>
          <p:cNvSpPr/>
          <p:nvPr/>
        </p:nvSpPr>
        <p:spPr>
          <a:xfrm>
            <a:off x="145595" y="352518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7B1D310-04B9-C25F-7FB1-5AD388437207}"/>
              </a:ext>
            </a:extLst>
          </p:cNvPr>
          <p:cNvSpPr/>
          <p:nvPr/>
        </p:nvSpPr>
        <p:spPr>
          <a:xfrm>
            <a:off x="1922959" y="2633737"/>
            <a:ext cx="5472000" cy="30309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rgbClr val="59595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AFB0CC-F4A3-F346-CDAF-400F14325DC0}"/>
              </a:ext>
            </a:extLst>
          </p:cNvPr>
          <p:cNvSpPr/>
          <p:nvPr/>
        </p:nvSpPr>
        <p:spPr bwMode="auto">
          <a:xfrm>
            <a:off x="2120797" y="3014177"/>
            <a:ext cx="5076000" cy="24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26000" rIns="144000" bIns="108000" rtlCol="0" anchor="t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Korean"/>
                <a:ea typeface="함초롬돋움"/>
                <a:cs typeface="+mn-cs"/>
              </a:rPr>
              <a:t>국토교통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Korean"/>
                <a:ea typeface="함초롬돋움"/>
                <a:cs typeface="+mn-cs"/>
              </a:rPr>
              <a:t>기업지원허브는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Korean"/>
                <a:ea typeface="함초롬돋움"/>
                <a:cs typeface="+mn-cs"/>
              </a:rPr>
              <a:t>  다음의 목적을 위해 개인정보를 수집합니다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Korean"/>
                <a:ea typeface="함초롬돋움"/>
                <a:cs typeface="+mn-cs"/>
              </a:rPr>
              <a:t>.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Korean"/>
                <a:ea typeface="함초롬돋움"/>
                <a:cs typeface="+mn-cs"/>
              </a:rPr>
              <a:t>수집한 개인정보는 다음의 목적  이외의 용도로는 사용되지 않습니다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Korean"/>
                <a:ea typeface="함초롬돋움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Nanum Barun Gothic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800" dirty="0">
              <a:solidFill>
                <a:srgbClr val="555555"/>
              </a:solidFill>
              <a:latin typeface="Nanum Barun Gothic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Nanum Barun Gothic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800" dirty="0">
              <a:solidFill>
                <a:srgbClr val="555555"/>
              </a:solidFill>
              <a:latin typeface="Nanum Barun Gothic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800" dirty="0">
              <a:solidFill>
                <a:srgbClr val="555555"/>
              </a:solidFill>
              <a:latin typeface="Nanum Barun Gothic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800" dirty="0">
              <a:solidFill>
                <a:srgbClr val="555555"/>
              </a:solidFill>
              <a:latin typeface="Nanum Barun Gothic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800" dirty="0">
              <a:solidFill>
                <a:srgbClr val="555555"/>
              </a:solidFill>
              <a:latin typeface="Nanum Barun Gothic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800" dirty="0">
              <a:solidFill>
                <a:srgbClr val="555555"/>
              </a:solidFill>
              <a:latin typeface="Nanum Barun Gothic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800" dirty="0">
              <a:solidFill>
                <a:srgbClr val="555555"/>
              </a:solidFill>
              <a:latin typeface="Nanum Barun Gothic"/>
              <a:ea typeface="함초롬돋움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6D5E96D-F157-EBB4-1B9D-E88752ED8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500122"/>
              </p:ext>
            </p:extLst>
          </p:nvPr>
        </p:nvGraphicFramePr>
        <p:xfrm>
          <a:off x="2256646" y="3639086"/>
          <a:ext cx="4792281" cy="70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479">
                  <a:extLst>
                    <a:ext uri="{9D8B030D-6E8A-4147-A177-3AD203B41FA5}">
                      <a16:colId xmlns:a16="http://schemas.microsoft.com/office/drawing/2014/main" val="2396630856"/>
                    </a:ext>
                  </a:extLst>
                </a:gridCol>
                <a:gridCol w="2087880">
                  <a:extLst>
                    <a:ext uri="{9D8B030D-6E8A-4147-A177-3AD203B41FA5}">
                      <a16:colId xmlns:a16="http://schemas.microsoft.com/office/drawing/2014/main" val="3931455955"/>
                    </a:ext>
                  </a:extLst>
                </a:gridCol>
                <a:gridCol w="912922">
                  <a:extLst>
                    <a:ext uri="{9D8B030D-6E8A-4147-A177-3AD203B41FA5}">
                      <a16:colId xmlns:a16="http://schemas.microsoft.com/office/drawing/2014/main" val="2733405335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수집항목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수집목적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보유기간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05898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개인정보</a:t>
                      </a: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성명</a:t>
                      </a: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연락처</a:t>
                      </a: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), 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기업 식별정보</a:t>
                      </a: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상호 등</a:t>
                      </a: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), 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기타정보</a:t>
                      </a: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신청 및 제반서류 등에 기재된 정보</a:t>
                      </a: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)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서비스 제공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제공된 날로부터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년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878608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A4B9DE1B-B998-AB89-4D28-E59F2158FF04}"/>
              </a:ext>
            </a:extLst>
          </p:cNvPr>
          <p:cNvSpPr/>
          <p:nvPr/>
        </p:nvSpPr>
        <p:spPr>
          <a:xfrm>
            <a:off x="1796316" y="248671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spc="-50" dirty="0">
                <a:solidFill>
                  <a:prstClr val="white"/>
                </a:solidFill>
                <a:latin typeface="함초롬돋움"/>
                <a:ea typeface="함초롬돋움"/>
              </a:rPr>
              <a:t>1</a:t>
            </a:r>
            <a:r>
              <a:rPr kumimoji="0" lang="en-US" altLang="ko-KR" sz="8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-1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0510B3-CB39-B27E-6FBA-1C5DD9ACC9A2}"/>
              </a:ext>
            </a:extLst>
          </p:cNvPr>
          <p:cNvSpPr/>
          <p:nvPr/>
        </p:nvSpPr>
        <p:spPr bwMode="auto">
          <a:xfrm>
            <a:off x="2216914" y="3482155"/>
            <a:ext cx="78042" cy="682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0" tIns="0" rIns="36000" bIns="0" rtlCol="0" anchor="ctr"/>
          <a:lstStyle/>
          <a:p>
            <a:pPr algn="l"/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Kore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20BD4-5341-30F5-DC16-5B4021A07888}"/>
              </a:ext>
            </a:extLst>
          </p:cNvPr>
          <p:cNvSpPr txBox="1"/>
          <p:nvPr/>
        </p:nvSpPr>
        <p:spPr>
          <a:xfrm>
            <a:off x="2251890" y="3422932"/>
            <a:ext cx="12811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개인정보 수집</a:t>
            </a:r>
            <a:r>
              <a:rPr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이용 내역</a:t>
            </a:r>
            <a:endParaRPr lang="ko-KR" altLang="en-US" sz="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31312B-44F1-9FDF-8EF5-5949E7FA867C}"/>
              </a:ext>
            </a:extLst>
          </p:cNvPr>
          <p:cNvSpPr txBox="1"/>
          <p:nvPr/>
        </p:nvSpPr>
        <p:spPr>
          <a:xfrm>
            <a:off x="2287867" y="4347404"/>
            <a:ext cx="18838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상기 수집항목 개인정보 </a:t>
            </a:r>
            <a:r>
              <a:rPr lang="en-US" altLang="ko-KR" sz="800"/>
              <a:t>3</a:t>
            </a:r>
            <a:r>
              <a:rPr lang="ko-KR" altLang="en-US" sz="800"/>
              <a:t>자 제공 내역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830150-200D-8185-A6BD-63D89FD39031}"/>
              </a:ext>
            </a:extLst>
          </p:cNvPr>
          <p:cNvSpPr txBox="1"/>
          <p:nvPr/>
        </p:nvSpPr>
        <p:spPr>
          <a:xfrm>
            <a:off x="2097219" y="2713757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Noto Sans Korean"/>
                <a:ea typeface="함초롬돋움"/>
                <a:cs typeface="+mn-cs"/>
              </a:rPr>
              <a:t>개인정보 수집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Noto Sans Korean"/>
                <a:ea typeface="함초롬돋움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Noto Sans Korean"/>
                <a:ea typeface="함초롬돋움"/>
                <a:cs typeface="+mn-cs"/>
              </a:rPr>
              <a:t>및 이용 </a:t>
            </a:r>
          </a:p>
        </p:txBody>
      </p:sp>
      <p:sp>
        <p:nvSpPr>
          <p:cNvPr id="23" name="십자형 22">
            <a:extLst>
              <a:ext uri="{FF2B5EF4-FFF2-40B4-BE49-F238E27FC236}">
                <a16:creationId xmlns:a16="http://schemas.microsoft.com/office/drawing/2014/main" id="{ECB862F3-A720-23FB-E479-E86F14F94F61}"/>
              </a:ext>
            </a:extLst>
          </p:cNvPr>
          <p:cNvSpPr/>
          <p:nvPr/>
        </p:nvSpPr>
        <p:spPr>
          <a:xfrm rot="2700000">
            <a:off x="7050906" y="2747590"/>
            <a:ext cx="142272" cy="144000"/>
          </a:xfrm>
          <a:prstGeom prst="plus">
            <a:avLst>
              <a:gd name="adj" fmla="val 446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544C1160-26E2-89D0-94AD-30282A396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917306"/>
              </p:ext>
            </p:extLst>
          </p:nvPr>
        </p:nvGraphicFramePr>
        <p:xfrm>
          <a:off x="2264890" y="4571981"/>
          <a:ext cx="4792281" cy="80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479">
                  <a:extLst>
                    <a:ext uri="{9D8B030D-6E8A-4147-A177-3AD203B41FA5}">
                      <a16:colId xmlns:a16="http://schemas.microsoft.com/office/drawing/2014/main" val="2396630856"/>
                    </a:ext>
                  </a:extLst>
                </a:gridCol>
                <a:gridCol w="2087880">
                  <a:extLst>
                    <a:ext uri="{9D8B030D-6E8A-4147-A177-3AD203B41FA5}">
                      <a16:colId xmlns:a16="http://schemas.microsoft.com/office/drawing/2014/main" val="3931455955"/>
                    </a:ext>
                  </a:extLst>
                </a:gridCol>
                <a:gridCol w="912922">
                  <a:extLst>
                    <a:ext uri="{9D8B030D-6E8A-4147-A177-3AD203B41FA5}">
                      <a16:colId xmlns:a16="http://schemas.microsoft.com/office/drawing/2014/main" val="2733405335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제공받는 자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수집목적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보유기간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058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국토교통부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정책자료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타 사업 연계 지원 및 기타 법령상 의무이행 등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36029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기업지원허브포털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 운영 </a:t>
                      </a:r>
                      <a:r>
                        <a:rPr lang="ko-KR" altLang="en-US" sz="8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용역사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기업지원허브포털</a:t>
                      </a:r>
                      <a:r>
                        <a:rPr lang="ko-KR" altLang="en-US" sz="800" dirty="0"/>
                        <a:t> 사이트 운영 및 유지보수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0292871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485DC2-8928-834A-63D8-1DC5DF052E01}"/>
              </a:ext>
            </a:extLst>
          </p:cNvPr>
          <p:cNvSpPr/>
          <p:nvPr/>
        </p:nvSpPr>
        <p:spPr bwMode="auto">
          <a:xfrm>
            <a:off x="2226440" y="4410294"/>
            <a:ext cx="78042" cy="682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0" tIns="0" rIns="36000" bIns="0" rtlCol="0" anchor="ctr"/>
          <a:lstStyle/>
          <a:p>
            <a:pPr algn="l"/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Korean"/>
            </a:endParaRPr>
          </a:p>
        </p:txBody>
      </p:sp>
    </p:spTree>
    <p:extLst>
      <p:ext uri="{BB962C8B-B14F-4D97-AF65-F5344CB8AC3E}">
        <p14:creationId xmlns:p14="http://schemas.microsoft.com/office/powerpoint/2010/main" val="1510290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739586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공고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_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신청완료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35269"/>
              </p:ext>
            </p:extLst>
          </p:nvPr>
        </p:nvGraphicFramePr>
        <p:xfrm>
          <a:off x="9680490" y="1691003"/>
          <a:ext cx="2340000" cy="121344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신청완료 이미지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신청완료 및 안내 문구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홈으로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메인으로 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마이페이지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마이페이지로 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4131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사업공고</a:t>
            </a:r>
            <a:r>
              <a:rPr lang="en-US" altLang="ko-KR" sz="1400" dirty="0">
                <a:solidFill>
                  <a:schemeClr val="tx1"/>
                </a:solidFill>
              </a:rPr>
              <a:t>_</a:t>
            </a:r>
            <a:r>
              <a:rPr lang="ko-KR" altLang="en-US" sz="1400" dirty="0">
                <a:solidFill>
                  <a:schemeClr val="tx1"/>
                </a:solidFill>
              </a:rPr>
              <a:t>국토교통 기업지원허브 공</a:t>
            </a:r>
            <a:r>
              <a:rPr lang="ko-KR" altLang="en-US" sz="1400" dirty="0"/>
              <a:t>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lang="ko-KR" altLang="en-US" sz="1400" dirty="0">
                <a:solidFill>
                  <a:prstClr val="black"/>
                </a:solidFill>
                <a:latin typeface="함초롬돋움"/>
                <a:ea typeface="함초롬돋움"/>
              </a:rPr>
              <a:t>신청완료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4A941BA-6FB9-D671-8BEC-C542C49E7959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lang="ko-KR" altLang="en-US" sz="1050" dirty="0">
                <a:solidFill>
                  <a:srgbClr val="7F7F7F"/>
                </a:solidFill>
              </a:rPr>
              <a:t>사업공고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</a:rPr>
              <a:t>공고</a:t>
            </a:r>
            <a:r>
              <a:rPr lang="en-US" altLang="ko-KR" sz="1050" b="1" dirty="0">
                <a:solidFill>
                  <a:schemeClr val="tx1"/>
                </a:solidFill>
              </a:rPr>
              <a:t>·</a:t>
            </a:r>
            <a:r>
              <a:rPr lang="ko-KR" altLang="en-US" sz="1050" b="1" dirty="0">
                <a:solidFill>
                  <a:schemeClr val="tx1"/>
                </a:solidFill>
              </a:rPr>
              <a:t>접수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2" name="Rectangle 1">
            <a:extLst>
              <a:ext uri="{FF2B5EF4-FFF2-40B4-BE49-F238E27FC236}">
                <a16:creationId xmlns:a16="http://schemas.microsoft.com/office/drawing/2014/main" id="{3A5FC6F5-A336-3F2D-4C80-3C993D038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Noto Sans Kore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88E4DA-2035-2D3A-221D-4929677E150F}"/>
              </a:ext>
            </a:extLst>
          </p:cNvPr>
          <p:cNvSpPr txBox="1"/>
          <p:nvPr/>
        </p:nvSpPr>
        <p:spPr>
          <a:xfrm>
            <a:off x="3781296" y="3339016"/>
            <a:ext cx="2289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+mn-ea"/>
                <a:ea typeface="+mn-ea"/>
              </a:rPr>
              <a:t>신청이 완료되었습니다</a:t>
            </a:r>
            <a:r>
              <a:rPr lang="en-US" altLang="ko-KR" sz="1600" dirty="0">
                <a:latin typeface="+mn-ea"/>
                <a:ea typeface="+mn-ea"/>
              </a:rPr>
              <a:t>.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DA18C-44C2-F89C-D64F-BE5E9A86139E}"/>
              </a:ext>
            </a:extLst>
          </p:cNvPr>
          <p:cNvSpPr txBox="1"/>
          <p:nvPr/>
        </p:nvSpPr>
        <p:spPr>
          <a:xfrm>
            <a:off x="3197812" y="3717032"/>
            <a:ext cx="345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신청하신 사업공고는 마이페이지에서 확인하실 수 있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r>
              <a:rPr lang="en-US" altLang="ko-KR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</a:p>
          <a:p>
            <a:pPr algn="ctr"/>
            <a:r>
              <a:rPr lang="ko-KR" altLang="en-US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사업공고 신청 기간 중 정보수정 및 신청취소를 할 수 있습니다</a:t>
            </a:r>
            <a:r>
              <a:rPr lang="en-US" altLang="ko-KR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.</a:t>
            </a:r>
            <a:r>
              <a:rPr lang="ko-KR" altLang="en-US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E742BB4-EBCA-D7CF-5BFD-94757FE938AC}"/>
              </a:ext>
            </a:extLst>
          </p:cNvPr>
          <p:cNvGrpSpPr/>
          <p:nvPr/>
        </p:nvGrpSpPr>
        <p:grpSpPr>
          <a:xfrm>
            <a:off x="4476000" y="1992130"/>
            <a:ext cx="900000" cy="900000"/>
            <a:chOff x="4125950" y="3284984"/>
            <a:chExt cx="1260000" cy="126000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F6AF5FD-3476-91EF-36AC-9F8C4119EFB9}"/>
                </a:ext>
              </a:extLst>
            </p:cNvPr>
            <p:cNvSpPr/>
            <p:nvPr/>
          </p:nvSpPr>
          <p:spPr>
            <a:xfrm>
              <a:off x="4125950" y="3284984"/>
              <a:ext cx="1260000" cy="126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8B0B253-A032-87D8-7054-A25A12E0A14F}"/>
                </a:ext>
              </a:extLst>
            </p:cNvPr>
            <p:cNvCxnSpPr>
              <a:stCxn id="31" idx="1"/>
              <a:endCxn id="31" idx="5"/>
            </p:cNvCxnSpPr>
            <p:nvPr/>
          </p:nvCxnSpPr>
          <p:spPr bwMode="auto">
            <a:xfrm>
              <a:off x="4310473" y="3469507"/>
              <a:ext cx="890954" cy="890954"/>
            </a:xfrm>
            <a:prstGeom prst="line">
              <a:avLst/>
            </a:prstGeom>
            <a:noFill/>
            <a:ln w="3175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81A6890-4D97-2E4E-3E71-CFD0AEBB648F}"/>
                </a:ext>
              </a:extLst>
            </p:cNvPr>
            <p:cNvCxnSpPr>
              <a:stCxn id="31" idx="7"/>
              <a:endCxn id="31" idx="3"/>
            </p:cNvCxnSpPr>
            <p:nvPr/>
          </p:nvCxnSpPr>
          <p:spPr bwMode="auto">
            <a:xfrm flipH="1">
              <a:off x="4310473" y="3469507"/>
              <a:ext cx="890954" cy="890954"/>
            </a:xfrm>
            <a:prstGeom prst="line">
              <a:avLst/>
            </a:prstGeom>
            <a:noFill/>
            <a:ln w="3175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3B96957-D6C4-523E-B417-59C286B465DA}"/>
              </a:ext>
            </a:extLst>
          </p:cNvPr>
          <p:cNvGrpSpPr/>
          <p:nvPr/>
        </p:nvGrpSpPr>
        <p:grpSpPr>
          <a:xfrm>
            <a:off x="3802137" y="4399956"/>
            <a:ext cx="2247727" cy="324000"/>
            <a:chOff x="3241501" y="4059890"/>
            <a:chExt cx="2226257" cy="28800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EC87B2F1-9A5E-1850-CB95-EFE1208C2248}"/>
                </a:ext>
              </a:extLst>
            </p:cNvPr>
            <p:cNvSpPr/>
            <p:nvPr/>
          </p:nvSpPr>
          <p:spPr bwMode="auto">
            <a:xfrm>
              <a:off x="4398075" y="4059890"/>
              <a:ext cx="1069683" cy="288000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tIns="0" bIns="0" rtlCol="0" anchor="ctr"/>
            <a:lstStyle/>
            <a:p>
              <a:pPr algn="ctr" latinLnBrk="0"/>
              <a:r>
                <a:rPr lang="ko-KR" altLang="en-US" sz="1000" kern="0" dirty="0">
                  <a:solidFill>
                    <a:schemeClr val="bg1"/>
                  </a:solidFill>
                  <a:latin typeface="+mn-ea"/>
                </a:rPr>
                <a:t>마이페이지</a:t>
              </a: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535ABA36-C706-96CE-6950-79A0664DF5E5}"/>
                </a:ext>
              </a:extLst>
            </p:cNvPr>
            <p:cNvSpPr/>
            <p:nvPr/>
          </p:nvSpPr>
          <p:spPr bwMode="auto">
            <a:xfrm>
              <a:off x="3241501" y="4059890"/>
              <a:ext cx="1069683" cy="28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tIns="0" bIns="0" rtlCol="0" anchor="ctr"/>
            <a:lstStyle/>
            <a:p>
              <a:pPr algn="ctr" latinLnBrk="0"/>
              <a:r>
                <a:rPr lang="ko-KR" altLang="en-US" sz="1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홈으로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9EACD607-D6C2-4A66-E511-21129E28CB23}"/>
              </a:ext>
            </a:extLst>
          </p:cNvPr>
          <p:cNvSpPr txBox="1"/>
          <p:nvPr/>
        </p:nvSpPr>
        <p:spPr>
          <a:xfrm>
            <a:off x="10355844" y="1092566"/>
            <a:ext cx="166409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사업공고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공고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·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접수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국토교통 기업지원허브 공고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A7D6C7D2-695B-DAD8-9693-F75D2778C683}"/>
              </a:ext>
            </a:extLst>
          </p:cNvPr>
          <p:cNvSpPr/>
          <p:nvPr/>
        </p:nvSpPr>
        <p:spPr>
          <a:xfrm>
            <a:off x="3871958" y="233413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A494C3D-67E4-0CB4-B308-68B3B0C473E6}"/>
              </a:ext>
            </a:extLst>
          </p:cNvPr>
          <p:cNvSpPr/>
          <p:nvPr/>
        </p:nvSpPr>
        <p:spPr>
          <a:xfrm>
            <a:off x="3531604" y="340344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354D34A-AE98-6DF6-96CA-9F074183447A}"/>
              </a:ext>
            </a:extLst>
          </p:cNvPr>
          <p:cNvSpPr/>
          <p:nvPr/>
        </p:nvSpPr>
        <p:spPr>
          <a:xfrm>
            <a:off x="4234136" y="482154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F8625E0-EFAE-9E91-414C-5FC309C37A4F}"/>
              </a:ext>
            </a:extLst>
          </p:cNvPr>
          <p:cNvSpPr/>
          <p:nvPr/>
        </p:nvSpPr>
        <p:spPr>
          <a:xfrm>
            <a:off x="5415573" y="482154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2A3C3A-DF47-1279-511D-A802FFE74356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rgbClr val="333333"/>
                </a:solidFill>
                <a:effectLst/>
                <a:latin typeface="Noto Sans Korean"/>
              </a:rPr>
              <a:t>공고</a:t>
            </a:r>
            <a:r>
              <a:rPr lang="en-US" altLang="ko-KR" sz="1600" b="1" i="0" dirty="0">
                <a:solidFill>
                  <a:srgbClr val="333333"/>
                </a:solidFill>
                <a:effectLst/>
                <a:latin typeface="Noto Sans Korean"/>
              </a:rPr>
              <a:t>·</a:t>
            </a:r>
            <a:r>
              <a:rPr lang="ko-KR" altLang="en-US" sz="1600" b="1" i="0" dirty="0">
                <a:solidFill>
                  <a:srgbClr val="333333"/>
                </a:solidFill>
                <a:effectLst/>
                <a:latin typeface="Noto Sans Korean"/>
              </a:rPr>
              <a:t>접수</a:t>
            </a:r>
          </a:p>
        </p:txBody>
      </p:sp>
    </p:spTree>
    <p:extLst>
      <p:ext uri="{BB962C8B-B14F-4D97-AF65-F5344CB8AC3E}">
        <p14:creationId xmlns:p14="http://schemas.microsoft.com/office/powerpoint/2010/main" val="1187761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표 3">
            <a:extLst>
              <a:ext uri="{FF2B5EF4-FFF2-40B4-BE49-F238E27FC236}">
                <a16:creationId xmlns:a16="http://schemas.microsoft.com/office/drawing/2014/main" id="{17DE514B-BDEF-C4E5-4CA4-2FD491376F2C}"/>
              </a:ext>
            </a:extLst>
          </p:cNvPr>
          <p:cNvGraphicFramePr>
            <a:graphicFrameLocks noGrp="1"/>
          </p:cNvGraphicFramePr>
          <p:nvPr/>
        </p:nvGraphicFramePr>
        <p:xfrm>
          <a:off x="419277" y="3550580"/>
          <a:ext cx="6804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624206134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205023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4646358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76032778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830309334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743181472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07387562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화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목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금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토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714849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31</a:t>
                      </a:r>
                      <a:endParaRPr kumimoji="0" lang="ko-KR" altLang="en-US" sz="900" b="0" i="0" u="none" strike="noStrike" kern="1200" cap="none" spc="-3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383445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ko-KR" sz="900" b="0" spc="-3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0134397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90346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sng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803160"/>
                  </a:ext>
                </a:extLst>
              </a:tr>
            </a:tbl>
          </a:graphicData>
        </a:graphic>
      </p:graphicFrame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4C72BD9-C689-7AB8-E1B0-0DDAD35ECF1E}"/>
              </a:ext>
            </a:extLst>
          </p:cNvPr>
          <p:cNvSpPr/>
          <p:nvPr/>
        </p:nvSpPr>
        <p:spPr>
          <a:xfrm>
            <a:off x="7221906" y="3549405"/>
            <a:ext cx="2140727" cy="28799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lIns="216000" tIns="432000" rIns="72000" bIns="46792" rtlCol="0" anchor="t"/>
          <a:lstStyle/>
          <a:p>
            <a:pPr defTabSz="1276350" latinLnBrk="0">
              <a:spcBef>
                <a:spcPct val="50000"/>
              </a:spcBef>
            </a:pPr>
            <a:endParaRPr lang="ko-KR" altLang="en-US" sz="1600" kern="0" dirty="0">
              <a:ln>
                <a:solidFill>
                  <a:srgbClr val="C0C0C0">
                    <a:alpha val="0"/>
                  </a:srgb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지원사업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상세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2989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사업일정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상세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월간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)_</a:t>
            </a:r>
            <a:r>
              <a:rPr lang="ko-KR" altLang="en-US" sz="1400" dirty="0">
                <a:solidFill>
                  <a:prstClr val="black"/>
                </a:solidFill>
                <a:latin typeface="함초롬돋움"/>
                <a:ea typeface="함초롬돋움"/>
              </a:rPr>
              <a:t>기업지원허브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74C70FE-1337-AFAD-4BCE-74B75BD53A3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chemeClr val="tx1"/>
                </a:solidFill>
              </a:rPr>
              <a:t>사업일정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B668425A-1049-AB5A-A603-7681895D190B}"/>
              </a:ext>
            </a:extLst>
          </p:cNvPr>
          <p:cNvGrpSpPr/>
          <p:nvPr/>
        </p:nvGrpSpPr>
        <p:grpSpPr>
          <a:xfrm>
            <a:off x="9231600" y="3678732"/>
            <a:ext cx="54000" cy="2709475"/>
            <a:chOff x="9231600" y="3678732"/>
            <a:chExt cx="54000" cy="2709475"/>
          </a:xfrm>
        </p:grpSpPr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326B9484-FEE1-F60B-5174-BEEC28ED0151}"/>
                </a:ext>
              </a:extLst>
            </p:cNvPr>
            <p:cNvSpPr/>
            <p:nvPr/>
          </p:nvSpPr>
          <p:spPr>
            <a:xfrm>
              <a:off x="9231600" y="5272207"/>
              <a:ext cx="54000" cy="111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3A966C4E-CD87-989F-BA07-E8DEB582201B}"/>
                </a:ext>
              </a:extLst>
            </p:cNvPr>
            <p:cNvSpPr/>
            <p:nvPr/>
          </p:nvSpPr>
          <p:spPr>
            <a:xfrm>
              <a:off x="9231600" y="3678732"/>
              <a:ext cx="54000" cy="180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5045545-FC12-2D8F-BB51-D1ACB483A6B8}"/>
              </a:ext>
            </a:extLst>
          </p:cNvPr>
          <p:cNvGrpSpPr/>
          <p:nvPr/>
        </p:nvGrpSpPr>
        <p:grpSpPr>
          <a:xfrm>
            <a:off x="8055491" y="3164486"/>
            <a:ext cx="1224000" cy="234000"/>
            <a:chOff x="6122390" y="2996342"/>
            <a:chExt cx="1224000" cy="234000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1CD104-200A-E971-961B-10F7DD2EBDAB}"/>
                </a:ext>
              </a:extLst>
            </p:cNvPr>
            <p:cNvSpPr/>
            <p:nvPr/>
          </p:nvSpPr>
          <p:spPr bwMode="auto">
            <a:xfrm>
              <a:off x="6122390" y="2996342"/>
              <a:ext cx="12240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252000" rIns="0" rtlCol="0" anchor="ctr">
              <a:noAutofit/>
            </a:bodyPr>
            <a:lstStyle/>
            <a:p>
              <a:r>
                <a:rPr lang="ko-KR" altLang="en-US" sz="900" dirty="0"/>
                <a:t>사업일정 다운로드</a:t>
              </a:r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415D691C-CD39-8D5E-FAC1-F2A3E8E21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8046" y="3047403"/>
              <a:ext cx="133200" cy="133200"/>
            </a:xfrm>
            <a:prstGeom prst="rect">
              <a:avLst/>
            </a:prstGeom>
          </p:spPr>
        </p:pic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AA04626-62C4-5E18-C7B9-7F9A9345DD13}"/>
              </a:ext>
            </a:extLst>
          </p:cNvPr>
          <p:cNvSpPr/>
          <p:nvPr/>
        </p:nvSpPr>
        <p:spPr>
          <a:xfrm>
            <a:off x="337355" y="2555260"/>
            <a:ext cx="7698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schemeClr val="tx1"/>
                </a:solidFill>
              </a:rPr>
              <a:t>2024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21512E3-5858-A837-EA76-65C9EE775BCD}"/>
              </a:ext>
            </a:extLst>
          </p:cNvPr>
          <p:cNvGrpSpPr/>
          <p:nvPr/>
        </p:nvGrpSpPr>
        <p:grpSpPr>
          <a:xfrm>
            <a:off x="1133408" y="2638315"/>
            <a:ext cx="467984" cy="234000"/>
            <a:chOff x="1044920" y="2982101"/>
            <a:chExt cx="467984" cy="234000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F87884E2-E183-9B3B-AACA-A9D8121E2089}"/>
                </a:ext>
              </a:extLst>
            </p:cNvPr>
            <p:cNvGrpSpPr/>
            <p:nvPr/>
          </p:nvGrpSpPr>
          <p:grpSpPr>
            <a:xfrm>
              <a:off x="1044920" y="2982101"/>
              <a:ext cx="234000" cy="234000"/>
              <a:chOff x="891172" y="1606087"/>
              <a:chExt cx="234000" cy="234000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D46979F3-82D1-8813-4ADE-B9488F83AB68}"/>
                  </a:ext>
                </a:extLst>
              </p:cNvPr>
              <p:cNvSpPr/>
              <p:nvPr/>
            </p:nvSpPr>
            <p:spPr>
              <a:xfrm>
                <a:off x="891172" y="1606087"/>
                <a:ext cx="234000" cy="234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866A32B7-C0FB-C77C-2A9A-BA15555CA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937912" y="1649413"/>
                <a:ext cx="144000" cy="147349"/>
              </a:xfrm>
              <a:prstGeom prst="rect">
                <a:avLst/>
              </a:prstGeom>
            </p:spPr>
          </p:pic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4CCF949-4E10-61D6-328C-093F31ED63BF}"/>
                </a:ext>
              </a:extLst>
            </p:cNvPr>
            <p:cNvGrpSpPr/>
            <p:nvPr/>
          </p:nvGrpSpPr>
          <p:grpSpPr>
            <a:xfrm>
              <a:off x="1278904" y="2982101"/>
              <a:ext cx="234000" cy="234000"/>
              <a:chOff x="891172" y="1606087"/>
              <a:chExt cx="234000" cy="234000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FBB434FE-16A4-27E0-1668-C6612361BC9B}"/>
                  </a:ext>
                </a:extLst>
              </p:cNvPr>
              <p:cNvSpPr/>
              <p:nvPr/>
            </p:nvSpPr>
            <p:spPr>
              <a:xfrm>
                <a:off x="891172" y="1606087"/>
                <a:ext cx="234000" cy="234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C2BBD6D-C18D-C748-A08C-FC8ECB06DD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46004" y="1649413"/>
                <a:ext cx="144000" cy="147349"/>
              </a:xfrm>
              <a:prstGeom prst="rect">
                <a:avLst/>
              </a:prstGeom>
            </p:spPr>
          </p:pic>
        </p:grp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9CC5DC1-11C2-5746-6904-C5BBD2B904F0}"/>
              </a:ext>
            </a:extLst>
          </p:cNvPr>
          <p:cNvSpPr/>
          <p:nvPr/>
        </p:nvSpPr>
        <p:spPr bwMode="auto">
          <a:xfrm>
            <a:off x="431303" y="1210389"/>
            <a:ext cx="8923071" cy="648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 algn="ctr"/>
            <a:r>
              <a:rPr lang="ko-KR" altLang="en-US" sz="1000" i="0" dirty="0">
                <a:effectLst/>
              </a:rPr>
              <a:t>국토교통 기업지원허브</a:t>
            </a:r>
            <a:r>
              <a:rPr lang="ko-KR" altLang="en-US" sz="1000" dirty="0"/>
              <a:t> 및</a:t>
            </a:r>
            <a:r>
              <a:rPr lang="en-US" altLang="ko-KR" sz="1000" i="0" dirty="0">
                <a:effectLst/>
              </a:rPr>
              <a:t> </a:t>
            </a:r>
            <a:r>
              <a:rPr lang="ko-KR" altLang="en-US" sz="1000" i="0" dirty="0">
                <a:effectLst/>
              </a:rPr>
              <a:t>유관기관의 사업일정을 </a:t>
            </a:r>
            <a:r>
              <a:rPr lang="ko-KR" altLang="en-US" sz="1000" dirty="0"/>
              <a:t>확인하실 수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일정 클릭 시 해당 사업공고 상세화면으로 이동합니다</a:t>
            </a:r>
            <a:r>
              <a:rPr lang="en-US" altLang="ko-KR" sz="1000" dirty="0"/>
              <a:t>. </a:t>
            </a:r>
          </a:p>
          <a:p>
            <a:pPr algn="ctr"/>
            <a:r>
              <a:rPr lang="ko-KR" altLang="en-US" sz="1000" dirty="0"/>
              <a:t>월별 </a:t>
            </a:r>
            <a:r>
              <a:rPr lang="ko-KR" altLang="en-US" sz="1000" i="0" dirty="0">
                <a:effectLst/>
              </a:rPr>
              <a:t>사업일정 버튼 클릭 시 국토교통 기업지원허브 사업일정을 엑셀파일로 다운받으실 수 있습니다</a:t>
            </a:r>
            <a:r>
              <a:rPr lang="en-US" altLang="ko-KR" sz="1000" i="0" dirty="0">
                <a:effectLst/>
              </a:rPr>
              <a:t>. </a:t>
            </a:r>
            <a:endParaRPr lang="ko-KR" altLang="en-US" sz="1000" dirty="0"/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A89C26F8-6384-F9AA-64C9-04CCCE232BB4}"/>
              </a:ext>
            </a:extLst>
          </p:cNvPr>
          <p:cNvSpPr/>
          <p:nvPr/>
        </p:nvSpPr>
        <p:spPr>
          <a:xfrm>
            <a:off x="2401990" y="5742861"/>
            <a:ext cx="939566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solidFill>
              <a:srgbClr val="AB99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창업기획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(N …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CBA263F-5BFE-F5D4-3DE4-E17CB185B39A}"/>
              </a:ext>
            </a:extLst>
          </p:cNvPr>
          <p:cNvSpPr/>
          <p:nvPr/>
        </p:nvSpPr>
        <p:spPr>
          <a:xfrm>
            <a:off x="2401990" y="5910419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건 </a:t>
            </a:r>
            <a:r>
              <a:rPr lang="ko-KR" alt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더보기</a:t>
            </a:r>
            <a:endParaRPr lang="ko-KR" altLang="en-US" sz="7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F6CAE286-5827-4BE9-9EF5-9D695BE005F0}"/>
              </a:ext>
            </a:extLst>
          </p:cNvPr>
          <p:cNvSpPr/>
          <p:nvPr/>
        </p:nvSpPr>
        <p:spPr>
          <a:xfrm>
            <a:off x="5318572" y="4252805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30B68A"/>
          </a:solidFill>
          <a:ln w="3175">
            <a:solidFill>
              <a:srgbClr val="30B68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대출연계지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…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C24FD0D8-E1E2-417B-8EDE-98960CE1B1D5}"/>
              </a:ext>
            </a:extLst>
          </p:cNvPr>
          <p:cNvCxnSpPr/>
          <p:nvPr/>
        </p:nvCxnSpPr>
        <p:spPr>
          <a:xfrm>
            <a:off x="419277" y="2446238"/>
            <a:ext cx="8943356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09D5577-B4CC-3F71-955E-B61435A4868C}"/>
              </a:ext>
            </a:extLst>
          </p:cNvPr>
          <p:cNvCxnSpPr/>
          <p:nvPr/>
        </p:nvCxnSpPr>
        <p:spPr>
          <a:xfrm>
            <a:off x="419277" y="3065669"/>
            <a:ext cx="89433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0DB7AFB8-3A9D-591A-D73F-ED4EB26AA4CC}"/>
              </a:ext>
            </a:extLst>
          </p:cNvPr>
          <p:cNvGrpSpPr/>
          <p:nvPr/>
        </p:nvGrpSpPr>
        <p:grpSpPr>
          <a:xfrm>
            <a:off x="357868" y="6312749"/>
            <a:ext cx="9041406" cy="208291"/>
            <a:chOff x="696657" y="3830306"/>
            <a:chExt cx="12167522" cy="274068"/>
          </a:xfrm>
        </p:grpSpPr>
        <p:pic>
          <p:nvPicPr>
            <p:cNvPr id="201" name="그림 200">
              <a:extLst>
                <a:ext uri="{FF2B5EF4-FFF2-40B4-BE49-F238E27FC236}">
                  <a16:creationId xmlns:a16="http://schemas.microsoft.com/office/drawing/2014/main" id="{E256D13D-B5C4-2491-FCA5-7AD63D10B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657" y="3830306"/>
              <a:ext cx="7712152" cy="274068"/>
            </a:xfrm>
            <a:prstGeom prst="rect">
              <a:avLst/>
            </a:prstGeom>
          </p:spPr>
        </p:pic>
        <p:pic>
          <p:nvPicPr>
            <p:cNvPr id="202" name="그림 201">
              <a:extLst>
                <a:ext uri="{FF2B5EF4-FFF2-40B4-BE49-F238E27FC236}">
                  <a16:creationId xmlns:a16="http://schemas.microsoft.com/office/drawing/2014/main" id="{BB9C8B82-5D32-FBD0-E275-2EC8A200C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2027" y="3830306"/>
              <a:ext cx="7712152" cy="274068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559DBB1-2328-ECAB-1402-9560A10C382A}"/>
              </a:ext>
            </a:extLst>
          </p:cNvPr>
          <p:cNvSpPr/>
          <p:nvPr/>
        </p:nvSpPr>
        <p:spPr>
          <a:xfrm>
            <a:off x="4342700" y="4989049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유관기관 공고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A6B2D22-11B0-C1B3-7B4E-1F6C831D0EFD}"/>
              </a:ext>
            </a:extLst>
          </p:cNvPr>
          <p:cNvSpPr/>
          <p:nvPr/>
        </p:nvSpPr>
        <p:spPr>
          <a:xfrm>
            <a:off x="4342700" y="5158200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건 </a:t>
            </a:r>
            <a:r>
              <a:rPr lang="ko-KR" alt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더보기</a:t>
            </a:r>
            <a:endParaRPr lang="ko-KR" altLang="en-US" sz="7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3EA8C8-CBFE-C3AF-AF81-7329FFB76D9C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사업공고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사업일정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8044F4B-2746-3226-0A67-F627D3D4366A}"/>
              </a:ext>
            </a:extLst>
          </p:cNvPr>
          <p:cNvSpPr/>
          <p:nvPr/>
        </p:nvSpPr>
        <p:spPr>
          <a:xfrm>
            <a:off x="1046868" y="133178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57C6AED-D2CA-50C0-6182-BAC69008C3D3}"/>
              </a:ext>
            </a:extLst>
          </p:cNvPr>
          <p:cNvSpPr/>
          <p:nvPr/>
        </p:nvSpPr>
        <p:spPr>
          <a:xfrm>
            <a:off x="4004806" y="88522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aphicFrame>
        <p:nvGraphicFramePr>
          <p:cNvPr id="52" name="Group 974">
            <a:extLst>
              <a:ext uri="{FF2B5EF4-FFF2-40B4-BE49-F238E27FC236}">
                <a16:creationId xmlns:a16="http://schemas.microsoft.com/office/drawing/2014/main" id="{239C02A7-6EFA-2799-EC28-BC2DEDA2F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86730"/>
              </p:ext>
            </p:extLst>
          </p:nvPr>
        </p:nvGraphicFramePr>
        <p:xfrm>
          <a:off x="9680490" y="1691003"/>
          <a:ext cx="2318400" cy="496512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사업일정 화면 접속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기업지원허브 사업공고 시작일과 종료일에 범례 색상별로 강조하여 사업명 노출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유관기관 사업공고는 존재한다는 정도만 알 수 있도록 강조되지 않게 노출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예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공고기간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04.01 ~ 04.10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월간캘린더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4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월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일 영역에 시작 표시 및 사업명 노출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4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월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10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일 영역에 종료 표시 및 사업명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시작일과 종료일에만 사업명 노출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ü"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(3)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전체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기업지원허브의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유관기관 사업일정 모두 강조하여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기업지원허브의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유관기관 범례 색상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동일하게 적용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ü"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(3)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유관기관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유관기관 사업일정만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5602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타이틀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사업일정 안내문구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기관 디폴트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기업지원허브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384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연도 노출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올해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2024)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우 버튼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다음 연도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4-1) 1~12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개월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월에 강조 표시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선택된 월과 동일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월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월 사업일정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월간일정 보기 버튼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디폴트 세팅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월간 사업일정 캘린더형으로 노출</a:t>
                      </a:r>
                      <a:endParaRPr lang="ko-KR" altLang="en-US" sz="800" dirty="0">
                        <a:solidFill>
                          <a:srgbClr val="FF0000"/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연간일정 보기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선택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연간 사업일정 목록형으로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지원분야 범례형태의 체크박스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다중선택 가능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체크박스 선택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일정 달력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및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(7-1)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리스트 영역에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63539FF-F819-F51B-FADC-ED974C8D3E5F}"/>
              </a:ext>
            </a:extLst>
          </p:cNvPr>
          <p:cNvSpPr/>
          <p:nvPr/>
        </p:nvSpPr>
        <p:spPr>
          <a:xfrm>
            <a:off x="5318572" y="4071935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30B68A"/>
          </a:solidFill>
          <a:ln w="3175">
            <a:solidFill>
              <a:srgbClr val="30B68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대출연계지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…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A4808BA1-080B-A912-4CB0-92BA2EF23552}"/>
              </a:ext>
            </a:extLst>
          </p:cNvPr>
          <p:cNvGrpSpPr/>
          <p:nvPr/>
        </p:nvGrpSpPr>
        <p:grpSpPr>
          <a:xfrm>
            <a:off x="425556" y="1932602"/>
            <a:ext cx="2916000" cy="360000"/>
            <a:chOff x="425556" y="1932602"/>
            <a:chExt cx="2916000" cy="360000"/>
          </a:xfrm>
        </p:grpSpPr>
        <p:sp>
          <p:nvSpPr>
            <p:cNvPr id="185" name="사각형: 둥근 모서리 184">
              <a:extLst>
                <a:ext uri="{FF2B5EF4-FFF2-40B4-BE49-F238E27FC236}">
                  <a16:creationId xmlns:a16="http://schemas.microsoft.com/office/drawing/2014/main" id="{A829447A-DE58-B8C8-FBEA-3E2432E4BC89}"/>
                </a:ext>
              </a:extLst>
            </p:cNvPr>
            <p:cNvSpPr/>
            <p:nvPr/>
          </p:nvSpPr>
          <p:spPr>
            <a:xfrm>
              <a:off x="425556" y="1932602"/>
              <a:ext cx="2916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lIns="180000" rtlCol="0" anchor="ctr"/>
            <a:lstStyle/>
            <a:p>
              <a:pPr latinLnBrk="0"/>
              <a:r>
                <a:rPr lang="ko-KR" altLang="en-US" sz="9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      전체</a:t>
              </a:r>
            </a:p>
          </p:txBody>
        </p: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4B331A65-BF40-20C3-6D45-D8A9BE48D6E5}"/>
                </a:ext>
              </a:extLst>
            </p:cNvPr>
            <p:cNvGrpSpPr/>
            <p:nvPr/>
          </p:nvGrpSpPr>
          <p:grpSpPr>
            <a:xfrm>
              <a:off x="515114" y="2002786"/>
              <a:ext cx="216000" cy="216000"/>
              <a:chOff x="3155445" y="4726574"/>
              <a:chExt cx="540000" cy="540000"/>
            </a:xfrm>
          </p:grpSpPr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BB670DE8-F276-1ABC-BE13-5BC5812C9780}"/>
                  </a:ext>
                </a:extLst>
              </p:cNvPr>
              <p:cNvSpPr/>
              <p:nvPr/>
            </p:nvSpPr>
            <p:spPr>
              <a:xfrm>
                <a:off x="3155445" y="4726574"/>
                <a:ext cx="540000" cy="54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72000" bIns="108000" rtlCol="0" anchor="t"/>
              <a:lstStyle/>
              <a:p>
                <a:endPara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189" name="직선 연결선 188">
                <a:extLst>
                  <a:ext uri="{FF2B5EF4-FFF2-40B4-BE49-F238E27FC236}">
                    <a16:creationId xmlns:a16="http://schemas.microsoft.com/office/drawing/2014/main" id="{B5EDBA6F-DEBD-7471-C527-76073AECE809}"/>
                  </a:ext>
                </a:extLst>
              </p:cNvPr>
              <p:cNvCxnSpPr>
                <a:cxnSpLocks/>
                <a:stCxn id="188" idx="7"/>
                <a:endCxn id="188" idx="3"/>
              </p:cNvCxnSpPr>
              <p:nvPr/>
            </p:nvCxnSpPr>
            <p:spPr bwMode="auto">
              <a:xfrm flipH="1"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0ABA65B8-4EBB-825A-69C5-9A320B112DC2}"/>
                  </a:ext>
                </a:extLst>
              </p:cNvPr>
              <p:cNvCxnSpPr>
                <a:cxnSpLocks/>
                <a:stCxn id="188" idx="1"/>
                <a:endCxn id="188" idx="5"/>
              </p:cNvCxnSpPr>
              <p:nvPr/>
            </p:nvCxnSpPr>
            <p:spPr bwMode="auto">
              <a:xfrm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F5E2A53E-7C8F-242C-BDC6-E5B5D91DD208}"/>
              </a:ext>
            </a:extLst>
          </p:cNvPr>
          <p:cNvGrpSpPr/>
          <p:nvPr/>
        </p:nvGrpSpPr>
        <p:grpSpPr>
          <a:xfrm>
            <a:off x="3421548" y="1932602"/>
            <a:ext cx="2916000" cy="360000"/>
            <a:chOff x="3421548" y="1932602"/>
            <a:chExt cx="2916000" cy="360000"/>
          </a:xfrm>
        </p:grpSpPr>
        <p:sp>
          <p:nvSpPr>
            <p:cNvPr id="192" name="사각형: 둥근 모서리 191">
              <a:extLst>
                <a:ext uri="{FF2B5EF4-FFF2-40B4-BE49-F238E27FC236}">
                  <a16:creationId xmlns:a16="http://schemas.microsoft.com/office/drawing/2014/main" id="{A3EBD511-C898-A5B1-132D-A8DCD09A1F4A}"/>
                </a:ext>
              </a:extLst>
            </p:cNvPr>
            <p:cNvSpPr/>
            <p:nvPr/>
          </p:nvSpPr>
          <p:spPr>
            <a:xfrm>
              <a:off x="3421548" y="1932602"/>
              <a:ext cx="2916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lIns="180000" rtlCol="0" anchor="ctr"/>
            <a:lstStyle/>
            <a:p>
              <a:pPr latinLnBrk="0"/>
              <a:r>
                <a:rPr lang="ko-KR" altLang="en-US" sz="900" b="1" kern="0" dirty="0">
                  <a:solidFill>
                    <a:schemeClr val="bg1"/>
                  </a:solidFill>
                  <a:latin typeface="+mj-ea"/>
                  <a:ea typeface="+mj-ea"/>
                </a:rPr>
                <a:t>       국토교통 기업지원허브</a:t>
              </a:r>
            </a:p>
          </p:txBody>
        </p: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84287E29-B4F0-1202-73E2-B42A86663902}"/>
                </a:ext>
              </a:extLst>
            </p:cNvPr>
            <p:cNvGrpSpPr/>
            <p:nvPr/>
          </p:nvGrpSpPr>
          <p:grpSpPr>
            <a:xfrm>
              <a:off x="3511106" y="2002786"/>
              <a:ext cx="216000" cy="216000"/>
              <a:chOff x="3155445" y="4726574"/>
              <a:chExt cx="540000" cy="540000"/>
            </a:xfrm>
          </p:grpSpPr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CF7D7D63-3850-0C17-1297-29AC07BCB222}"/>
                  </a:ext>
                </a:extLst>
              </p:cNvPr>
              <p:cNvSpPr/>
              <p:nvPr/>
            </p:nvSpPr>
            <p:spPr>
              <a:xfrm>
                <a:off x="3155445" y="4726574"/>
                <a:ext cx="540000" cy="54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72000" bIns="108000" rtlCol="0" anchor="t"/>
              <a:lstStyle/>
              <a:p>
                <a:pPr algn="l"/>
                <a:endParaRPr lang="ko-KR" altLang="en-US" sz="9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195" name="직선 연결선 194">
                <a:extLst>
                  <a:ext uri="{FF2B5EF4-FFF2-40B4-BE49-F238E27FC236}">
                    <a16:creationId xmlns:a16="http://schemas.microsoft.com/office/drawing/2014/main" id="{FF4D1F07-2CFE-C230-0F2F-5851BA6AB965}"/>
                  </a:ext>
                </a:extLst>
              </p:cNvPr>
              <p:cNvCxnSpPr>
                <a:cxnSpLocks/>
                <a:stCxn id="194" idx="7"/>
                <a:endCxn id="194" idx="3"/>
              </p:cNvCxnSpPr>
              <p:nvPr/>
            </p:nvCxnSpPr>
            <p:spPr bwMode="auto">
              <a:xfrm flipH="1"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96" name="직선 연결선 195">
                <a:extLst>
                  <a:ext uri="{FF2B5EF4-FFF2-40B4-BE49-F238E27FC236}">
                    <a16:creationId xmlns:a16="http://schemas.microsoft.com/office/drawing/2014/main" id="{E15A4A32-6C50-2D48-3EDD-11459277137D}"/>
                  </a:ext>
                </a:extLst>
              </p:cNvPr>
              <p:cNvCxnSpPr>
                <a:cxnSpLocks/>
                <a:stCxn id="194" idx="1"/>
                <a:endCxn id="194" idx="5"/>
              </p:cNvCxnSpPr>
              <p:nvPr/>
            </p:nvCxnSpPr>
            <p:spPr bwMode="auto">
              <a:xfrm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B9EA1F25-3007-CD4E-5D81-57AA0D53B3F9}"/>
              </a:ext>
            </a:extLst>
          </p:cNvPr>
          <p:cNvGrpSpPr/>
          <p:nvPr/>
        </p:nvGrpSpPr>
        <p:grpSpPr>
          <a:xfrm>
            <a:off x="6417540" y="1932602"/>
            <a:ext cx="2916000" cy="360000"/>
            <a:chOff x="4929272" y="2449027"/>
            <a:chExt cx="2916000" cy="360000"/>
          </a:xfrm>
        </p:grpSpPr>
        <p:sp>
          <p:nvSpPr>
            <p:cNvPr id="199" name="사각형: 둥근 모서리 198">
              <a:extLst>
                <a:ext uri="{FF2B5EF4-FFF2-40B4-BE49-F238E27FC236}">
                  <a16:creationId xmlns:a16="http://schemas.microsoft.com/office/drawing/2014/main" id="{D5705391-E2B8-0290-3C9C-3ADB39C16738}"/>
                </a:ext>
              </a:extLst>
            </p:cNvPr>
            <p:cNvSpPr/>
            <p:nvPr/>
          </p:nvSpPr>
          <p:spPr>
            <a:xfrm>
              <a:off x="4929272" y="2449027"/>
              <a:ext cx="2916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lIns="180000" rtlCol="0" anchor="ctr"/>
            <a:lstStyle/>
            <a:p>
              <a:pPr marL="0" marR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      유관기관</a:t>
              </a:r>
            </a:p>
          </p:txBody>
        </p: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ECD52897-A14F-6396-9487-D81B68CB92A1}"/>
                </a:ext>
              </a:extLst>
            </p:cNvPr>
            <p:cNvGrpSpPr/>
            <p:nvPr/>
          </p:nvGrpSpPr>
          <p:grpSpPr>
            <a:xfrm>
              <a:off x="5018830" y="2519211"/>
              <a:ext cx="216000" cy="216000"/>
              <a:chOff x="3155445" y="4726574"/>
              <a:chExt cx="540000" cy="540000"/>
            </a:xfrm>
          </p:grpSpPr>
          <p:sp>
            <p:nvSpPr>
              <p:cNvPr id="203" name="타원 202">
                <a:extLst>
                  <a:ext uri="{FF2B5EF4-FFF2-40B4-BE49-F238E27FC236}">
                    <a16:creationId xmlns:a16="http://schemas.microsoft.com/office/drawing/2014/main" id="{4B8060A5-372B-A417-E06C-33B7CC48D93F}"/>
                  </a:ext>
                </a:extLst>
              </p:cNvPr>
              <p:cNvSpPr/>
              <p:nvPr/>
            </p:nvSpPr>
            <p:spPr>
              <a:xfrm>
                <a:off x="3155445" y="4726574"/>
                <a:ext cx="540000" cy="54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72000" bIns="108000" rtlCol="0" anchor="t"/>
              <a:lstStyle/>
              <a:p>
                <a:pPr algn="l"/>
                <a:endParaRPr lang="ko-KR" altLang="en-US" sz="9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77BC27FF-6046-4C83-EE6C-DCDF8BB4F1B3}"/>
                  </a:ext>
                </a:extLst>
              </p:cNvPr>
              <p:cNvCxnSpPr>
                <a:cxnSpLocks/>
                <a:stCxn id="203" idx="7"/>
                <a:endCxn id="203" idx="3"/>
              </p:cNvCxnSpPr>
              <p:nvPr/>
            </p:nvCxnSpPr>
            <p:spPr bwMode="auto">
              <a:xfrm flipH="1"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9D430684-124A-8BD7-5E1E-D4965A9B2CA2}"/>
                  </a:ext>
                </a:extLst>
              </p:cNvPr>
              <p:cNvCxnSpPr>
                <a:cxnSpLocks/>
                <a:stCxn id="203" idx="1"/>
                <a:endCxn id="203" idx="5"/>
              </p:cNvCxnSpPr>
              <p:nvPr/>
            </p:nvCxnSpPr>
            <p:spPr bwMode="auto">
              <a:xfrm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</p:grpSp>
      </p:grpSp>
      <p:sp>
        <p:nvSpPr>
          <p:cNvPr id="211" name="사각형: 둥근 모서리 210">
            <a:extLst>
              <a:ext uri="{FF2B5EF4-FFF2-40B4-BE49-F238E27FC236}">
                <a16:creationId xmlns:a16="http://schemas.microsoft.com/office/drawing/2014/main" id="{AF2D1D31-1D6E-BAAD-8969-07B2F61950EC}"/>
              </a:ext>
            </a:extLst>
          </p:cNvPr>
          <p:cNvSpPr/>
          <p:nvPr/>
        </p:nvSpPr>
        <p:spPr>
          <a:xfrm>
            <a:off x="4342700" y="4819441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solidFill>
              <a:srgbClr val="AB99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창업보육공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…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3C1EED-DE1F-27B8-D6BB-4ED036A8FB18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lang="ko-KR" altLang="en-US" sz="1050" dirty="0">
                <a:solidFill>
                  <a:srgbClr val="7F7F7F"/>
                </a:solidFill>
              </a:rPr>
              <a:t>사업공고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b="1" dirty="0">
                <a:solidFill>
                  <a:schemeClr val="tx1"/>
                </a:solidFill>
              </a:rPr>
              <a:t>사업일정</a:t>
            </a:r>
            <a:endParaRPr lang="en-US" altLang="ko-KR" sz="1050" b="1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00B8C0E-0E34-5CEA-8A38-E649D3335F00}"/>
              </a:ext>
            </a:extLst>
          </p:cNvPr>
          <p:cNvSpPr/>
          <p:nvPr/>
        </p:nvSpPr>
        <p:spPr>
          <a:xfrm>
            <a:off x="2401990" y="5569434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30B68A"/>
          </a:solidFill>
          <a:ln w="3175">
            <a:solidFill>
              <a:srgbClr val="30B68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종료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대출연계지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…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C6F8F5F-9F6B-CD5F-A284-F614BF6B9198}"/>
              </a:ext>
            </a:extLst>
          </p:cNvPr>
          <p:cNvSpPr/>
          <p:nvPr/>
        </p:nvSpPr>
        <p:spPr>
          <a:xfrm>
            <a:off x="3374941" y="5578959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종료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유관기관 공고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E49A691-E60D-974A-6D2A-528521716D99}"/>
              </a:ext>
            </a:extLst>
          </p:cNvPr>
          <p:cNvSpPr/>
          <p:nvPr/>
        </p:nvSpPr>
        <p:spPr>
          <a:xfrm>
            <a:off x="2399600" y="4989049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유관기관 공고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964D3F-99AB-4249-EDCB-85269DD60677}"/>
              </a:ext>
            </a:extLst>
          </p:cNvPr>
          <p:cNvSpPr/>
          <p:nvPr/>
        </p:nvSpPr>
        <p:spPr>
          <a:xfrm>
            <a:off x="2399600" y="4819441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종료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유관기관 공고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A382713-9632-6BD7-B583-93B0AE02BABB}"/>
              </a:ext>
            </a:extLst>
          </p:cNvPr>
          <p:cNvSpPr/>
          <p:nvPr/>
        </p:nvSpPr>
        <p:spPr>
          <a:xfrm>
            <a:off x="1588809" y="265138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4-1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ABD75BE2-5CA4-90EE-1AA4-050BC42A2EF9}"/>
              </a:ext>
            </a:extLst>
          </p:cNvPr>
          <p:cNvGrpSpPr/>
          <p:nvPr/>
        </p:nvGrpSpPr>
        <p:grpSpPr>
          <a:xfrm>
            <a:off x="7298601" y="3739154"/>
            <a:ext cx="1968847" cy="2555933"/>
            <a:chOff x="7298601" y="3739154"/>
            <a:chExt cx="1968847" cy="2555933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ABBA33D-1EE5-6440-60A8-DA55FF98FDF7}"/>
                </a:ext>
              </a:extLst>
            </p:cNvPr>
            <p:cNvSpPr txBox="1"/>
            <p:nvPr/>
          </p:nvSpPr>
          <p:spPr>
            <a:xfrm>
              <a:off x="7305323" y="4053033"/>
              <a:ext cx="1962125" cy="4847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50" b="1" dirty="0">
                  <a:latin typeface="+mn-ea"/>
                  <a:ea typeface="+mn-ea"/>
                </a:rPr>
                <a:t>국토교통 스타트업 창업기획 프로그램 「제</a:t>
              </a:r>
              <a:r>
                <a:rPr lang="en-US" altLang="ko-KR" sz="850" b="1" dirty="0">
                  <a:latin typeface="+mn-ea"/>
                  <a:ea typeface="+mn-ea"/>
                </a:rPr>
                <a:t>4</a:t>
              </a:r>
              <a:r>
                <a:rPr lang="ko-KR" altLang="en-US" sz="850" b="1" dirty="0">
                  <a:latin typeface="+mn-ea"/>
                  <a:ea typeface="+mn-ea"/>
                </a:rPr>
                <a:t>회 </a:t>
              </a:r>
              <a:r>
                <a:rPr lang="en-US" altLang="ko-KR" sz="850" b="1" dirty="0">
                  <a:latin typeface="+mn-ea"/>
                  <a:ea typeface="+mn-ea"/>
                </a:rPr>
                <a:t>NEXT </a:t>
              </a:r>
              <a:r>
                <a:rPr lang="ko-KR" altLang="en-US" sz="850" b="1" dirty="0">
                  <a:latin typeface="+mn-ea"/>
                  <a:ea typeface="+mn-ea"/>
                </a:rPr>
                <a:t>챌린지」 모집 공고</a:t>
              </a:r>
              <a:r>
                <a:rPr lang="en-US" altLang="ko-KR" sz="850" b="1" dirty="0">
                  <a:latin typeface="+mn-ea"/>
                  <a:ea typeface="+mn-ea"/>
                </a:rPr>
                <a:t>(</a:t>
              </a:r>
              <a:r>
                <a:rPr lang="ko-KR" altLang="en-US" sz="850" b="1" dirty="0">
                  <a:latin typeface="+mn-ea"/>
                  <a:ea typeface="+mn-ea"/>
                </a:rPr>
                <a:t>초기창업기업</a:t>
              </a:r>
              <a:r>
                <a:rPr lang="en-US" altLang="ko-KR" sz="850" b="1" dirty="0"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DD6FCE01-3FBB-8865-CB8B-BF47735F89CC}"/>
                </a:ext>
              </a:extLst>
            </p:cNvPr>
            <p:cNvSpPr/>
            <p:nvPr/>
          </p:nvSpPr>
          <p:spPr>
            <a:xfrm>
              <a:off x="7476655" y="3739154"/>
              <a:ext cx="1116000" cy="162000"/>
            </a:xfrm>
            <a:prstGeom prst="roundRect">
              <a:avLst>
                <a:gd name="adj" fmla="val 5000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7200" rtlCol="0" anchor="ctr"/>
            <a:lstStyle/>
            <a:p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창업기획</a:t>
              </a:r>
              <a:r>
                <a:rPr lang="en-US" altLang="ko-KR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(NEXT </a:t>
              </a:r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챌린지</a:t>
              </a:r>
              <a:r>
                <a:rPr lang="en-US" altLang="ko-KR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)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858FB71-2671-4BE2-5B1B-963D934F03E1}"/>
                </a:ext>
              </a:extLst>
            </p:cNvPr>
            <p:cNvSpPr txBox="1"/>
            <p:nvPr/>
          </p:nvSpPr>
          <p:spPr>
            <a:xfrm>
              <a:off x="7305040" y="4466129"/>
              <a:ext cx="1440000" cy="230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2024-04-25 ~ 2024-05-20</a:t>
              </a:r>
            </a:p>
          </p:txBody>
        </p: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82DE37EB-2660-742A-CD35-9261B41C2DEE}"/>
                </a:ext>
              </a:extLst>
            </p:cNvPr>
            <p:cNvCxnSpPr>
              <a:cxnSpLocks/>
            </p:cNvCxnSpPr>
            <p:nvPr/>
          </p:nvCxnSpPr>
          <p:spPr>
            <a:xfrm>
              <a:off x="7407643" y="4746521"/>
              <a:ext cx="18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AFCCB84-6993-6E9B-50C9-EC0C256556F2}"/>
                </a:ext>
              </a:extLst>
            </p:cNvPr>
            <p:cNvSpPr txBox="1"/>
            <p:nvPr/>
          </p:nvSpPr>
          <p:spPr>
            <a:xfrm>
              <a:off x="7305323" y="5138132"/>
              <a:ext cx="1962125" cy="4847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50" b="1" dirty="0">
                  <a:latin typeface="+mn-ea"/>
                  <a:ea typeface="+mn-ea"/>
                </a:rPr>
                <a:t>국토교통 스타트업 창업기획 프로그램 「제</a:t>
              </a:r>
              <a:r>
                <a:rPr lang="en-US" altLang="ko-KR" sz="850" b="1" dirty="0">
                  <a:latin typeface="+mn-ea"/>
                  <a:ea typeface="+mn-ea"/>
                </a:rPr>
                <a:t>4</a:t>
              </a:r>
              <a:r>
                <a:rPr lang="ko-KR" altLang="en-US" sz="850" b="1" dirty="0">
                  <a:latin typeface="+mn-ea"/>
                  <a:ea typeface="+mn-ea"/>
                </a:rPr>
                <a:t>회 </a:t>
              </a:r>
              <a:r>
                <a:rPr lang="en-US" altLang="ko-KR" sz="850" b="1" dirty="0">
                  <a:latin typeface="+mn-ea"/>
                  <a:ea typeface="+mn-ea"/>
                </a:rPr>
                <a:t>NEXT </a:t>
              </a:r>
              <a:r>
                <a:rPr lang="ko-KR" altLang="en-US" sz="850" b="1" dirty="0">
                  <a:latin typeface="+mn-ea"/>
                  <a:ea typeface="+mn-ea"/>
                </a:rPr>
                <a:t>챌린지」 모집 공고</a:t>
              </a:r>
              <a:r>
                <a:rPr lang="en-US" altLang="ko-KR" sz="850" b="1" dirty="0">
                  <a:latin typeface="+mn-ea"/>
                  <a:ea typeface="+mn-ea"/>
                </a:rPr>
                <a:t>(</a:t>
              </a:r>
              <a:r>
                <a:rPr lang="ko-KR" altLang="en-US" sz="850" b="1" dirty="0">
                  <a:latin typeface="+mn-ea"/>
                  <a:ea typeface="+mn-ea"/>
                </a:rPr>
                <a:t>초기창업기업</a:t>
              </a:r>
              <a:r>
                <a:rPr lang="en-US" altLang="ko-KR" sz="850" b="1" dirty="0"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355F40FA-7760-8C91-A42B-16670F4CBAD0}"/>
                </a:ext>
              </a:extLst>
            </p:cNvPr>
            <p:cNvSpPr/>
            <p:nvPr/>
          </p:nvSpPr>
          <p:spPr>
            <a:xfrm>
              <a:off x="7476655" y="4819173"/>
              <a:ext cx="1116000" cy="162000"/>
            </a:xfrm>
            <a:prstGeom prst="roundRect">
              <a:avLst>
                <a:gd name="adj" fmla="val 5000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7200" rtlCol="0" anchor="ctr"/>
            <a:lstStyle/>
            <a:p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창업기획</a:t>
              </a:r>
              <a:r>
                <a:rPr lang="en-US" altLang="ko-KR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(NEXT </a:t>
              </a:r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챌린지</a:t>
              </a:r>
              <a:r>
                <a:rPr lang="en-US" altLang="ko-KR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)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C5190C2-2E9E-4277-E896-9FB7D74C092E}"/>
                </a:ext>
              </a:extLst>
            </p:cNvPr>
            <p:cNvSpPr txBox="1"/>
            <p:nvPr/>
          </p:nvSpPr>
          <p:spPr>
            <a:xfrm>
              <a:off x="7298601" y="5551227"/>
              <a:ext cx="1440000" cy="230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2024-04-25 ~ 2024-05-20</a:t>
              </a: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17CF1EB4-A7DB-DB21-7578-543E06BF33E3}"/>
                </a:ext>
              </a:extLst>
            </p:cNvPr>
            <p:cNvCxnSpPr>
              <a:cxnSpLocks/>
            </p:cNvCxnSpPr>
            <p:nvPr/>
          </p:nvCxnSpPr>
          <p:spPr>
            <a:xfrm>
              <a:off x="7407643" y="5833160"/>
              <a:ext cx="18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374C2517-76B9-1B00-5ED1-80AC5E7B38A7}"/>
                </a:ext>
              </a:extLst>
            </p:cNvPr>
            <p:cNvSpPr/>
            <p:nvPr/>
          </p:nvSpPr>
          <p:spPr>
            <a:xfrm>
              <a:off x="7476655" y="5907352"/>
              <a:ext cx="1044000" cy="162000"/>
            </a:xfrm>
            <a:prstGeom prst="roundRect">
              <a:avLst>
                <a:gd name="adj" fmla="val 5000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7200" rtlCol="0" anchor="ctr"/>
            <a:lstStyle/>
            <a:p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투자유치설명회</a:t>
              </a:r>
              <a:endParaRPr lang="ko-KR" altLang="en-US" sz="7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3C52963F-0BBD-1630-9DB5-863D66B4E735}"/>
                </a:ext>
              </a:extLst>
            </p:cNvPr>
            <p:cNvSpPr/>
            <p:nvPr/>
          </p:nvSpPr>
          <p:spPr>
            <a:xfrm>
              <a:off x="8576310" y="3746528"/>
              <a:ext cx="324000" cy="14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50" b="0" dirty="0">
                  <a:solidFill>
                    <a:schemeClr val="bg1"/>
                  </a:solidFill>
                  <a:latin typeface="+mn-ea"/>
                </a:rPr>
                <a:t>D-28</a:t>
              </a:r>
              <a:endParaRPr lang="ko-KR" altLang="en-US" sz="75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5CD5BECA-8F64-FBD3-86BC-44C2048F7E4E}"/>
                </a:ext>
              </a:extLst>
            </p:cNvPr>
            <p:cNvSpPr/>
            <p:nvPr/>
          </p:nvSpPr>
          <p:spPr>
            <a:xfrm>
              <a:off x="8576310" y="4826547"/>
              <a:ext cx="324000" cy="14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50" b="0" dirty="0">
                  <a:solidFill>
                    <a:schemeClr val="bg1"/>
                  </a:solidFill>
                  <a:latin typeface="+mn-ea"/>
                </a:rPr>
                <a:t>D-28</a:t>
              </a:r>
              <a:endParaRPr lang="ko-KR" altLang="en-US" sz="75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59FFC1E3-216C-6360-3832-AADAC53B0F36}"/>
                </a:ext>
              </a:extLst>
            </p:cNvPr>
            <p:cNvSpPr/>
            <p:nvPr/>
          </p:nvSpPr>
          <p:spPr>
            <a:xfrm>
              <a:off x="8235490" y="5914726"/>
              <a:ext cx="324000" cy="14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50" b="0" dirty="0">
                  <a:solidFill>
                    <a:schemeClr val="bg1"/>
                  </a:solidFill>
                  <a:latin typeface="+mn-ea"/>
                </a:rPr>
                <a:t>D-14</a:t>
              </a:r>
              <a:endParaRPr lang="ko-KR" altLang="en-US" sz="75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6443B5F4-1014-A04E-3FA1-B7E6983AF950}"/>
                </a:ext>
              </a:extLst>
            </p:cNvPr>
            <p:cNvSpPr/>
            <p:nvPr/>
          </p:nvSpPr>
          <p:spPr>
            <a:xfrm>
              <a:off x="7397879" y="3775154"/>
              <a:ext cx="90000" cy="90000"/>
            </a:xfrm>
            <a:prstGeom prst="ellipse">
              <a:avLst/>
            </a:prstGeom>
            <a:solidFill>
              <a:srgbClr val="AB9938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076ED938-EF86-6A2B-D5FF-FCB0695E0028}"/>
                </a:ext>
              </a:extLst>
            </p:cNvPr>
            <p:cNvSpPr/>
            <p:nvPr/>
          </p:nvSpPr>
          <p:spPr>
            <a:xfrm>
              <a:off x="7397879" y="4855173"/>
              <a:ext cx="90000" cy="90000"/>
            </a:xfrm>
            <a:prstGeom prst="ellipse">
              <a:avLst/>
            </a:prstGeom>
            <a:solidFill>
              <a:srgbClr val="AB9938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755F389-83D5-0FC1-F9E7-13317F1F84B0}"/>
                </a:ext>
              </a:extLst>
            </p:cNvPr>
            <p:cNvSpPr/>
            <p:nvPr/>
          </p:nvSpPr>
          <p:spPr>
            <a:xfrm>
              <a:off x="7397879" y="5943352"/>
              <a:ext cx="90000" cy="90000"/>
            </a:xfrm>
            <a:prstGeom prst="ellipse">
              <a:avLst/>
            </a:prstGeom>
            <a:solidFill>
              <a:srgbClr val="1BAD82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7C4B5B8-381F-9D46-7929-A0CDDA06171E}"/>
                </a:ext>
              </a:extLst>
            </p:cNvPr>
            <p:cNvSpPr txBox="1"/>
            <p:nvPr/>
          </p:nvSpPr>
          <p:spPr>
            <a:xfrm>
              <a:off x="7305323" y="3899116"/>
              <a:ext cx="1962125" cy="2231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00" dirty="0">
                  <a:latin typeface="+mn-ea"/>
                  <a:ea typeface="+mn-ea"/>
                </a:rPr>
                <a:t>국토교통과학진흥원</a:t>
              </a:r>
              <a:endParaRPr lang="en-US" altLang="ko-KR" sz="800" dirty="0">
                <a:latin typeface="+mn-ea"/>
                <a:ea typeface="+mn-ea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1C1DB35-D7AB-3575-D4E2-83BB3821BA93}"/>
                </a:ext>
              </a:extLst>
            </p:cNvPr>
            <p:cNvSpPr txBox="1"/>
            <p:nvPr/>
          </p:nvSpPr>
          <p:spPr>
            <a:xfrm>
              <a:off x="7305323" y="4976481"/>
              <a:ext cx="1962125" cy="2231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00" dirty="0">
                  <a:latin typeface="+mn-ea"/>
                  <a:ea typeface="+mn-ea"/>
                </a:rPr>
                <a:t>국토교통과학진흥원</a:t>
              </a:r>
              <a:endParaRPr lang="en-US" altLang="ko-KR" sz="800" dirty="0">
                <a:latin typeface="+mn-ea"/>
                <a:ea typeface="+mn-ea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8EBE0A9-CB40-86D0-FD8B-9E6FEB7FB397}"/>
                </a:ext>
              </a:extLst>
            </p:cNvPr>
            <p:cNvSpPr txBox="1"/>
            <p:nvPr/>
          </p:nvSpPr>
          <p:spPr>
            <a:xfrm>
              <a:off x="7305323" y="6071949"/>
              <a:ext cx="1962125" cy="2231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00" dirty="0">
                  <a:latin typeface="+mn-ea"/>
                  <a:ea typeface="+mn-ea"/>
                </a:rPr>
                <a:t>국토교통과학진흥원</a:t>
              </a:r>
              <a:endParaRPr lang="en-US" altLang="ko-KR" sz="800" dirty="0">
                <a:latin typeface="+mn-ea"/>
                <a:ea typeface="+mn-ea"/>
              </a:endParaRPr>
            </a:p>
          </p:txBody>
        </p:sp>
      </p:grp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E48340D3-34FB-9BC0-F588-E7BCF086EB4E}"/>
              </a:ext>
            </a:extLst>
          </p:cNvPr>
          <p:cNvSpPr/>
          <p:nvPr/>
        </p:nvSpPr>
        <p:spPr>
          <a:xfrm>
            <a:off x="3368321" y="4989049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종료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유관기관 공고</a:t>
            </a: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4BA8114C-3EE8-143C-46CF-9304CB671045}"/>
              </a:ext>
            </a:extLst>
          </p:cNvPr>
          <p:cNvSpPr/>
          <p:nvPr/>
        </p:nvSpPr>
        <p:spPr>
          <a:xfrm>
            <a:off x="3368321" y="4819441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유관기관 공고</a:t>
            </a: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6F5873D7-9A9E-F76B-93FA-2ED3CE4954B6}"/>
              </a:ext>
            </a:extLst>
          </p:cNvPr>
          <p:cNvSpPr/>
          <p:nvPr/>
        </p:nvSpPr>
        <p:spPr>
          <a:xfrm>
            <a:off x="5318572" y="4415765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30B68A"/>
          </a:solidFill>
          <a:ln w="3175">
            <a:solidFill>
              <a:srgbClr val="30B68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대출연계지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…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8D34A9E5-D576-8A1B-956A-D29F389E2F48}"/>
              </a:ext>
            </a:extLst>
          </p:cNvPr>
          <p:cNvSpPr/>
          <p:nvPr/>
        </p:nvSpPr>
        <p:spPr>
          <a:xfrm>
            <a:off x="1432590" y="5748567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종료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유관기관 공고</a:t>
            </a: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364411D2-DE00-0464-B069-593B1C0E65E9}"/>
              </a:ext>
            </a:extLst>
          </p:cNvPr>
          <p:cNvSpPr/>
          <p:nvPr/>
        </p:nvSpPr>
        <p:spPr>
          <a:xfrm>
            <a:off x="1432590" y="5578959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유관기관 공고</a:t>
            </a: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8B29E9C3-21F6-26DB-6261-A0758FF2804F}"/>
              </a:ext>
            </a:extLst>
          </p:cNvPr>
          <p:cNvSpPr/>
          <p:nvPr/>
        </p:nvSpPr>
        <p:spPr>
          <a:xfrm>
            <a:off x="1432590" y="5918173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유관기관 공고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0AFDF200-B602-0BAD-1E93-F973B4B10B1D}"/>
              </a:ext>
            </a:extLst>
          </p:cNvPr>
          <p:cNvSpPr/>
          <p:nvPr/>
        </p:nvSpPr>
        <p:spPr>
          <a:xfrm>
            <a:off x="1432590" y="4997131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유관기관 공고</a:t>
            </a:r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B78FD53C-9A05-8CB8-72CE-FFF5F18EB4FD}"/>
              </a:ext>
            </a:extLst>
          </p:cNvPr>
          <p:cNvSpPr/>
          <p:nvPr/>
        </p:nvSpPr>
        <p:spPr>
          <a:xfrm>
            <a:off x="1432590" y="4827523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solidFill>
              <a:srgbClr val="AB99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창업보육공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…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FAE821A-E98C-BC0C-3C3B-F918654EA9EE}"/>
              </a:ext>
            </a:extLst>
          </p:cNvPr>
          <p:cNvGrpSpPr/>
          <p:nvPr/>
        </p:nvGrpSpPr>
        <p:grpSpPr>
          <a:xfrm>
            <a:off x="7135628" y="2636167"/>
            <a:ext cx="1044000" cy="234000"/>
            <a:chOff x="6999436" y="2636167"/>
            <a:chExt cx="1044000" cy="23400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B7C401D-9963-A8BD-D75D-6B3457185A29}"/>
                </a:ext>
              </a:extLst>
            </p:cNvPr>
            <p:cNvSpPr/>
            <p:nvPr/>
          </p:nvSpPr>
          <p:spPr bwMode="auto">
            <a:xfrm>
              <a:off x="6999436" y="2636167"/>
              <a:ext cx="10440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r>
                <a:rPr lang="ko-KR" altLang="en-US" sz="900" dirty="0"/>
                <a:t>     월간일정 보기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665B724-6EAB-EFF5-67EF-5D9C93CA1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6003" y="2697587"/>
              <a:ext cx="116157" cy="126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  <a:prstDash val="solid"/>
            </a:ln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6063F63-93F2-C735-1854-60A7A1D4504B}"/>
              </a:ext>
            </a:extLst>
          </p:cNvPr>
          <p:cNvGrpSpPr/>
          <p:nvPr/>
        </p:nvGrpSpPr>
        <p:grpSpPr>
          <a:xfrm>
            <a:off x="8235491" y="2636167"/>
            <a:ext cx="1044000" cy="234000"/>
            <a:chOff x="8235491" y="2636167"/>
            <a:chExt cx="1044000" cy="2340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0F5AB97-105B-3411-B6F2-B02788CBCDA0}"/>
                </a:ext>
              </a:extLst>
            </p:cNvPr>
            <p:cNvSpPr/>
            <p:nvPr/>
          </p:nvSpPr>
          <p:spPr bwMode="auto">
            <a:xfrm>
              <a:off x="8235491" y="2636167"/>
              <a:ext cx="10440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연간일정 보기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72F2671-66AF-2E76-DF80-5C0033476B3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431" y="2706629"/>
              <a:ext cx="126000" cy="10800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2713DF7-A498-BFE6-1CF5-B4E1553FD846}"/>
              </a:ext>
            </a:extLst>
          </p:cNvPr>
          <p:cNvGrpSpPr/>
          <p:nvPr/>
        </p:nvGrpSpPr>
        <p:grpSpPr>
          <a:xfrm>
            <a:off x="411259" y="3201512"/>
            <a:ext cx="5257422" cy="215444"/>
            <a:chOff x="4650826" y="1338999"/>
            <a:chExt cx="5257422" cy="21544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71FADF1-7254-6935-A7C7-9195CCF475D2}"/>
                </a:ext>
              </a:extLst>
            </p:cNvPr>
            <p:cNvGrpSpPr/>
            <p:nvPr/>
          </p:nvGrpSpPr>
          <p:grpSpPr>
            <a:xfrm>
              <a:off x="4650826" y="1338999"/>
              <a:ext cx="514202" cy="215444"/>
              <a:chOff x="419277" y="2721065"/>
              <a:chExt cx="514202" cy="215444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C6AFD668-24D2-9E22-D040-759D14D3F59D}"/>
                  </a:ext>
                </a:extLst>
              </p:cNvPr>
              <p:cNvGrpSpPr/>
              <p:nvPr/>
            </p:nvGrpSpPr>
            <p:grpSpPr>
              <a:xfrm>
                <a:off x="419277" y="2747787"/>
                <a:ext cx="162000" cy="162000"/>
                <a:chOff x="892277" y="2521973"/>
                <a:chExt cx="162000" cy="162000"/>
              </a:xfrm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086337EE-D0D5-3264-4093-B962395B01B4}"/>
                    </a:ext>
                  </a:extLst>
                </p:cNvPr>
                <p:cNvSpPr/>
                <p:nvPr/>
              </p:nvSpPr>
              <p:spPr>
                <a:xfrm>
                  <a:off x="892277" y="2521973"/>
                  <a:ext cx="162000" cy="162000"/>
                </a:xfrm>
                <a:prstGeom prst="ellipse">
                  <a:avLst/>
                </a:prstGeom>
                <a:solidFill>
                  <a:schemeClr val="bg1"/>
                </a:solidFill>
                <a:ln w="3175" cap="flat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endParaRPr>
                </a:p>
              </p:txBody>
            </p:sp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ACB7BB6C-F658-4CBC-42A6-D867924265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28529" y="2567602"/>
                  <a:ext cx="114300" cy="85725"/>
                </a:xfrm>
                <a:prstGeom prst="rect">
                  <a:avLst/>
                </a:prstGeom>
              </p:spPr>
            </p:pic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3DAEB1A-7DF3-D02C-67D9-658BCBDBB83B}"/>
                  </a:ext>
                </a:extLst>
              </p:cNvPr>
              <p:cNvSpPr txBox="1"/>
              <p:nvPr/>
            </p:nvSpPr>
            <p:spPr>
              <a:xfrm>
                <a:off x="550041" y="2721065"/>
                <a:ext cx="3834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전체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48ECA67-8445-BE21-4BEE-90EA1906AD19}"/>
                </a:ext>
              </a:extLst>
            </p:cNvPr>
            <p:cNvGrpSpPr/>
            <p:nvPr/>
          </p:nvGrpSpPr>
          <p:grpSpPr>
            <a:xfrm>
              <a:off x="5237363" y="1338999"/>
              <a:ext cx="712975" cy="215444"/>
              <a:chOff x="1111765" y="2721065"/>
              <a:chExt cx="712975" cy="215444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9A06B46A-2004-D3E3-44DE-44107318EFEB}"/>
                  </a:ext>
                </a:extLst>
              </p:cNvPr>
              <p:cNvSpPr/>
              <p:nvPr/>
            </p:nvSpPr>
            <p:spPr>
              <a:xfrm>
                <a:off x="1111765" y="2747787"/>
                <a:ext cx="162000" cy="162000"/>
              </a:xfrm>
              <a:prstGeom prst="ellipse">
                <a:avLst/>
              </a:prstGeom>
              <a:solidFill>
                <a:srgbClr val="2A70DA"/>
              </a:solidFill>
              <a:ln w="3175" cap="flat" cmpd="sng" algn="ctr">
                <a:solidFill>
                  <a:srgbClr val="2A70DA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2A70DA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2456093-2422-0898-01DF-47A39339ED3B}"/>
                  </a:ext>
                </a:extLst>
              </p:cNvPr>
              <p:cNvSpPr txBox="1"/>
              <p:nvPr/>
            </p:nvSpPr>
            <p:spPr>
              <a:xfrm>
                <a:off x="1242529" y="2721065"/>
                <a:ext cx="5822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판로지원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64A858F-8C54-349E-B891-BA2377EFEDAC}"/>
                </a:ext>
              </a:extLst>
            </p:cNvPr>
            <p:cNvGrpSpPr/>
            <p:nvPr/>
          </p:nvGrpSpPr>
          <p:grpSpPr>
            <a:xfrm>
              <a:off x="6022673" y="1338999"/>
              <a:ext cx="942205" cy="215444"/>
              <a:chOff x="2028674" y="2721065"/>
              <a:chExt cx="942205" cy="215444"/>
            </a:xfrm>
          </p:grpSpPr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D5980038-AD45-5ABF-4BA4-931E5DEB33AB}"/>
                  </a:ext>
                </a:extLst>
              </p:cNvPr>
              <p:cNvSpPr/>
              <p:nvPr/>
            </p:nvSpPr>
            <p:spPr>
              <a:xfrm>
                <a:off x="2028674" y="2747787"/>
                <a:ext cx="162000" cy="162000"/>
              </a:xfrm>
              <a:prstGeom prst="ellipse">
                <a:avLst/>
              </a:prstGeom>
              <a:solidFill>
                <a:srgbClr val="AB9938"/>
              </a:solidFill>
              <a:ln w="3175" cap="flat" cmpd="sng" algn="ctr">
                <a:solidFill>
                  <a:srgbClr val="AB993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B9938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FAE2D-9379-6A8B-5548-F70500C1458A}"/>
                  </a:ext>
                </a:extLst>
              </p:cNvPr>
              <p:cNvSpPr txBox="1"/>
              <p:nvPr/>
            </p:nvSpPr>
            <p:spPr>
              <a:xfrm>
                <a:off x="2159438" y="2721065"/>
                <a:ext cx="81144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창업</a:t>
                </a:r>
                <a:r>
                  <a:rPr kumimoji="0" lang="en-US" altLang="ko-KR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·</a:t>
                </a: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경영지원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5B76D50-2469-FAE9-8085-4434819DEE08}"/>
                </a:ext>
              </a:extLst>
            </p:cNvPr>
            <p:cNvGrpSpPr/>
            <p:nvPr/>
          </p:nvGrpSpPr>
          <p:grpSpPr>
            <a:xfrm>
              <a:off x="7037213" y="1338999"/>
              <a:ext cx="712975" cy="215444"/>
              <a:chOff x="3203667" y="2721065"/>
              <a:chExt cx="712975" cy="215444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D0D733C9-C1C8-3FAA-3244-1C7049116D4B}"/>
                  </a:ext>
                </a:extLst>
              </p:cNvPr>
              <p:cNvSpPr/>
              <p:nvPr/>
            </p:nvSpPr>
            <p:spPr>
              <a:xfrm>
                <a:off x="3203667" y="2747787"/>
                <a:ext cx="162000" cy="162000"/>
              </a:xfrm>
              <a:prstGeom prst="ellipse">
                <a:avLst/>
              </a:prstGeom>
              <a:solidFill>
                <a:srgbClr val="1BAD82"/>
              </a:solidFill>
              <a:ln w="3175" cap="flat" cmpd="sng" algn="ctr">
                <a:solidFill>
                  <a:srgbClr val="1BAD8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8950D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4856321-76B4-D640-F556-17E225ACB66B}"/>
                  </a:ext>
                </a:extLst>
              </p:cNvPr>
              <p:cNvSpPr txBox="1"/>
              <p:nvPr/>
            </p:nvSpPr>
            <p:spPr>
              <a:xfrm>
                <a:off x="3334431" y="2721065"/>
                <a:ext cx="5822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금융지원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B83A1E1-B493-99B1-4611-AF9E9921A8B3}"/>
                </a:ext>
              </a:extLst>
            </p:cNvPr>
            <p:cNvGrpSpPr/>
            <p:nvPr/>
          </p:nvGrpSpPr>
          <p:grpSpPr>
            <a:xfrm>
              <a:off x="7822523" y="1338999"/>
              <a:ext cx="712975" cy="215444"/>
              <a:chOff x="4120576" y="2721065"/>
              <a:chExt cx="712975" cy="215444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37017D94-9DDE-F965-36D1-51A86569C769}"/>
                  </a:ext>
                </a:extLst>
              </p:cNvPr>
              <p:cNvSpPr/>
              <p:nvPr/>
            </p:nvSpPr>
            <p:spPr>
              <a:xfrm>
                <a:off x="4120576" y="2747787"/>
                <a:ext cx="162000" cy="162000"/>
              </a:xfrm>
              <a:prstGeom prst="ellipse">
                <a:avLst/>
              </a:prstGeom>
              <a:solidFill>
                <a:srgbClr val="8850D0"/>
              </a:solidFill>
              <a:ln w="3175" cap="flat" cmpd="sng" algn="ctr">
                <a:solidFill>
                  <a:srgbClr val="8850D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D9B38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432AFD-2BDE-02CA-350D-94E263284998}"/>
                  </a:ext>
                </a:extLst>
              </p:cNvPr>
              <p:cNvSpPr txBox="1"/>
              <p:nvPr/>
            </p:nvSpPr>
            <p:spPr>
              <a:xfrm>
                <a:off x="4251340" y="2721065"/>
                <a:ext cx="5822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기술지원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FE9703F-5384-AAD7-63BA-2C6174AB416C}"/>
                </a:ext>
              </a:extLst>
            </p:cNvPr>
            <p:cNvGrpSpPr/>
            <p:nvPr/>
          </p:nvGrpSpPr>
          <p:grpSpPr>
            <a:xfrm>
              <a:off x="8607833" y="1338999"/>
              <a:ext cx="712975" cy="215444"/>
              <a:chOff x="5037485" y="2721065"/>
              <a:chExt cx="712975" cy="215444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31A62532-4F0A-C312-568A-C516C8524C4A}"/>
                  </a:ext>
                </a:extLst>
              </p:cNvPr>
              <p:cNvSpPr/>
              <p:nvPr/>
            </p:nvSpPr>
            <p:spPr>
              <a:xfrm>
                <a:off x="5037485" y="2747787"/>
                <a:ext cx="162000" cy="162000"/>
              </a:xfrm>
              <a:prstGeom prst="ellipse">
                <a:avLst/>
              </a:prstGeom>
              <a:solidFill>
                <a:srgbClr val="63AD40"/>
              </a:solidFill>
              <a:ln w="3175" cap="flat" cmpd="sng" algn="ctr">
                <a:solidFill>
                  <a:srgbClr val="63AD4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85B4EB-8B00-5F8B-C038-63CFF9B79EFC}"/>
                  </a:ext>
                </a:extLst>
              </p:cNvPr>
              <p:cNvSpPr txBox="1"/>
              <p:nvPr/>
            </p:nvSpPr>
            <p:spPr>
              <a:xfrm>
                <a:off x="5168249" y="2721065"/>
                <a:ext cx="5822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교육지원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9785F29-3F29-37F4-90AB-77155F483D31}"/>
                </a:ext>
              </a:extLst>
            </p:cNvPr>
            <p:cNvGrpSpPr/>
            <p:nvPr/>
          </p:nvGrpSpPr>
          <p:grpSpPr>
            <a:xfrm>
              <a:off x="9394046" y="1338999"/>
              <a:ext cx="514202" cy="215444"/>
              <a:chOff x="5037485" y="2721065"/>
              <a:chExt cx="514202" cy="215444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C1EF550E-2AA8-1D22-6A2F-7CEA76ED968F}"/>
                  </a:ext>
                </a:extLst>
              </p:cNvPr>
              <p:cNvSpPr/>
              <p:nvPr/>
            </p:nvSpPr>
            <p:spPr>
              <a:xfrm>
                <a:off x="5037485" y="2747787"/>
                <a:ext cx="162000" cy="16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D25E48-E1C0-95A1-9D3D-8B5D1590C1FA}"/>
                  </a:ext>
                </a:extLst>
              </p:cNvPr>
              <p:cNvSpPr txBox="1"/>
              <p:nvPr/>
            </p:nvSpPr>
            <p:spPr>
              <a:xfrm>
                <a:off x="5168249" y="2721065"/>
                <a:ext cx="3834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기타</a:t>
                </a:r>
              </a:p>
            </p:txBody>
          </p:sp>
        </p:grpSp>
      </p:grpSp>
      <p:sp>
        <p:nvSpPr>
          <p:cNvPr id="84" name="타원 83">
            <a:extLst>
              <a:ext uri="{FF2B5EF4-FFF2-40B4-BE49-F238E27FC236}">
                <a16:creationId xmlns:a16="http://schemas.microsoft.com/office/drawing/2014/main" id="{8345C9D8-B18F-D557-30C7-27417340CC07}"/>
              </a:ext>
            </a:extLst>
          </p:cNvPr>
          <p:cNvSpPr/>
          <p:nvPr/>
        </p:nvSpPr>
        <p:spPr>
          <a:xfrm>
            <a:off x="2959397" y="2566928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77E958A-6415-FB93-D849-4C30E30E57EF}"/>
              </a:ext>
            </a:extLst>
          </p:cNvPr>
          <p:cNvSpPr txBox="1"/>
          <p:nvPr/>
        </p:nvSpPr>
        <p:spPr>
          <a:xfrm>
            <a:off x="1791514" y="2618857"/>
            <a:ext cx="48974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r>
              <a:rPr lang="ko-KR" altLang="en-US" sz="1000" dirty="0"/>
              <a:t>월     </a:t>
            </a:r>
            <a:r>
              <a:rPr lang="en-US" altLang="ko-KR" sz="1000" dirty="0"/>
              <a:t>2</a:t>
            </a:r>
            <a:r>
              <a:rPr lang="ko-KR" altLang="en-US" sz="1000" dirty="0"/>
              <a:t>월     </a:t>
            </a:r>
            <a:r>
              <a:rPr lang="en-US" altLang="ko-KR" sz="1000" dirty="0"/>
              <a:t>3</a:t>
            </a:r>
            <a:r>
              <a:rPr lang="ko-KR" altLang="en-US" sz="1000" dirty="0"/>
              <a:t>월     </a:t>
            </a:r>
            <a:r>
              <a:rPr lang="en-US" altLang="ko-KR" sz="1000" dirty="0">
                <a:solidFill>
                  <a:schemeClr val="bg1"/>
                </a:solidFill>
              </a:rPr>
              <a:t>4</a:t>
            </a:r>
            <a:r>
              <a:rPr lang="ko-KR" altLang="en-US" sz="1000" dirty="0">
                <a:solidFill>
                  <a:schemeClr val="bg1"/>
                </a:solidFill>
              </a:rPr>
              <a:t>월</a:t>
            </a:r>
            <a:r>
              <a:rPr lang="ko-KR" altLang="en-US" sz="1000" dirty="0"/>
              <a:t>     </a:t>
            </a:r>
            <a:r>
              <a:rPr lang="en-US" altLang="ko-KR" sz="1000" dirty="0"/>
              <a:t>5</a:t>
            </a:r>
            <a:r>
              <a:rPr lang="ko-KR" altLang="en-US" sz="1000" dirty="0"/>
              <a:t>월      </a:t>
            </a:r>
            <a:r>
              <a:rPr lang="en-US" altLang="ko-KR" sz="1000" dirty="0"/>
              <a:t>6</a:t>
            </a:r>
            <a:r>
              <a:rPr lang="ko-KR" altLang="en-US" sz="1000" dirty="0"/>
              <a:t>월     </a:t>
            </a:r>
            <a:r>
              <a:rPr lang="en-US" altLang="ko-KR" sz="1000" dirty="0"/>
              <a:t>7</a:t>
            </a:r>
            <a:r>
              <a:rPr lang="ko-KR" altLang="en-US" sz="1000" dirty="0"/>
              <a:t>월     </a:t>
            </a:r>
            <a:r>
              <a:rPr lang="en-US" altLang="ko-KR" sz="1000" dirty="0"/>
              <a:t>8</a:t>
            </a:r>
            <a:r>
              <a:rPr lang="ko-KR" altLang="en-US" sz="1000" dirty="0"/>
              <a:t>월     </a:t>
            </a:r>
            <a:r>
              <a:rPr lang="en-US" altLang="ko-KR" sz="1000" dirty="0"/>
              <a:t>9</a:t>
            </a:r>
            <a:r>
              <a:rPr lang="ko-KR" altLang="en-US" sz="1000" dirty="0"/>
              <a:t>월     </a:t>
            </a:r>
            <a:r>
              <a:rPr lang="en-US" altLang="ko-KR" sz="1000" dirty="0"/>
              <a:t>10</a:t>
            </a:r>
            <a:r>
              <a:rPr lang="ko-KR" altLang="en-US" sz="1000" dirty="0"/>
              <a:t>월     </a:t>
            </a:r>
            <a:r>
              <a:rPr lang="en-US" altLang="ko-KR" sz="1000" dirty="0"/>
              <a:t>11</a:t>
            </a:r>
            <a:r>
              <a:rPr lang="ko-KR" altLang="en-US" sz="1000" dirty="0"/>
              <a:t>월     </a:t>
            </a:r>
            <a:r>
              <a:rPr lang="en-US" altLang="ko-KR" sz="1000" dirty="0"/>
              <a:t>12</a:t>
            </a:r>
            <a:r>
              <a:rPr lang="ko-KR" altLang="en-US" sz="1000" dirty="0"/>
              <a:t>월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495C601B-DF46-BB10-E4ED-03EEFBEC9B06}"/>
              </a:ext>
            </a:extLst>
          </p:cNvPr>
          <p:cNvSpPr/>
          <p:nvPr/>
        </p:nvSpPr>
        <p:spPr>
          <a:xfrm>
            <a:off x="168687" y="266302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4F5367F7-EEB8-5C07-9DDB-D0C7E15ECBC9}"/>
              </a:ext>
            </a:extLst>
          </p:cNvPr>
          <p:cNvSpPr/>
          <p:nvPr/>
        </p:nvSpPr>
        <p:spPr>
          <a:xfrm>
            <a:off x="6860980" y="266302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5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4E698EF5-256D-4EFA-95D4-6606B125FA0C}"/>
              </a:ext>
            </a:extLst>
          </p:cNvPr>
          <p:cNvSpPr/>
          <p:nvPr/>
        </p:nvSpPr>
        <p:spPr>
          <a:xfrm>
            <a:off x="9360608" y="266302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6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CD6BC8C2-DE7A-31C5-FD3A-5B5CA05FB768}"/>
              </a:ext>
            </a:extLst>
          </p:cNvPr>
          <p:cNvSpPr/>
          <p:nvPr/>
        </p:nvSpPr>
        <p:spPr>
          <a:xfrm>
            <a:off x="168687" y="199268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D5F2CC1B-4250-2E63-1775-93604CFF107E}"/>
              </a:ext>
            </a:extLst>
          </p:cNvPr>
          <p:cNvSpPr/>
          <p:nvPr/>
        </p:nvSpPr>
        <p:spPr>
          <a:xfrm>
            <a:off x="168687" y="318812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7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864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표 3">
            <a:extLst>
              <a:ext uri="{FF2B5EF4-FFF2-40B4-BE49-F238E27FC236}">
                <a16:creationId xmlns:a16="http://schemas.microsoft.com/office/drawing/2014/main" id="{17DE514B-BDEF-C4E5-4CA4-2FD491376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469858"/>
              </p:ext>
            </p:extLst>
          </p:nvPr>
        </p:nvGraphicFramePr>
        <p:xfrm>
          <a:off x="419277" y="2248694"/>
          <a:ext cx="6804000" cy="40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624206134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205023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4646358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76032778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830309334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743181472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07387562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화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목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금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토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714849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31</a:t>
                      </a:r>
                      <a:endParaRPr kumimoji="0" lang="ko-KR" altLang="en-US" sz="900" b="0" i="0" u="none" strike="noStrike" kern="1200" cap="none" spc="-3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383445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ko-KR" sz="900" b="0" spc="-3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0134397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903462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sng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75828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1</a:t>
                      </a:r>
                      <a:endParaRPr kumimoji="0" lang="ko-KR" altLang="en-US" sz="900" b="0" i="0" u="none" strike="noStrike" kern="1200" cap="none" spc="-3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함초롬돋움"/>
                        <a:ea typeface="함초롬돋움"/>
                        <a:cs typeface="+mn-cs"/>
                      </a:endParaRP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2</a:t>
                      </a:r>
                      <a:endParaRPr kumimoji="0" lang="ko-KR" altLang="en-US" sz="900" b="0" i="0" u="none" strike="noStrike" kern="1200" cap="none" spc="-3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함초롬돋움"/>
                        <a:ea typeface="함초롬돋움"/>
                        <a:cs typeface="+mn-cs"/>
                      </a:endParaRP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3</a:t>
                      </a:r>
                      <a:endParaRPr kumimoji="0" lang="ko-KR" altLang="en-US" sz="900" b="0" i="0" u="none" strike="noStrike" kern="1200" cap="none" spc="-3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함초롬돋움"/>
                        <a:ea typeface="함초롬돋움"/>
                        <a:cs typeface="+mn-cs"/>
                      </a:endParaRP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4</a:t>
                      </a:r>
                      <a:endParaRPr kumimoji="0" lang="ko-KR" altLang="en-US" sz="900" b="0" i="0" u="none" strike="noStrike" kern="1200" cap="none" spc="-3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함초롬돋움"/>
                        <a:ea typeface="함초롬돋움"/>
                        <a:cs typeface="+mn-cs"/>
                      </a:endParaRP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295781"/>
                  </a:ext>
                </a:extLst>
              </a:tr>
            </a:tbl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지원사업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상세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3688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사업일정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상세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월간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)_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국토교통 기업지원허브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AA04626-62C4-5E18-C7B9-7F9A9345DD13}"/>
              </a:ext>
            </a:extLst>
          </p:cNvPr>
          <p:cNvSpPr/>
          <p:nvPr/>
        </p:nvSpPr>
        <p:spPr>
          <a:xfrm>
            <a:off x="337355" y="1253374"/>
            <a:ext cx="7698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schemeClr val="tx1"/>
                </a:solidFill>
              </a:rPr>
              <a:t>2024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21512E3-5858-A837-EA76-65C9EE775BCD}"/>
              </a:ext>
            </a:extLst>
          </p:cNvPr>
          <p:cNvGrpSpPr/>
          <p:nvPr/>
        </p:nvGrpSpPr>
        <p:grpSpPr>
          <a:xfrm>
            <a:off x="1133408" y="1336429"/>
            <a:ext cx="467984" cy="234000"/>
            <a:chOff x="1044920" y="2982101"/>
            <a:chExt cx="467984" cy="234000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F87884E2-E183-9B3B-AACA-A9D8121E2089}"/>
                </a:ext>
              </a:extLst>
            </p:cNvPr>
            <p:cNvGrpSpPr/>
            <p:nvPr/>
          </p:nvGrpSpPr>
          <p:grpSpPr>
            <a:xfrm>
              <a:off x="1044920" y="2982101"/>
              <a:ext cx="234000" cy="234000"/>
              <a:chOff x="891172" y="1606087"/>
              <a:chExt cx="234000" cy="234000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D46979F3-82D1-8813-4ADE-B9488F83AB68}"/>
                  </a:ext>
                </a:extLst>
              </p:cNvPr>
              <p:cNvSpPr/>
              <p:nvPr/>
            </p:nvSpPr>
            <p:spPr>
              <a:xfrm>
                <a:off x="891172" y="1606087"/>
                <a:ext cx="234000" cy="234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866A32B7-C0FB-C77C-2A9A-BA15555CA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937912" y="1649413"/>
                <a:ext cx="144000" cy="147349"/>
              </a:xfrm>
              <a:prstGeom prst="rect">
                <a:avLst/>
              </a:prstGeom>
            </p:spPr>
          </p:pic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4CCF949-4E10-61D6-328C-093F31ED63BF}"/>
                </a:ext>
              </a:extLst>
            </p:cNvPr>
            <p:cNvGrpSpPr/>
            <p:nvPr/>
          </p:nvGrpSpPr>
          <p:grpSpPr>
            <a:xfrm>
              <a:off x="1278904" y="2982101"/>
              <a:ext cx="234000" cy="234000"/>
              <a:chOff x="891172" y="1606087"/>
              <a:chExt cx="234000" cy="234000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FBB434FE-16A4-27E0-1668-C6612361BC9B}"/>
                  </a:ext>
                </a:extLst>
              </p:cNvPr>
              <p:cNvSpPr/>
              <p:nvPr/>
            </p:nvSpPr>
            <p:spPr>
              <a:xfrm>
                <a:off x="891172" y="1606087"/>
                <a:ext cx="234000" cy="234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C2BBD6D-C18D-C748-A08C-FC8ECB06DD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46004" y="1649413"/>
                <a:ext cx="144000" cy="147349"/>
              </a:xfrm>
              <a:prstGeom prst="rect">
                <a:avLst/>
              </a:prstGeom>
            </p:spPr>
          </p:pic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C5571DCC-BD82-DD09-8582-2794E6AD81C1}"/>
              </a:ext>
            </a:extLst>
          </p:cNvPr>
          <p:cNvGrpSpPr/>
          <p:nvPr/>
        </p:nvGrpSpPr>
        <p:grpSpPr>
          <a:xfrm>
            <a:off x="1795664" y="1262376"/>
            <a:ext cx="4897495" cy="360000"/>
            <a:chOff x="1795664" y="1262376"/>
            <a:chExt cx="4897495" cy="360000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D02560EF-8228-6CF8-1967-7D4EAF78B8A9}"/>
                </a:ext>
              </a:extLst>
            </p:cNvPr>
            <p:cNvSpPr/>
            <p:nvPr/>
          </p:nvSpPr>
          <p:spPr>
            <a:xfrm>
              <a:off x="2963547" y="1262376"/>
              <a:ext cx="360000" cy="36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EEF4B59-334B-281B-1F5F-7D32CEA2DC9D}"/>
                </a:ext>
              </a:extLst>
            </p:cNvPr>
            <p:cNvSpPr txBox="1"/>
            <p:nvPr/>
          </p:nvSpPr>
          <p:spPr>
            <a:xfrm>
              <a:off x="1795664" y="1314305"/>
              <a:ext cx="48974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1</a:t>
              </a:r>
              <a:r>
                <a:rPr lang="ko-KR" altLang="en-US" sz="1000" dirty="0"/>
                <a:t>월     </a:t>
              </a:r>
              <a:r>
                <a:rPr lang="en-US" altLang="ko-KR" sz="1000" dirty="0"/>
                <a:t>2</a:t>
              </a:r>
              <a:r>
                <a:rPr lang="ko-KR" altLang="en-US" sz="1000" dirty="0"/>
                <a:t>월     </a:t>
              </a:r>
              <a:r>
                <a:rPr lang="en-US" altLang="ko-KR" sz="1000" dirty="0"/>
                <a:t>3</a:t>
              </a:r>
              <a:r>
                <a:rPr lang="ko-KR" altLang="en-US" sz="1000" dirty="0"/>
                <a:t>월 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4</a:t>
              </a:r>
              <a:r>
                <a:rPr lang="ko-KR" altLang="en-US" sz="1000" dirty="0">
                  <a:solidFill>
                    <a:schemeClr val="bg1"/>
                  </a:solidFill>
                </a:rPr>
                <a:t>월</a:t>
              </a:r>
              <a:r>
                <a:rPr lang="ko-KR" altLang="en-US" sz="1000" dirty="0"/>
                <a:t>     </a:t>
              </a:r>
              <a:r>
                <a:rPr lang="en-US" altLang="ko-KR" sz="1000" dirty="0"/>
                <a:t>5</a:t>
              </a:r>
              <a:r>
                <a:rPr lang="ko-KR" altLang="en-US" sz="1000" dirty="0"/>
                <a:t>월      </a:t>
              </a:r>
              <a:r>
                <a:rPr lang="en-US" altLang="ko-KR" sz="1000" dirty="0"/>
                <a:t>6</a:t>
              </a:r>
              <a:r>
                <a:rPr lang="ko-KR" altLang="en-US" sz="1000" dirty="0"/>
                <a:t>월     </a:t>
              </a:r>
              <a:r>
                <a:rPr lang="en-US" altLang="ko-KR" sz="1000" dirty="0"/>
                <a:t>7</a:t>
              </a:r>
              <a:r>
                <a:rPr lang="ko-KR" altLang="en-US" sz="1000" dirty="0"/>
                <a:t>월     </a:t>
              </a:r>
              <a:r>
                <a:rPr lang="en-US" altLang="ko-KR" sz="1000" dirty="0"/>
                <a:t>8</a:t>
              </a:r>
              <a:r>
                <a:rPr lang="ko-KR" altLang="en-US" sz="1000" dirty="0"/>
                <a:t>월     </a:t>
              </a:r>
              <a:r>
                <a:rPr lang="en-US" altLang="ko-KR" sz="1000" dirty="0"/>
                <a:t>9</a:t>
              </a:r>
              <a:r>
                <a:rPr lang="ko-KR" altLang="en-US" sz="1000" dirty="0"/>
                <a:t>월     </a:t>
              </a:r>
              <a:r>
                <a:rPr lang="en-US" altLang="ko-KR" sz="1000" dirty="0"/>
                <a:t>10</a:t>
              </a:r>
              <a:r>
                <a:rPr lang="ko-KR" altLang="en-US" sz="1000" dirty="0"/>
                <a:t>월     </a:t>
              </a:r>
              <a:r>
                <a:rPr lang="en-US" altLang="ko-KR" sz="1000" dirty="0"/>
                <a:t>11</a:t>
              </a:r>
              <a:r>
                <a:rPr lang="ko-KR" altLang="en-US" sz="1000" dirty="0"/>
                <a:t>월     </a:t>
              </a:r>
              <a:r>
                <a:rPr lang="en-US" altLang="ko-KR" sz="1000" dirty="0"/>
                <a:t>12</a:t>
              </a:r>
              <a:r>
                <a:rPr lang="ko-KR" altLang="en-US" sz="1000" dirty="0"/>
                <a:t>월</a:t>
              </a:r>
            </a:p>
          </p:txBody>
        </p:sp>
      </p:grp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A89C26F8-6384-F9AA-64C9-04CCCE232BB4}"/>
              </a:ext>
            </a:extLst>
          </p:cNvPr>
          <p:cNvSpPr/>
          <p:nvPr/>
        </p:nvSpPr>
        <p:spPr>
          <a:xfrm>
            <a:off x="2401990" y="4286497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30B68A"/>
          </a:solidFill>
          <a:ln w="3175">
            <a:solidFill>
              <a:srgbClr val="30B68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종료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대출연계지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…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CBA263F-5BFE-F5D4-3DE4-E17CB185B39A}"/>
              </a:ext>
            </a:extLst>
          </p:cNvPr>
          <p:cNvSpPr/>
          <p:nvPr/>
        </p:nvSpPr>
        <p:spPr>
          <a:xfrm>
            <a:off x="2401990" y="4619724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건 </a:t>
            </a:r>
            <a:r>
              <a:rPr lang="ko-KR" alt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더보기</a:t>
            </a:r>
            <a:endParaRPr lang="ko-KR" altLang="en-US" sz="7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F6CAE286-5827-4BE9-9EF5-9D695BE005F0}"/>
              </a:ext>
            </a:extLst>
          </p:cNvPr>
          <p:cNvSpPr/>
          <p:nvPr/>
        </p:nvSpPr>
        <p:spPr>
          <a:xfrm>
            <a:off x="5318572" y="2950919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30B68A"/>
          </a:solidFill>
          <a:ln w="3175">
            <a:solidFill>
              <a:srgbClr val="30B68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대출연계지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…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09D5577-B4CC-3F71-955E-B61435A4868C}"/>
              </a:ext>
            </a:extLst>
          </p:cNvPr>
          <p:cNvCxnSpPr/>
          <p:nvPr/>
        </p:nvCxnSpPr>
        <p:spPr>
          <a:xfrm>
            <a:off x="419277" y="1763783"/>
            <a:ext cx="89433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559DBB1-2328-ECAB-1402-9560A10C382A}"/>
              </a:ext>
            </a:extLst>
          </p:cNvPr>
          <p:cNvSpPr/>
          <p:nvPr/>
        </p:nvSpPr>
        <p:spPr>
          <a:xfrm>
            <a:off x="4342700" y="3534278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solidFill>
              <a:srgbClr val="AB99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창업보육공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…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A6B2D22-11B0-C1B3-7B4E-1F6C831D0EFD}"/>
              </a:ext>
            </a:extLst>
          </p:cNvPr>
          <p:cNvSpPr/>
          <p:nvPr/>
        </p:nvSpPr>
        <p:spPr>
          <a:xfrm>
            <a:off x="4342700" y="3696055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유관기관 공고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EDED12-D8BA-B515-87AB-561DF316B9D0}"/>
              </a:ext>
            </a:extLst>
          </p:cNvPr>
          <p:cNvSpPr/>
          <p:nvPr/>
        </p:nvSpPr>
        <p:spPr>
          <a:xfrm>
            <a:off x="2401990" y="5047216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30B68A"/>
          </a:solidFill>
          <a:ln w="3175">
            <a:solidFill>
              <a:srgbClr val="30B68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투자유치설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…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B2B1895-A730-A4D0-4467-5040D2196096}"/>
              </a:ext>
            </a:extLst>
          </p:cNvPr>
          <p:cNvSpPr/>
          <p:nvPr/>
        </p:nvSpPr>
        <p:spPr>
          <a:xfrm>
            <a:off x="2401990" y="5380460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건 </a:t>
            </a:r>
            <a:r>
              <a:rPr lang="ko-KR" alt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더보기</a:t>
            </a:r>
            <a:endParaRPr lang="ko-KR" altLang="en-US" sz="7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37277DA-F1AE-9E4B-0818-D7F5260CD44D}"/>
              </a:ext>
            </a:extLst>
          </p:cNvPr>
          <p:cNvSpPr/>
          <p:nvPr/>
        </p:nvSpPr>
        <p:spPr>
          <a:xfrm>
            <a:off x="4345082" y="5208289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solidFill>
              <a:srgbClr val="AB99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창업기획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(N …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CAE64A1-1D74-F27D-C42D-AEA4AA66553C}"/>
              </a:ext>
            </a:extLst>
          </p:cNvPr>
          <p:cNvSpPr/>
          <p:nvPr/>
        </p:nvSpPr>
        <p:spPr>
          <a:xfrm>
            <a:off x="4345082" y="5046512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solidFill>
              <a:srgbClr val="AB99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창업기획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(N …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C9C2A44-A102-C24A-7F29-2EFB987E1D8F}"/>
              </a:ext>
            </a:extLst>
          </p:cNvPr>
          <p:cNvSpPr/>
          <p:nvPr/>
        </p:nvSpPr>
        <p:spPr>
          <a:xfrm>
            <a:off x="4345082" y="5370066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건 </a:t>
            </a:r>
            <a:r>
              <a:rPr lang="ko-KR" alt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더보기</a:t>
            </a:r>
            <a:endParaRPr lang="ko-KR" altLang="en-US" sz="7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2CB3E5E7-FB97-326A-4BFC-914C10D76CDD}"/>
              </a:ext>
            </a:extLst>
          </p:cNvPr>
          <p:cNvSpPr/>
          <p:nvPr/>
        </p:nvSpPr>
        <p:spPr>
          <a:xfrm>
            <a:off x="2400620" y="5800048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solidFill>
              <a:srgbClr val="AB99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종료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창업보육공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…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FCD482D-0654-0A44-8B0D-D2009E9EBC98}"/>
              </a:ext>
            </a:extLst>
          </p:cNvPr>
          <p:cNvSpPr/>
          <p:nvPr/>
        </p:nvSpPr>
        <p:spPr>
          <a:xfrm>
            <a:off x="2372840" y="5991050"/>
            <a:ext cx="3276000" cy="1800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rIns="72000" rtlCol="0" anchor="ctr"/>
          <a:lstStyle/>
          <a:p>
            <a:pPr algn="ctr" latinLnBrk="0"/>
            <a:r>
              <a:rPr kumimoji="0" lang="en-US" altLang="ko-KR" sz="7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[</a:t>
            </a:r>
            <a:r>
              <a:rPr kumimoji="0" lang="ko-KR" altLang="en-US" sz="7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창업보육공간 조성</a:t>
            </a:r>
            <a:r>
              <a:rPr kumimoji="0" lang="en-US" altLang="ko-KR" sz="7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] </a:t>
            </a:r>
            <a:r>
              <a:rPr lang="en-US" altLang="ko-KR" sz="800" dirty="0">
                <a:latin typeface="+mn-ea"/>
                <a:ea typeface="+mn-ea"/>
              </a:rPr>
              <a:t>2024</a:t>
            </a:r>
            <a:r>
              <a:rPr lang="ko-KR" altLang="en-US" sz="800" dirty="0">
                <a:latin typeface="+mn-ea"/>
                <a:ea typeface="+mn-ea"/>
              </a:rPr>
              <a:t>년 국토교통 창업지원센터 입주기업 모집 공고</a:t>
            </a:r>
            <a:endParaRPr lang="en-US" altLang="ko-KR" sz="800" dirty="0">
              <a:latin typeface="+mn-ea"/>
              <a:ea typeface="+mn-ea"/>
            </a:endParaRPr>
          </a:p>
        </p:txBody>
      </p: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E093E0A8-5EDE-9167-0294-BBA444D6A42E}"/>
              </a:ext>
            </a:extLst>
          </p:cNvPr>
          <p:cNvSpPr/>
          <p:nvPr/>
        </p:nvSpPr>
        <p:spPr>
          <a:xfrm>
            <a:off x="1432590" y="3695280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유관기관 공고</a:t>
            </a:r>
          </a:p>
        </p:txBody>
      </p: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97D948E9-CA1E-E3B7-E5EF-E82174939EFD}"/>
              </a:ext>
            </a:extLst>
          </p:cNvPr>
          <p:cNvSpPr/>
          <p:nvPr/>
        </p:nvSpPr>
        <p:spPr>
          <a:xfrm>
            <a:off x="1432590" y="3525672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solidFill>
              <a:srgbClr val="AB99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창업보육공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…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B2022D5-4553-0A08-765D-9F8D740FEACF}"/>
              </a:ext>
            </a:extLst>
          </p:cNvPr>
          <p:cNvSpPr/>
          <p:nvPr/>
        </p:nvSpPr>
        <p:spPr>
          <a:xfrm>
            <a:off x="1432590" y="4447448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종료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유관기관 공고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CAA3D01-273E-DC9C-2A3A-044E267F0856}"/>
              </a:ext>
            </a:extLst>
          </p:cNvPr>
          <p:cNvSpPr/>
          <p:nvPr/>
        </p:nvSpPr>
        <p:spPr>
          <a:xfrm>
            <a:off x="1432590" y="4277840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유관기관 공고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A7CA072-AAB1-F8D2-68FE-B0F5C220F517}"/>
              </a:ext>
            </a:extLst>
          </p:cNvPr>
          <p:cNvSpPr/>
          <p:nvPr/>
        </p:nvSpPr>
        <p:spPr>
          <a:xfrm>
            <a:off x="1432590" y="4617054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유관기관 공고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22201E1-5E8B-6FEC-D5C9-727416C79127}"/>
              </a:ext>
            </a:extLst>
          </p:cNvPr>
          <p:cNvSpPr/>
          <p:nvPr/>
        </p:nvSpPr>
        <p:spPr>
          <a:xfrm>
            <a:off x="1432590" y="5199616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유관기관 공고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1B56992-5BF5-DAD4-FC27-349652942211}"/>
              </a:ext>
            </a:extLst>
          </p:cNvPr>
          <p:cNvSpPr/>
          <p:nvPr/>
        </p:nvSpPr>
        <p:spPr>
          <a:xfrm>
            <a:off x="1432590" y="5030008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유관기관 공고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1DAA11B-2553-F8C6-AD94-3B2613F49C05}"/>
              </a:ext>
            </a:extLst>
          </p:cNvPr>
          <p:cNvSpPr/>
          <p:nvPr/>
        </p:nvSpPr>
        <p:spPr>
          <a:xfrm>
            <a:off x="1432590" y="5369222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종료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유관기관 공고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4BC14BF-337A-6189-E577-4C4D1996595B}"/>
              </a:ext>
            </a:extLst>
          </p:cNvPr>
          <p:cNvSpPr/>
          <p:nvPr/>
        </p:nvSpPr>
        <p:spPr>
          <a:xfrm>
            <a:off x="2403549" y="3695280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유관기관 공고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521B57-0BE8-C7D2-12CB-6BD120C961F2}"/>
              </a:ext>
            </a:extLst>
          </p:cNvPr>
          <p:cNvSpPr/>
          <p:nvPr/>
        </p:nvSpPr>
        <p:spPr>
          <a:xfrm>
            <a:off x="2403549" y="3525672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유관기관 공고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FE3CF91-E6CA-6B17-16E1-C8FF25B281C1}"/>
              </a:ext>
            </a:extLst>
          </p:cNvPr>
          <p:cNvSpPr/>
          <p:nvPr/>
        </p:nvSpPr>
        <p:spPr>
          <a:xfrm>
            <a:off x="3374510" y="3695280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종료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유관기관 공고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0B036AB-15DF-A5D9-F416-A81E5370B653}"/>
              </a:ext>
            </a:extLst>
          </p:cNvPr>
          <p:cNvSpPr/>
          <p:nvPr/>
        </p:nvSpPr>
        <p:spPr>
          <a:xfrm>
            <a:off x="3374510" y="3525672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유관기관 공고</a:t>
            </a: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36799B83-878D-383D-3011-EF0418D5F921}"/>
              </a:ext>
            </a:extLst>
          </p:cNvPr>
          <p:cNvCxnSpPr/>
          <p:nvPr/>
        </p:nvCxnSpPr>
        <p:spPr>
          <a:xfrm>
            <a:off x="419277" y="1141727"/>
            <a:ext cx="8943356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B3D902F5-213D-2A84-6DD2-CB2A831663EE}"/>
              </a:ext>
            </a:extLst>
          </p:cNvPr>
          <p:cNvGrpSpPr/>
          <p:nvPr/>
        </p:nvGrpSpPr>
        <p:grpSpPr>
          <a:xfrm>
            <a:off x="425556" y="628091"/>
            <a:ext cx="2916000" cy="360000"/>
            <a:chOff x="425556" y="1932602"/>
            <a:chExt cx="2916000" cy="360000"/>
          </a:xfrm>
        </p:grpSpPr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C05511D6-C15F-8098-5645-235B7ADD5EFE}"/>
                </a:ext>
              </a:extLst>
            </p:cNvPr>
            <p:cNvSpPr/>
            <p:nvPr/>
          </p:nvSpPr>
          <p:spPr>
            <a:xfrm>
              <a:off x="425556" y="1932602"/>
              <a:ext cx="2916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lIns="180000" rtlCol="0" anchor="ctr"/>
            <a:lstStyle/>
            <a:p>
              <a:pPr latinLnBrk="0"/>
              <a:r>
                <a:rPr lang="ko-KR" altLang="en-US" sz="9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      전체</a:t>
              </a:r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6B426B65-3277-5A78-A310-1B74A927901B}"/>
                </a:ext>
              </a:extLst>
            </p:cNvPr>
            <p:cNvGrpSpPr/>
            <p:nvPr/>
          </p:nvGrpSpPr>
          <p:grpSpPr>
            <a:xfrm>
              <a:off x="515114" y="2002786"/>
              <a:ext cx="216000" cy="216000"/>
              <a:chOff x="3155445" y="4726574"/>
              <a:chExt cx="540000" cy="540000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C975F900-EE02-CDB4-1E55-A66D58FB09C6}"/>
                  </a:ext>
                </a:extLst>
              </p:cNvPr>
              <p:cNvSpPr/>
              <p:nvPr/>
            </p:nvSpPr>
            <p:spPr>
              <a:xfrm>
                <a:off x="3155445" y="4726574"/>
                <a:ext cx="540000" cy="54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72000" bIns="108000" rtlCol="0" anchor="t"/>
              <a:lstStyle/>
              <a:p>
                <a:endPara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375C502F-776F-D016-EB32-731699FE0A30}"/>
                  </a:ext>
                </a:extLst>
              </p:cNvPr>
              <p:cNvCxnSpPr>
                <a:cxnSpLocks/>
                <a:stCxn id="113" idx="7"/>
                <a:endCxn id="113" idx="3"/>
              </p:cNvCxnSpPr>
              <p:nvPr/>
            </p:nvCxnSpPr>
            <p:spPr bwMode="auto">
              <a:xfrm flipH="1"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0C8CF57F-1894-AAA1-8E7C-E6D47C97F415}"/>
                  </a:ext>
                </a:extLst>
              </p:cNvPr>
              <p:cNvCxnSpPr>
                <a:cxnSpLocks/>
                <a:stCxn id="113" idx="1"/>
                <a:endCxn id="113" idx="5"/>
              </p:cNvCxnSpPr>
              <p:nvPr/>
            </p:nvCxnSpPr>
            <p:spPr bwMode="auto">
              <a:xfrm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3AA826BD-64EC-82BF-2470-567AACC144D2}"/>
              </a:ext>
            </a:extLst>
          </p:cNvPr>
          <p:cNvGrpSpPr/>
          <p:nvPr/>
        </p:nvGrpSpPr>
        <p:grpSpPr>
          <a:xfrm>
            <a:off x="3421548" y="628091"/>
            <a:ext cx="2916000" cy="360000"/>
            <a:chOff x="3421548" y="1932602"/>
            <a:chExt cx="2916000" cy="360000"/>
          </a:xfrm>
        </p:grpSpPr>
        <p:sp>
          <p:nvSpPr>
            <p:cNvPr id="123" name="사각형: 둥근 모서리 122">
              <a:extLst>
                <a:ext uri="{FF2B5EF4-FFF2-40B4-BE49-F238E27FC236}">
                  <a16:creationId xmlns:a16="http://schemas.microsoft.com/office/drawing/2014/main" id="{1DBA2BDB-F199-B62F-430F-00C30A1B2CE9}"/>
                </a:ext>
              </a:extLst>
            </p:cNvPr>
            <p:cNvSpPr/>
            <p:nvPr/>
          </p:nvSpPr>
          <p:spPr>
            <a:xfrm>
              <a:off x="3421548" y="1932602"/>
              <a:ext cx="2916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lIns="180000" rtlCol="0" anchor="ctr"/>
            <a:lstStyle/>
            <a:p>
              <a:pPr latinLnBrk="0"/>
              <a:r>
                <a:rPr lang="ko-KR" altLang="en-US" sz="900" b="1" kern="0" dirty="0">
                  <a:solidFill>
                    <a:schemeClr val="bg1"/>
                  </a:solidFill>
                  <a:latin typeface="+mj-ea"/>
                  <a:ea typeface="+mj-ea"/>
                </a:rPr>
                <a:t>       국토교통 기업지원허브</a:t>
              </a: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19659528-6BFB-BA59-BF15-804B0B091919}"/>
                </a:ext>
              </a:extLst>
            </p:cNvPr>
            <p:cNvGrpSpPr/>
            <p:nvPr/>
          </p:nvGrpSpPr>
          <p:grpSpPr>
            <a:xfrm>
              <a:off x="3511106" y="2002786"/>
              <a:ext cx="216000" cy="216000"/>
              <a:chOff x="3155445" y="4726574"/>
              <a:chExt cx="540000" cy="540000"/>
            </a:xfrm>
          </p:grpSpPr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DAA0C267-EE97-78D8-5266-13E4A668E5DB}"/>
                  </a:ext>
                </a:extLst>
              </p:cNvPr>
              <p:cNvSpPr/>
              <p:nvPr/>
            </p:nvSpPr>
            <p:spPr>
              <a:xfrm>
                <a:off x="3155445" y="4726574"/>
                <a:ext cx="540000" cy="54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72000" bIns="108000" rtlCol="0" anchor="t"/>
              <a:lstStyle/>
              <a:p>
                <a:pPr algn="l"/>
                <a:endParaRPr lang="ko-KR" altLang="en-US" sz="9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E36D3867-970C-5EDD-D7E8-FBEF1C2E3936}"/>
                  </a:ext>
                </a:extLst>
              </p:cNvPr>
              <p:cNvCxnSpPr>
                <a:cxnSpLocks/>
                <a:stCxn id="129" idx="7"/>
                <a:endCxn id="129" idx="3"/>
              </p:cNvCxnSpPr>
              <p:nvPr/>
            </p:nvCxnSpPr>
            <p:spPr bwMode="auto">
              <a:xfrm flipH="1"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64FFDBC4-962A-4588-31FD-E02C08533712}"/>
                  </a:ext>
                </a:extLst>
              </p:cNvPr>
              <p:cNvCxnSpPr>
                <a:cxnSpLocks/>
                <a:stCxn id="129" idx="1"/>
                <a:endCxn id="129" idx="5"/>
              </p:cNvCxnSpPr>
              <p:nvPr/>
            </p:nvCxnSpPr>
            <p:spPr bwMode="auto">
              <a:xfrm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F3541EF4-7096-6400-B222-2B7978B06AB2}"/>
              </a:ext>
            </a:extLst>
          </p:cNvPr>
          <p:cNvGrpSpPr/>
          <p:nvPr/>
        </p:nvGrpSpPr>
        <p:grpSpPr>
          <a:xfrm>
            <a:off x="6417540" y="628091"/>
            <a:ext cx="2916000" cy="360000"/>
            <a:chOff x="4929272" y="2449027"/>
            <a:chExt cx="2916000" cy="360000"/>
          </a:xfrm>
        </p:grpSpPr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EE9B8966-3C05-A64D-7ABF-2533A91C6CC8}"/>
                </a:ext>
              </a:extLst>
            </p:cNvPr>
            <p:cNvSpPr/>
            <p:nvPr/>
          </p:nvSpPr>
          <p:spPr>
            <a:xfrm>
              <a:off x="4929272" y="2449027"/>
              <a:ext cx="2916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lIns="180000" rtlCol="0" anchor="ctr"/>
            <a:lstStyle/>
            <a:p>
              <a:pPr marL="0" marR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      유관기관</a:t>
              </a:r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170B487-6FF5-C23C-2AC0-5D5E428E3702}"/>
                </a:ext>
              </a:extLst>
            </p:cNvPr>
            <p:cNvGrpSpPr/>
            <p:nvPr/>
          </p:nvGrpSpPr>
          <p:grpSpPr>
            <a:xfrm>
              <a:off x="5018830" y="2519211"/>
              <a:ext cx="216000" cy="216000"/>
              <a:chOff x="3155445" y="4726574"/>
              <a:chExt cx="540000" cy="540000"/>
            </a:xfrm>
          </p:grpSpPr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CB619AA0-70C9-1DC7-20DE-9F296B23E5E9}"/>
                  </a:ext>
                </a:extLst>
              </p:cNvPr>
              <p:cNvSpPr/>
              <p:nvPr/>
            </p:nvSpPr>
            <p:spPr>
              <a:xfrm>
                <a:off x="3155445" y="4726574"/>
                <a:ext cx="540000" cy="54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72000" bIns="108000" rtlCol="0" anchor="t"/>
              <a:lstStyle/>
              <a:p>
                <a:pPr algn="l"/>
                <a:endParaRPr lang="ko-KR" altLang="en-US" sz="9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id="{E7D5EA19-7EA9-457D-2CF0-605C001D138F}"/>
                  </a:ext>
                </a:extLst>
              </p:cNvPr>
              <p:cNvCxnSpPr>
                <a:cxnSpLocks/>
                <a:stCxn id="137" idx="7"/>
                <a:endCxn id="137" idx="3"/>
              </p:cNvCxnSpPr>
              <p:nvPr/>
            </p:nvCxnSpPr>
            <p:spPr bwMode="auto">
              <a:xfrm flipH="1"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059613E8-401E-3696-7434-23F9E7AD8CFB}"/>
                  </a:ext>
                </a:extLst>
              </p:cNvPr>
              <p:cNvCxnSpPr>
                <a:cxnSpLocks/>
                <a:stCxn id="137" idx="1"/>
                <a:endCxn id="137" idx="5"/>
              </p:cNvCxnSpPr>
              <p:nvPr/>
            </p:nvCxnSpPr>
            <p:spPr bwMode="auto">
              <a:xfrm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</p:grpSp>
      </p:grpSp>
      <p:sp>
        <p:nvSpPr>
          <p:cNvPr id="119" name="타원 118">
            <a:extLst>
              <a:ext uri="{FF2B5EF4-FFF2-40B4-BE49-F238E27FC236}">
                <a16:creationId xmlns:a16="http://schemas.microsoft.com/office/drawing/2014/main" id="{C2540147-7D9C-6039-CDF0-814F73DECB9D}"/>
              </a:ext>
            </a:extLst>
          </p:cNvPr>
          <p:cNvSpPr/>
          <p:nvPr/>
        </p:nvSpPr>
        <p:spPr>
          <a:xfrm>
            <a:off x="2238579" y="576205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1-7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06DBFA5D-F2BE-3781-F2C2-541041116358}"/>
              </a:ext>
            </a:extLst>
          </p:cNvPr>
          <p:cNvSpPr/>
          <p:nvPr/>
        </p:nvSpPr>
        <p:spPr>
          <a:xfrm>
            <a:off x="2401990" y="4444233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solidFill>
              <a:srgbClr val="AB99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창업기획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(N …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D877CF2E-8CB6-5719-91CB-866D29BCD9E7}"/>
              </a:ext>
            </a:extLst>
          </p:cNvPr>
          <p:cNvSpPr/>
          <p:nvPr/>
        </p:nvSpPr>
        <p:spPr>
          <a:xfrm>
            <a:off x="2401990" y="5218666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30B68A"/>
          </a:solidFill>
          <a:ln w="3175">
            <a:solidFill>
              <a:srgbClr val="30B68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투자유치설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…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4D6210D1-77EB-DB9D-CABB-B4F55B4CC34D}"/>
              </a:ext>
            </a:extLst>
          </p:cNvPr>
          <p:cNvSpPr/>
          <p:nvPr/>
        </p:nvSpPr>
        <p:spPr>
          <a:xfrm>
            <a:off x="5318572" y="2782239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30B68A"/>
          </a:solidFill>
          <a:ln w="3175">
            <a:solidFill>
              <a:srgbClr val="30B68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대출연계지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…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ADF9832A-AB18-E50C-5689-4F6A323BB1E5}"/>
              </a:ext>
            </a:extLst>
          </p:cNvPr>
          <p:cNvSpPr/>
          <p:nvPr/>
        </p:nvSpPr>
        <p:spPr>
          <a:xfrm>
            <a:off x="3376801" y="4277840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종료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유관기관 공고</a:t>
            </a:r>
          </a:p>
        </p:txBody>
      </p:sp>
      <p:graphicFrame>
        <p:nvGraphicFramePr>
          <p:cNvPr id="229" name="Group 974">
            <a:extLst>
              <a:ext uri="{FF2B5EF4-FFF2-40B4-BE49-F238E27FC236}">
                <a16:creationId xmlns:a16="http://schemas.microsoft.com/office/drawing/2014/main" id="{281F5424-3671-9654-29E0-EF30E1708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482920"/>
              </p:ext>
            </p:extLst>
          </p:nvPr>
        </p:nvGraphicFramePr>
        <p:xfrm>
          <a:off x="9680490" y="1691003"/>
          <a:ext cx="2318400" cy="452736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리스트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기업지원허브의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유관기관 사업일정 최대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건 노출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상단부터 일정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- 3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건 초과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일자영역 하단에 버튼으로 노출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팝업 노출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사업일정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사업공고 상세화면으로 이동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유관기관 비활성화 처리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기업지원허브의 일정만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건일 경우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1-2)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기업원허브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유관기관 일정이 각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건일 경우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기업지원허브의 일정이 맨 상단에 노출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1-3)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유관기관 일정만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건일 경우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1-4)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기업지원허브 일정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유관기관일정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건일 경우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1-5)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기업지원허브 일정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건 이상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유관기관 일정 존재 가능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더보기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버튼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일자 사업일정 팝업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1-6)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오늘일자 표시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1-7)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사업일정 마우스오버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전체 사업명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툴팁으로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월 기업지원 사업일정만 등록순으로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사업공고 상세화면으로 이동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유관기관 사업일정 제외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사업일정 다운로드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기업지원허브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1~12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월 사업일정 엑셀파일로 다운로드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월간 캘린더 스타일로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endParaRPr lang="ko-KR" altLang="en-US" sz="800" dirty="0">
                        <a:solidFill>
                          <a:srgbClr val="FF0000"/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384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rgbClr val="FF0000"/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0" name="타원 229">
            <a:extLst>
              <a:ext uri="{FF2B5EF4-FFF2-40B4-BE49-F238E27FC236}">
                <a16:creationId xmlns:a16="http://schemas.microsoft.com/office/drawing/2014/main" id="{2B91F455-E95E-B98E-CF00-C6D6890FF2BA}"/>
              </a:ext>
            </a:extLst>
          </p:cNvPr>
          <p:cNvSpPr/>
          <p:nvPr/>
        </p:nvSpPr>
        <p:spPr>
          <a:xfrm>
            <a:off x="330746" y="213654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6BA49368-2919-98B0-0E3E-449377DADEB0}"/>
              </a:ext>
            </a:extLst>
          </p:cNvPr>
          <p:cNvSpPr/>
          <p:nvPr/>
        </p:nvSpPr>
        <p:spPr>
          <a:xfrm>
            <a:off x="5128565" y="273166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232" name="사각형: 둥근 모서리 231">
            <a:extLst>
              <a:ext uri="{FF2B5EF4-FFF2-40B4-BE49-F238E27FC236}">
                <a16:creationId xmlns:a16="http://schemas.microsoft.com/office/drawing/2014/main" id="{156D7DF9-D545-8667-1474-1DD8E93F0645}"/>
              </a:ext>
            </a:extLst>
          </p:cNvPr>
          <p:cNvSpPr/>
          <p:nvPr/>
        </p:nvSpPr>
        <p:spPr>
          <a:xfrm>
            <a:off x="5318572" y="3113880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30B68A"/>
          </a:solidFill>
          <a:ln w="3175">
            <a:solidFill>
              <a:srgbClr val="30B68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대출연계지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…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4" name="사각형: 둥근 모서리 233">
            <a:extLst>
              <a:ext uri="{FF2B5EF4-FFF2-40B4-BE49-F238E27FC236}">
                <a16:creationId xmlns:a16="http://schemas.microsoft.com/office/drawing/2014/main" id="{9B60A8B1-9F9E-C9F0-A370-1F4318BACFE6}"/>
              </a:ext>
            </a:extLst>
          </p:cNvPr>
          <p:cNvSpPr/>
          <p:nvPr/>
        </p:nvSpPr>
        <p:spPr>
          <a:xfrm>
            <a:off x="4342700" y="3868071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건 </a:t>
            </a:r>
            <a:r>
              <a:rPr lang="ko-KR" alt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더보기</a:t>
            </a:r>
            <a:endParaRPr lang="ko-KR" altLang="en-US" sz="7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86F35F13-0982-03CB-1C2F-9B4ACBBEDC98}"/>
              </a:ext>
            </a:extLst>
          </p:cNvPr>
          <p:cNvSpPr/>
          <p:nvPr/>
        </p:nvSpPr>
        <p:spPr>
          <a:xfrm>
            <a:off x="2211036" y="424284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1-5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DBE867D4-721A-D605-9A8C-B0F9FFB9C890}"/>
              </a:ext>
            </a:extLst>
          </p:cNvPr>
          <p:cNvSpPr/>
          <p:nvPr/>
        </p:nvSpPr>
        <p:spPr>
          <a:xfrm>
            <a:off x="1229202" y="3454324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1-2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35196FBB-BD05-B61D-99E2-2C124425F3D3}"/>
              </a:ext>
            </a:extLst>
          </p:cNvPr>
          <p:cNvSpPr/>
          <p:nvPr/>
        </p:nvSpPr>
        <p:spPr>
          <a:xfrm>
            <a:off x="3193804" y="3454324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1-3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AA4CCB62-F8F1-C25D-EFFE-C9E16619C447}"/>
              </a:ext>
            </a:extLst>
          </p:cNvPr>
          <p:cNvSpPr/>
          <p:nvPr/>
        </p:nvSpPr>
        <p:spPr>
          <a:xfrm>
            <a:off x="4162527" y="3481824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1-4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C3530BF4-3BBF-B9B6-6BB7-FD8D46FE01C3}"/>
              </a:ext>
            </a:extLst>
          </p:cNvPr>
          <p:cNvGrpSpPr/>
          <p:nvPr/>
        </p:nvGrpSpPr>
        <p:grpSpPr>
          <a:xfrm>
            <a:off x="7221906" y="2247519"/>
            <a:ext cx="2140727" cy="4107497"/>
            <a:chOff x="7221906" y="2247519"/>
            <a:chExt cx="2140727" cy="4107497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34C72BD9-C689-7AB8-E1B0-0DDAD35ECF1E}"/>
                </a:ext>
              </a:extLst>
            </p:cNvPr>
            <p:cNvSpPr/>
            <p:nvPr/>
          </p:nvSpPr>
          <p:spPr>
            <a:xfrm>
              <a:off x="7221906" y="2247519"/>
              <a:ext cx="2140727" cy="40552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lIns="216000" tIns="432000" rIns="72000" bIns="46792" rtlCol="0" anchor="t"/>
            <a:lstStyle/>
            <a:p>
              <a:pPr defTabSz="1276350" latinLnBrk="0">
                <a:spcBef>
                  <a:spcPct val="50000"/>
                </a:spcBef>
              </a:pPr>
              <a:endParaRPr lang="ko-KR" altLang="en-US" sz="1600" kern="0" dirty="0">
                <a:ln>
                  <a:solidFill>
                    <a:srgbClr val="C0C0C0">
                      <a:alpha val="0"/>
                    </a:srgb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62BFD25-D578-053D-74A1-D33A55CE8595}"/>
                </a:ext>
              </a:extLst>
            </p:cNvPr>
            <p:cNvSpPr txBox="1"/>
            <p:nvPr/>
          </p:nvSpPr>
          <p:spPr>
            <a:xfrm>
              <a:off x="7305323" y="2729623"/>
              <a:ext cx="1962125" cy="4847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50" b="1" dirty="0">
                  <a:latin typeface="+mn-ea"/>
                  <a:ea typeface="+mn-ea"/>
                </a:rPr>
                <a:t>국토교통 스타트업 창업기획 프로그램 「제</a:t>
              </a:r>
              <a:r>
                <a:rPr lang="en-US" altLang="ko-KR" sz="850" b="1" dirty="0">
                  <a:latin typeface="+mn-ea"/>
                  <a:ea typeface="+mn-ea"/>
                </a:rPr>
                <a:t>4</a:t>
              </a:r>
              <a:r>
                <a:rPr lang="ko-KR" altLang="en-US" sz="850" b="1" dirty="0">
                  <a:latin typeface="+mn-ea"/>
                  <a:ea typeface="+mn-ea"/>
                </a:rPr>
                <a:t>회 </a:t>
              </a:r>
              <a:r>
                <a:rPr lang="en-US" altLang="ko-KR" sz="850" b="1" dirty="0">
                  <a:latin typeface="+mn-ea"/>
                  <a:ea typeface="+mn-ea"/>
                </a:rPr>
                <a:t>NEXT </a:t>
              </a:r>
              <a:r>
                <a:rPr lang="ko-KR" altLang="en-US" sz="850" b="1" dirty="0">
                  <a:latin typeface="+mn-ea"/>
                  <a:ea typeface="+mn-ea"/>
                </a:rPr>
                <a:t>챌린지」 모집 공고</a:t>
              </a:r>
              <a:r>
                <a:rPr lang="en-US" altLang="ko-KR" sz="850" b="1" dirty="0">
                  <a:latin typeface="+mn-ea"/>
                  <a:ea typeface="+mn-ea"/>
                </a:rPr>
                <a:t>(</a:t>
              </a:r>
              <a:r>
                <a:rPr lang="ko-KR" altLang="en-US" sz="850" b="1" dirty="0">
                  <a:latin typeface="+mn-ea"/>
                  <a:ea typeface="+mn-ea"/>
                </a:rPr>
                <a:t>초기창업기업</a:t>
              </a:r>
              <a:r>
                <a:rPr lang="en-US" altLang="ko-KR" sz="850" b="1" dirty="0"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8B868C88-80D9-3A5B-CDD3-631426BBF741}"/>
                </a:ext>
              </a:extLst>
            </p:cNvPr>
            <p:cNvSpPr/>
            <p:nvPr/>
          </p:nvSpPr>
          <p:spPr>
            <a:xfrm>
              <a:off x="7476655" y="2415744"/>
              <a:ext cx="1116000" cy="162000"/>
            </a:xfrm>
            <a:prstGeom prst="roundRect">
              <a:avLst>
                <a:gd name="adj" fmla="val 5000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7200" rtlCol="0" anchor="ctr"/>
            <a:lstStyle/>
            <a:p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창업기획</a:t>
              </a:r>
              <a:r>
                <a:rPr lang="en-US" altLang="ko-KR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(NEXT </a:t>
              </a:r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챌린지</a:t>
              </a:r>
              <a:r>
                <a:rPr lang="en-US" altLang="ko-KR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)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DAF7227-B992-B3B5-EA02-652B61CD7799}"/>
                </a:ext>
              </a:extLst>
            </p:cNvPr>
            <p:cNvSpPr txBox="1"/>
            <p:nvPr/>
          </p:nvSpPr>
          <p:spPr>
            <a:xfrm>
              <a:off x="7305040" y="3142719"/>
              <a:ext cx="1440000" cy="230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ko-KR" sz="7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2024-04-25 ~ 2024-05-20</a:t>
              </a: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0CAF7464-94BC-3DE4-8891-B88E0CA43044}"/>
                </a:ext>
              </a:extLst>
            </p:cNvPr>
            <p:cNvCxnSpPr>
              <a:cxnSpLocks/>
            </p:cNvCxnSpPr>
            <p:nvPr/>
          </p:nvCxnSpPr>
          <p:spPr>
            <a:xfrm>
              <a:off x="7407643" y="3423111"/>
              <a:ext cx="18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4C28FB5-2925-7824-8B07-388742973E23}"/>
                </a:ext>
              </a:extLst>
            </p:cNvPr>
            <p:cNvSpPr txBox="1"/>
            <p:nvPr/>
          </p:nvSpPr>
          <p:spPr>
            <a:xfrm>
              <a:off x="7305323" y="3814722"/>
              <a:ext cx="1962125" cy="4847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50" b="1" dirty="0">
                  <a:latin typeface="+mn-ea"/>
                  <a:ea typeface="+mn-ea"/>
                </a:rPr>
                <a:t>국토교통 스타트업 창업기획 프로그램 「제</a:t>
              </a:r>
              <a:r>
                <a:rPr lang="en-US" altLang="ko-KR" sz="850" b="1" dirty="0">
                  <a:latin typeface="+mn-ea"/>
                  <a:ea typeface="+mn-ea"/>
                </a:rPr>
                <a:t>4</a:t>
              </a:r>
              <a:r>
                <a:rPr lang="ko-KR" altLang="en-US" sz="850" b="1" dirty="0">
                  <a:latin typeface="+mn-ea"/>
                  <a:ea typeface="+mn-ea"/>
                </a:rPr>
                <a:t>회 </a:t>
              </a:r>
              <a:r>
                <a:rPr lang="en-US" altLang="ko-KR" sz="850" b="1" dirty="0">
                  <a:latin typeface="+mn-ea"/>
                  <a:ea typeface="+mn-ea"/>
                </a:rPr>
                <a:t>NEXT </a:t>
              </a:r>
              <a:r>
                <a:rPr lang="ko-KR" altLang="en-US" sz="850" b="1" dirty="0">
                  <a:latin typeface="+mn-ea"/>
                  <a:ea typeface="+mn-ea"/>
                </a:rPr>
                <a:t>챌린지」 모집 공고</a:t>
              </a:r>
              <a:r>
                <a:rPr lang="en-US" altLang="ko-KR" sz="850" b="1" dirty="0">
                  <a:latin typeface="+mn-ea"/>
                  <a:ea typeface="+mn-ea"/>
                </a:rPr>
                <a:t>(</a:t>
              </a:r>
              <a:r>
                <a:rPr lang="ko-KR" altLang="en-US" sz="850" b="1" dirty="0">
                  <a:latin typeface="+mn-ea"/>
                  <a:ea typeface="+mn-ea"/>
                </a:rPr>
                <a:t>초기창업기업</a:t>
              </a:r>
              <a:r>
                <a:rPr lang="en-US" altLang="ko-KR" sz="850" b="1" dirty="0"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25C557C-3BBE-4ED2-3BAD-055DC87E4633}"/>
                </a:ext>
              </a:extLst>
            </p:cNvPr>
            <p:cNvSpPr/>
            <p:nvPr/>
          </p:nvSpPr>
          <p:spPr>
            <a:xfrm>
              <a:off x="7476655" y="3495763"/>
              <a:ext cx="1116000" cy="162000"/>
            </a:xfrm>
            <a:prstGeom prst="roundRect">
              <a:avLst>
                <a:gd name="adj" fmla="val 5000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7200" rtlCol="0" anchor="ctr"/>
            <a:lstStyle/>
            <a:p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창업기획</a:t>
              </a:r>
              <a:r>
                <a:rPr lang="en-US" altLang="ko-KR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(NEXT </a:t>
              </a:r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챌린지</a:t>
              </a:r>
              <a:r>
                <a:rPr lang="en-US" altLang="ko-KR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)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12B3240-A921-90F3-EA54-9AF133BF7AC2}"/>
                </a:ext>
              </a:extLst>
            </p:cNvPr>
            <p:cNvSpPr txBox="1"/>
            <p:nvPr/>
          </p:nvSpPr>
          <p:spPr>
            <a:xfrm>
              <a:off x="7298601" y="4227817"/>
              <a:ext cx="1440000" cy="230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ko-KR" sz="7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2024-04-25 ~ 2024-05-20</a:t>
              </a: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B58755F6-437A-7239-CFF3-824D2A9435EF}"/>
                </a:ext>
              </a:extLst>
            </p:cNvPr>
            <p:cNvCxnSpPr>
              <a:cxnSpLocks/>
            </p:cNvCxnSpPr>
            <p:nvPr/>
          </p:nvCxnSpPr>
          <p:spPr>
            <a:xfrm>
              <a:off x="7407643" y="4509750"/>
              <a:ext cx="18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95871D8-249B-BE14-6A18-D8832A888BF8}"/>
                </a:ext>
              </a:extLst>
            </p:cNvPr>
            <p:cNvSpPr txBox="1"/>
            <p:nvPr/>
          </p:nvSpPr>
          <p:spPr>
            <a:xfrm>
              <a:off x="7305323" y="4907613"/>
              <a:ext cx="1962125" cy="3539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50" b="1" dirty="0">
                  <a:latin typeface="+mn-ea"/>
                  <a:ea typeface="+mn-ea"/>
                </a:rPr>
                <a:t>국토교통 중소</a:t>
              </a:r>
              <a:r>
                <a:rPr lang="en-US" altLang="ko-KR" sz="850" b="1" dirty="0">
                  <a:latin typeface="+mn-ea"/>
                  <a:ea typeface="+mn-ea"/>
                </a:rPr>
                <a:t>·</a:t>
              </a:r>
              <a:r>
                <a:rPr lang="ko-KR" altLang="en-US" sz="850" b="1" dirty="0">
                  <a:latin typeface="+mn-ea"/>
                  <a:ea typeface="+mn-ea"/>
                </a:rPr>
                <a:t>벤처기업 투자유치 지원 프로그램 </a:t>
              </a:r>
              <a:r>
                <a:rPr lang="en-US" altLang="ko-KR" sz="850" b="1" dirty="0">
                  <a:latin typeface="+mn-ea"/>
                  <a:ea typeface="+mn-ea"/>
                </a:rPr>
                <a:t>1</a:t>
              </a:r>
              <a:r>
                <a:rPr lang="ko-KR" altLang="en-US" sz="850" b="1" dirty="0">
                  <a:latin typeface="+mn-ea"/>
                  <a:ea typeface="+mn-ea"/>
                </a:rPr>
                <a:t>기 모집 공고</a:t>
              </a:r>
              <a:endParaRPr lang="en-US" altLang="ko-KR" sz="850" b="1" dirty="0">
                <a:latin typeface="+mn-ea"/>
                <a:ea typeface="+mn-ea"/>
              </a:endParaRP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DBA9E5B3-DDF3-2E00-C39A-0076504C9450}"/>
                </a:ext>
              </a:extLst>
            </p:cNvPr>
            <p:cNvSpPr/>
            <p:nvPr/>
          </p:nvSpPr>
          <p:spPr>
            <a:xfrm>
              <a:off x="7476655" y="4583942"/>
              <a:ext cx="1044000" cy="162000"/>
            </a:xfrm>
            <a:prstGeom prst="roundRect">
              <a:avLst>
                <a:gd name="adj" fmla="val 5000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7200" rtlCol="0" anchor="ctr"/>
            <a:lstStyle/>
            <a:p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투자유치설명회</a:t>
              </a:r>
              <a:endParaRPr lang="ko-KR" altLang="en-US" sz="7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C68EC98-757A-F8CA-723D-1D11104BDA49}"/>
                </a:ext>
              </a:extLst>
            </p:cNvPr>
            <p:cNvSpPr txBox="1"/>
            <p:nvPr/>
          </p:nvSpPr>
          <p:spPr>
            <a:xfrm>
              <a:off x="7305040" y="5182397"/>
              <a:ext cx="1440000" cy="230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ko-KR" sz="7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2024-04-23 ~ 2024-05-08</a:t>
              </a:r>
            </a:p>
          </p:txBody>
        </p: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219EEAF5-9BA6-6AC1-2F63-353BC94F8EC8}"/>
                </a:ext>
              </a:extLst>
            </p:cNvPr>
            <p:cNvCxnSpPr>
              <a:cxnSpLocks/>
            </p:cNvCxnSpPr>
            <p:nvPr/>
          </p:nvCxnSpPr>
          <p:spPr>
            <a:xfrm>
              <a:off x="7407643" y="5462789"/>
              <a:ext cx="18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DB3472E-94EC-7516-584D-C95226B47F6A}"/>
                </a:ext>
              </a:extLst>
            </p:cNvPr>
            <p:cNvSpPr txBox="1"/>
            <p:nvPr/>
          </p:nvSpPr>
          <p:spPr>
            <a:xfrm>
              <a:off x="7305323" y="5855546"/>
              <a:ext cx="1962125" cy="3539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850" b="1" dirty="0">
                  <a:latin typeface="+mn-ea"/>
                  <a:ea typeface="+mn-ea"/>
                </a:rPr>
                <a:t>2024</a:t>
              </a:r>
              <a:r>
                <a:rPr lang="ko-KR" altLang="en-US" sz="850" b="1" dirty="0">
                  <a:latin typeface="+mn-ea"/>
                  <a:ea typeface="+mn-ea"/>
                </a:rPr>
                <a:t>년 국토교통 창업지원센터 입주기업 모집 공고</a:t>
              </a:r>
              <a:endParaRPr lang="en-US" altLang="ko-KR" sz="850" b="1" dirty="0">
                <a:latin typeface="+mn-ea"/>
                <a:ea typeface="+mn-ea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92C13573-2672-DE65-E874-FB2D18CF3486}"/>
                </a:ext>
              </a:extLst>
            </p:cNvPr>
            <p:cNvSpPr/>
            <p:nvPr/>
          </p:nvSpPr>
          <p:spPr>
            <a:xfrm>
              <a:off x="7476655" y="5535441"/>
              <a:ext cx="1116000" cy="162000"/>
            </a:xfrm>
            <a:prstGeom prst="roundRect">
              <a:avLst>
                <a:gd name="adj" fmla="val 5000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7200" rtlCol="0" anchor="ctr"/>
            <a:lstStyle/>
            <a:p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창업보육공간 조성</a:t>
              </a:r>
              <a:endParaRPr lang="ko-KR" altLang="en-US" sz="7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3DF2451A-F80B-644C-289B-355BA067F253}"/>
                </a:ext>
              </a:extLst>
            </p:cNvPr>
            <p:cNvSpPr/>
            <p:nvPr/>
          </p:nvSpPr>
          <p:spPr>
            <a:xfrm>
              <a:off x="8576310" y="2423118"/>
              <a:ext cx="324000" cy="14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50" b="0" dirty="0">
                  <a:solidFill>
                    <a:schemeClr val="bg1"/>
                  </a:solidFill>
                  <a:latin typeface="+mn-ea"/>
                </a:rPr>
                <a:t>D-28</a:t>
              </a:r>
              <a:endParaRPr lang="ko-KR" altLang="en-US" sz="75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A7875280-4B49-09B7-9323-0B8350CD2B3B}"/>
                </a:ext>
              </a:extLst>
            </p:cNvPr>
            <p:cNvSpPr/>
            <p:nvPr/>
          </p:nvSpPr>
          <p:spPr>
            <a:xfrm>
              <a:off x="8576310" y="3503137"/>
              <a:ext cx="324000" cy="14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50" b="0" dirty="0">
                  <a:solidFill>
                    <a:schemeClr val="bg1"/>
                  </a:solidFill>
                  <a:latin typeface="+mn-ea"/>
                </a:rPr>
                <a:t>D-28</a:t>
              </a:r>
              <a:endParaRPr lang="ko-KR" altLang="en-US" sz="75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6" name="사각형: 둥근 모서리 125">
              <a:extLst>
                <a:ext uri="{FF2B5EF4-FFF2-40B4-BE49-F238E27FC236}">
                  <a16:creationId xmlns:a16="http://schemas.microsoft.com/office/drawing/2014/main" id="{84ACA64F-EF59-7BD9-13BA-E026A3EE25B3}"/>
                </a:ext>
              </a:extLst>
            </p:cNvPr>
            <p:cNvSpPr/>
            <p:nvPr/>
          </p:nvSpPr>
          <p:spPr>
            <a:xfrm>
              <a:off x="8235490" y="4591316"/>
              <a:ext cx="324000" cy="14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50" b="0" dirty="0">
                  <a:solidFill>
                    <a:schemeClr val="bg1"/>
                  </a:solidFill>
                  <a:latin typeface="+mn-ea"/>
                </a:rPr>
                <a:t>D-14</a:t>
              </a:r>
              <a:endParaRPr lang="ko-KR" altLang="en-US" sz="75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35CDEF8C-792E-D20A-0235-82548AB02AD9}"/>
                </a:ext>
              </a:extLst>
            </p:cNvPr>
            <p:cNvSpPr/>
            <p:nvPr/>
          </p:nvSpPr>
          <p:spPr>
            <a:xfrm>
              <a:off x="8350623" y="5542815"/>
              <a:ext cx="324000" cy="14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50" dirty="0">
                  <a:solidFill>
                    <a:schemeClr val="bg1"/>
                  </a:solidFill>
                  <a:latin typeface="+mn-ea"/>
                </a:rPr>
                <a:t>마감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FB0D689-8414-8AC4-C65B-A49D13858F0A}"/>
                </a:ext>
              </a:extLst>
            </p:cNvPr>
            <p:cNvSpPr/>
            <p:nvPr/>
          </p:nvSpPr>
          <p:spPr>
            <a:xfrm>
              <a:off x="7397879" y="2451744"/>
              <a:ext cx="90000" cy="90000"/>
            </a:xfrm>
            <a:prstGeom prst="ellipse">
              <a:avLst/>
            </a:prstGeom>
            <a:solidFill>
              <a:srgbClr val="AB9938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B888D8F2-22F9-8CF5-F0AF-BD06948FC677}"/>
                </a:ext>
              </a:extLst>
            </p:cNvPr>
            <p:cNvSpPr/>
            <p:nvPr/>
          </p:nvSpPr>
          <p:spPr>
            <a:xfrm>
              <a:off x="7397879" y="3531763"/>
              <a:ext cx="90000" cy="90000"/>
            </a:xfrm>
            <a:prstGeom prst="ellipse">
              <a:avLst/>
            </a:prstGeom>
            <a:solidFill>
              <a:srgbClr val="AB9938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6D4F408-25FA-FAE3-E471-028E1B595F02}"/>
                </a:ext>
              </a:extLst>
            </p:cNvPr>
            <p:cNvSpPr/>
            <p:nvPr/>
          </p:nvSpPr>
          <p:spPr>
            <a:xfrm>
              <a:off x="7397879" y="4619942"/>
              <a:ext cx="90000" cy="90000"/>
            </a:xfrm>
            <a:prstGeom prst="ellipse">
              <a:avLst/>
            </a:prstGeom>
            <a:solidFill>
              <a:srgbClr val="1BAD82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018B378-B0BE-ED34-3462-605D1C18DDCE}"/>
                </a:ext>
              </a:extLst>
            </p:cNvPr>
            <p:cNvSpPr/>
            <p:nvPr/>
          </p:nvSpPr>
          <p:spPr>
            <a:xfrm>
              <a:off x="7397879" y="5571441"/>
              <a:ext cx="90000" cy="90000"/>
            </a:xfrm>
            <a:prstGeom prst="ellipse">
              <a:avLst/>
            </a:prstGeom>
            <a:solidFill>
              <a:srgbClr val="AB9938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1E6F34E-B5C9-98DD-7AAF-E1929997ABB5}"/>
                </a:ext>
              </a:extLst>
            </p:cNvPr>
            <p:cNvSpPr txBox="1"/>
            <p:nvPr/>
          </p:nvSpPr>
          <p:spPr>
            <a:xfrm>
              <a:off x="7305040" y="6124119"/>
              <a:ext cx="1440000" cy="230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ko-KR" sz="7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2024-04-11 ~ 2024-04-30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44D29707-3731-0283-2929-2C176C383489}"/>
                </a:ext>
              </a:extLst>
            </p:cNvPr>
            <p:cNvSpPr txBox="1"/>
            <p:nvPr/>
          </p:nvSpPr>
          <p:spPr>
            <a:xfrm>
              <a:off x="7305323" y="2575706"/>
              <a:ext cx="1962125" cy="2231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00" dirty="0">
                  <a:latin typeface="+mn-ea"/>
                  <a:ea typeface="+mn-ea"/>
                </a:rPr>
                <a:t>국토교통과학진흥원</a:t>
              </a:r>
              <a:endParaRPr lang="en-US" altLang="ko-KR" sz="800" dirty="0">
                <a:latin typeface="+mn-ea"/>
                <a:ea typeface="+mn-ea"/>
              </a:endParaRP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945F0EF9-7AE0-A486-8A8E-84D27EC4DD08}"/>
                </a:ext>
              </a:extLst>
            </p:cNvPr>
            <p:cNvSpPr txBox="1"/>
            <p:nvPr/>
          </p:nvSpPr>
          <p:spPr>
            <a:xfrm>
              <a:off x="7305323" y="3653071"/>
              <a:ext cx="1962125" cy="2231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00" dirty="0">
                  <a:latin typeface="+mn-ea"/>
                  <a:ea typeface="+mn-ea"/>
                </a:rPr>
                <a:t>국토교통과학진흥원</a:t>
              </a:r>
              <a:endParaRPr lang="en-US" altLang="ko-KR" sz="800" dirty="0">
                <a:latin typeface="+mn-ea"/>
                <a:ea typeface="+mn-ea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8999F600-10C6-EA71-228F-D9F2AE55C98B}"/>
                </a:ext>
              </a:extLst>
            </p:cNvPr>
            <p:cNvSpPr txBox="1"/>
            <p:nvPr/>
          </p:nvSpPr>
          <p:spPr>
            <a:xfrm>
              <a:off x="7305323" y="4748539"/>
              <a:ext cx="1962125" cy="2231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00" dirty="0">
                  <a:latin typeface="+mn-ea"/>
                  <a:ea typeface="+mn-ea"/>
                </a:rPr>
                <a:t>국토교통과학진흥원</a:t>
              </a:r>
              <a:endParaRPr lang="en-US" altLang="ko-KR" sz="800" dirty="0">
                <a:latin typeface="+mn-ea"/>
                <a:ea typeface="+mn-ea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BED7A7F3-59EA-E985-AB95-059CE54E6080}"/>
                </a:ext>
              </a:extLst>
            </p:cNvPr>
            <p:cNvSpPr txBox="1"/>
            <p:nvPr/>
          </p:nvSpPr>
          <p:spPr>
            <a:xfrm>
              <a:off x="7305323" y="5699153"/>
              <a:ext cx="1962125" cy="2231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00" dirty="0">
                  <a:latin typeface="+mn-ea"/>
                  <a:ea typeface="+mn-ea"/>
                </a:rPr>
                <a:t>국토교통과학진흥원</a:t>
              </a:r>
              <a:endParaRPr lang="en-US" altLang="ko-KR" sz="800" dirty="0">
                <a:latin typeface="+mn-ea"/>
                <a:ea typeface="+mn-ea"/>
              </a:endParaRPr>
            </a:p>
          </p:txBody>
        </p:sp>
        <p:grpSp>
          <p:nvGrpSpPr>
            <p:cNvPr id="267" name="그룹 266">
              <a:extLst>
                <a:ext uri="{FF2B5EF4-FFF2-40B4-BE49-F238E27FC236}">
                  <a16:creationId xmlns:a16="http://schemas.microsoft.com/office/drawing/2014/main" id="{A5BA0DC2-A75D-FC68-3BE1-C9AAF678C9D0}"/>
                </a:ext>
              </a:extLst>
            </p:cNvPr>
            <p:cNvGrpSpPr/>
            <p:nvPr/>
          </p:nvGrpSpPr>
          <p:grpSpPr>
            <a:xfrm>
              <a:off x="9231600" y="2375109"/>
              <a:ext cx="54000" cy="3825475"/>
              <a:chOff x="9231600" y="3678732"/>
              <a:chExt cx="54000" cy="3825475"/>
            </a:xfrm>
          </p:grpSpPr>
          <p:sp>
            <p:nvSpPr>
              <p:cNvPr id="268" name="사각형: 둥근 모서리 267">
                <a:extLst>
                  <a:ext uri="{FF2B5EF4-FFF2-40B4-BE49-F238E27FC236}">
                    <a16:creationId xmlns:a16="http://schemas.microsoft.com/office/drawing/2014/main" id="{FDD23EE6-D3AF-DD76-AE9F-6538D9AEEC78}"/>
                  </a:ext>
                </a:extLst>
              </p:cNvPr>
              <p:cNvSpPr/>
              <p:nvPr/>
            </p:nvSpPr>
            <p:spPr>
              <a:xfrm>
                <a:off x="9231600" y="5272207"/>
                <a:ext cx="54000" cy="2232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69" name="사각형: 둥근 모서리 268">
                <a:extLst>
                  <a:ext uri="{FF2B5EF4-FFF2-40B4-BE49-F238E27FC236}">
                    <a16:creationId xmlns:a16="http://schemas.microsoft.com/office/drawing/2014/main" id="{8FB29D4A-0550-8FD9-62AB-09271B00E13F}"/>
                  </a:ext>
                </a:extLst>
              </p:cNvPr>
              <p:cNvSpPr/>
              <p:nvPr/>
            </p:nvSpPr>
            <p:spPr>
              <a:xfrm>
                <a:off x="9231600" y="3678732"/>
                <a:ext cx="54000" cy="1800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</p:grpSp>
      <p:sp>
        <p:nvSpPr>
          <p:cNvPr id="261" name="타원 260">
            <a:extLst>
              <a:ext uri="{FF2B5EF4-FFF2-40B4-BE49-F238E27FC236}">
                <a16:creationId xmlns:a16="http://schemas.microsoft.com/office/drawing/2014/main" id="{2B030308-0236-2AEB-5D05-3A7826DBD427}"/>
              </a:ext>
            </a:extLst>
          </p:cNvPr>
          <p:cNvSpPr/>
          <p:nvPr/>
        </p:nvSpPr>
        <p:spPr>
          <a:xfrm>
            <a:off x="7129898" y="213654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A92CDCCE-38D3-CF2E-5F96-0D28548C54C8}"/>
              </a:ext>
            </a:extLst>
          </p:cNvPr>
          <p:cNvSpPr/>
          <p:nvPr/>
        </p:nvSpPr>
        <p:spPr>
          <a:xfrm>
            <a:off x="4155875" y="501254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1-6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09605F85-EC1B-6284-A047-BDA21842C14B}"/>
              </a:ext>
            </a:extLst>
          </p:cNvPr>
          <p:cNvGrpSpPr/>
          <p:nvPr/>
        </p:nvGrpSpPr>
        <p:grpSpPr>
          <a:xfrm>
            <a:off x="8055491" y="1860977"/>
            <a:ext cx="1224000" cy="234000"/>
            <a:chOff x="6122390" y="2996342"/>
            <a:chExt cx="1224000" cy="23400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47A3932-0068-CD5B-7B24-EC17A7BD26D2}"/>
                </a:ext>
              </a:extLst>
            </p:cNvPr>
            <p:cNvSpPr/>
            <p:nvPr/>
          </p:nvSpPr>
          <p:spPr bwMode="auto">
            <a:xfrm>
              <a:off x="6122390" y="2996342"/>
              <a:ext cx="12240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252000" rIns="0" rtlCol="0" anchor="ctr">
              <a:noAutofit/>
            </a:bodyPr>
            <a:lstStyle/>
            <a:p>
              <a:r>
                <a:rPr lang="ko-KR" altLang="en-US" sz="900" dirty="0"/>
                <a:t>사업일정 다운로드</a:t>
              </a:r>
            </a:p>
          </p:txBody>
        </p:sp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02C02818-22A6-1D7E-88BA-73DAB6422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8046" y="3047403"/>
              <a:ext cx="133200" cy="133200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E33880D-CF81-2F89-F33C-07F53B815A8D}"/>
              </a:ext>
            </a:extLst>
          </p:cNvPr>
          <p:cNvGrpSpPr/>
          <p:nvPr/>
        </p:nvGrpSpPr>
        <p:grpSpPr>
          <a:xfrm>
            <a:off x="7135628" y="1332658"/>
            <a:ext cx="1044000" cy="234000"/>
            <a:chOff x="6999436" y="2636167"/>
            <a:chExt cx="1044000" cy="234000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BE5FEB6-1FEF-F536-D1D6-7DF69A5C30A2}"/>
                </a:ext>
              </a:extLst>
            </p:cNvPr>
            <p:cNvSpPr/>
            <p:nvPr/>
          </p:nvSpPr>
          <p:spPr bwMode="auto">
            <a:xfrm>
              <a:off x="6999436" y="2636167"/>
              <a:ext cx="10440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r>
                <a:rPr lang="ko-KR" altLang="en-US" sz="900" dirty="0"/>
                <a:t>     월간일정 보기</a:t>
              </a:r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762CC282-E10C-5FE4-CCA9-DA1E468D5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6003" y="2697587"/>
              <a:ext cx="116157" cy="126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  <a:prstDash val="solid"/>
            </a:ln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6092AFD8-C223-46FF-3947-DD0C40879AE1}"/>
              </a:ext>
            </a:extLst>
          </p:cNvPr>
          <p:cNvGrpSpPr/>
          <p:nvPr/>
        </p:nvGrpSpPr>
        <p:grpSpPr>
          <a:xfrm>
            <a:off x="8235491" y="1332658"/>
            <a:ext cx="1044000" cy="234000"/>
            <a:chOff x="8235491" y="2636167"/>
            <a:chExt cx="1044000" cy="234000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43D0083A-7EDA-0C77-217C-1ECF6E5A7A7D}"/>
                </a:ext>
              </a:extLst>
            </p:cNvPr>
            <p:cNvSpPr/>
            <p:nvPr/>
          </p:nvSpPr>
          <p:spPr bwMode="auto">
            <a:xfrm>
              <a:off x="8235491" y="2636167"/>
              <a:ext cx="10440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연간일정 보기</a:t>
              </a:r>
            </a:p>
          </p:txBody>
        </p:sp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1D6CD742-252F-5BBA-546E-D0B583AF16B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431" y="2706629"/>
              <a:ext cx="126000" cy="108000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1984F3A-412B-DAD6-FDED-D0B264748EF6}"/>
              </a:ext>
            </a:extLst>
          </p:cNvPr>
          <p:cNvGrpSpPr/>
          <p:nvPr/>
        </p:nvGrpSpPr>
        <p:grpSpPr>
          <a:xfrm>
            <a:off x="411259" y="1898003"/>
            <a:ext cx="5257422" cy="215444"/>
            <a:chOff x="4650826" y="1338999"/>
            <a:chExt cx="5257422" cy="215444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6288E1C7-3E2E-BEC8-6DC3-647617A58149}"/>
                </a:ext>
              </a:extLst>
            </p:cNvPr>
            <p:cNvGrpSpPr/>
            <p:nvPr/>
          </p:nvGrpSpPr>
          <p:grpSpPr>
            <a:xfrm>
              <a:off x="4650826" y="1338999"/>
              <a:ext cx="514202" cy="215444"/>
              <a:chOff x="419277" y="2721065"/>
              <a:chExt cx="514202" cy="215444"/>
            </a:xfrm>
          </p:grpSpPr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CA144A6E-7B3B-9A9F-A498-FE05CCDF62FE}"/>
                  </a:ext>
                </a:extLst>
              </p:cNvPr>
              <p:cNvGrpSpPr/>
              <p:nvPr/>
            </p:nvGrpSpPr>
            <p:grpSpPr>
              <a:xfrm>
                <a:off x="419277" y="2747787"/>
                <a:ext cx="162000" cy="162000"/>
                <a:chOff x="892277" y="2521973"/>
                <a:chExt cx="162000" cy="162000"/>
              </a:xfrm>
            </p:grpSpPr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5B0BE09F-2BC2-234A-9CAD-881F2F82F169}"/>
                    </a:ext>
                  </a:extLst>
                </p:cNvPr>
                <p:cNvSpPr/>
                <p:nvPr/>
              </p:nvSpPr>
              <p:spPr>
                <a:xfrm>
                  <a:off x="892277" y="2521973"/>
                  <a:ext cx="162000" cy="162000"/>
                </a:xfrm>
                <a:prstGeom prst="ellipse">
                  <a:avLst/>
                </a:prstGeom>
                <a:solidFill>
                  <a:schemeClr val="bg1"/>
                </a:solidFill>
                <a:ln w="3175" cap="flat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endParaRPr>
                </a:p>
              </p:txBody>
            </p:sp>
            <p:pic>
              <p:nvPicPr>
                <p:cNvPr id="159" name="그림 158">
                  <a:extLst>
                    <a:ext uri="{FF2B5EF4-FFF2-40B4-BE49-F238E27FC236}">
                      <a16:creationId xmlns:a16="http://schemas.microsoft.com/office/drawing/2014/main" id="{BBA5B027-F899-A25A-CABB-188F27E5D6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28529" y="2567602"/>
                  <a:ext cx="114300" cy="85725"/>
                </a:xfrm>
                <a:prstGeom prst="rect">
                  <a:avLst/>
                </a:prstGeom>
              </p:spPr>
            </p:pic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367DCC1E-FB71-1598-36EC-39C4AA3D156F}"/>
                  </a:ext>
                </a:extLst>
              </p:cNvPr>
              <p:cNvSpPr txBox="1"/>
              <p:nvPr/>
            </p:nvSpPr>
            <p:spPr>
              <a:xfrm>
                <a:off x="550041" y="2721065"/>
                <a:ext cx="3834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전체</a:t>
                </a: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9E45602F-4464-7A46-1195-67D6B6364A0C}"/>
                </a:ext>
              </a:extLst>
            </p:cNvPr>
            <p:cNvGrpSpPr/>
            <p:nvPr/>
          </p:nvGrpSpPr>
          <p:grpSpPr>
            <a:xfrm>
              <a:off x="5237363" y="1338999"/>
              <a:ext cx="712975" cy="215444"/>
              <a:chOff x="1111765" y="2721065"/>
              <a:chExt cx="712975" cy="215444"/>
            </a:xfrm>
          </p:grpSpPr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2401D672-B225-B62B-6E1B-A2966B0D1E07}"/>
                  </a:ext>
                </a:extLst>
              </p:cNvPr>
              <p:cNvSpPr/>
              <p:nvPr/>
            </p:nvSpPr>
            <p:spPr>
              <a:xfrm>
                <a:off x="1111765" y="2747787"/>
                <a:ext cx="162000" cy="162000"/>
              </a:xfrm>
              <a:prstGeom prst="ellipse">
                <a:avLst/>
              </a:prstGeom>
              <a:solidFill>
                <a:srgbClr val="2A70DA"/>
              </a:solidFill>
              <a:ln w="3175" cap="flat" cmpd="sng" algn="ctr">
                <a:solidFill>
                  <a:srgbClr val="2A70DA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2A70DA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D5647442-18D1-0728-4D6B-179FAE0EDB22}"/>
                  </a:ext>
                </a:extLst>
              </p:cNvPr>
              <p:cNvSpPr txBox="1"/>
              <p:nvPr/>
            </p:nvSpPr>
            <p:spPr>
              <a:xfrm>
                <a:off x="1242529" y="2721065"/>
                <a:ext cx="5822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판로지원</a:t>
                </a: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C73677D0-7CD0-6119-D09B-2CE3C7E11A08}"/>
                </a:ext>
              </a:extLst>
            </p:cNvPr>
            <p:cNvGrpSpPr/>
            <p:nvPr/>
          </p:nvGrpSpPr>
          <p:grpSpPr>
            <a:xfrm>
              <a:off x="6022673" y="1338999"/>
              <a:ext cx="942205" cy="215444"/>
              <a:chOff x="2028674" y="2721065"/>
              <a:chExt cx="942205" cy="215444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01AD67DE-A91A-3A46-4282-33DF9B7338C1}"/>
                  </a:ext>
                </a:extLst>
              </p:cNvPr>
              <p:cNvSpPr/>
              <p:nvPr/>
            </p:nvSpPr>
            <p:spPr>
              <a:xfrm>
                <a:off x="2028674" y="2747787"/>
                <a:ext cx="162000" cy="162000"/>
              </a:xfrm>
              <a:prstGeom prst="ellipse">
                <a:avLst/>
              </a:prstGeom>
              <a:solidFill>
                <a:srgbClr val="AB9938"/>
              </a:solidFill>
              <a:ln w="3175" cap="flat" cmpd="sng" algn="ctr">
                <a:solidFill>
                  <a:srgbClr val="AB993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B9938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90CD4C4-10DD-EE92-D3B1-122B178A18F2}"/>
                  </a:ext>
                </a:extLst>
              </p:cNvPr>
              <p:cNvSpPr txBox="1"/>
              <p:nvPr/>
            </p:nvSpPr>
            <p:spPr>
              <a:xfrm>
                <a:off x="2159438" y="2721065"/>
                <a:ext cx="81144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창업</a:t>
                </a:r>
                <a:r>
                  <a:rPr kumimoji="0" lang="en-US" altLang="ko-KR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·</a:t>
                </a: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경영지원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6E3C875C-6ED8-5345-8AB9-BADE6851E3E0}"/>
                </a:ext>
              </a:extLst>
            </p:cNvPr>
            <p:cNvGrpSpPr/>
            <p:nvPr/>
          </p:nvGrpSpPr>
          <p:grpSpPr>
            <a:xfrm>
              <a:off x="7037213" y="1338999"/>
              <a:ext cx="712975" cy="215444"/>
              <a:chOff x="3203667" y="2721065"/>
              <a:chExt cx="712975" cy="215444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6EEB71BB-8D1A-685A-2679-F8590EB9A6D1}"/>
                  </a:ext>
                </a:extLst>
              </p:cNvPr>
              <p:cNvSpPr/>
              <p:nvPr/>
            </p:nvSpPr>
            <p:spPr>
              <a:xfrm>
                <a:off x="3203667" y="2747787"/>
                <a:ext cx="162000" cy="162000"/>
              </a:xfrm>
              <a:prstGeom prst="ellipse">
                <a:avLst/>
              </a:prstGeom>
              <a:solidFill>
                <a:srgbClr val="1BAD82"/>
              </a:solidFill>
              <a:ln w="3175" cap="flat" cmpd="sng" algn="ctr">
                <a:solidFill>
                  <a:srgbClr val="1BAD8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8950D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F6993369-FCCF-897F-38EE-72FDDA995FE2}"/>
                  </a:ext>
                </a:extLst>
              </p:cNvPr>
              <p:cNvSpPr txBox="1"/>
              <p:nvPr/>
            </p:nvSpPr>
            <p:spPr>
              <a:xfrm>
                <a:off x="3334431" y="2721065"/>
                <a:ext cx="5822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금융지원</a:t>
                </a:r>
              </a:p>
            </p:txBody>
          </p: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02481F3F-0B3D-B718-E2DF-7A707F4D3E80}"/>
                </a:ext>
              </a:extLst>
            </p:cNvPr>
            <p:cNvGrpSpPr/>
            <p:nvPr/>
          </p:nvGrpSpPr>
          <p:grpSpPr>
            <a:xfrm>
              <a:off x="7822523" y="1338999"/>
              <a:ext cx="712975" cy="215444"/>
              <a:chOff x="4120576" y="2721065"/>
              <a:chExt cx="712975" cy="215444"/>
            </a:xfrm>
          </p:grpSpPr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A7101F19-4A22-408E-1C47-DEE270CB2CAD}"/>
                  </a:ext>
                </a:extLst>
              </p:cNvPr>
              <p:cNvSpPr/>
              <p:nvPr/>
            </p:nvSpPr>
            <p:spPr>
              <a:xfrm>
                <a:off x="4120576" y="2747787"/>
                <a:ext cx="162000" cy="162000"/>
              </a:xfrm>
              <a:prstGeom prst="ellipse">
                <a:avLst/>
              </a:prstGeom>
              <a:solidFill>
                <a:srgbClr val="8850D0"/>
              </a:solidFill>
              <a:ln w="3175" cap="flat" cmpd="sng" algn="ctr">
                <a:solidFill>
                  <a:srgbClr val="8850D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D9B38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41796A2-CE42-8B2A-07C2-8BB1D3C7886F}"/>
                  </a:ext>
                </a:extLst>
              </p:cNvPr>
              <p:cNvSpPr txBox="1"/>
              <p:nvPr/>
            </p:nvSpPr>
            <p:spPr>
              <a:xfrm>
                <a:off x="4251340" y="2721065"/>
                <a:ext cx="5822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기술지원</a:t>
                </a:r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A22ACBEF-CBFF-2518-60FD-9106DEC43B7A}"/>
                </a:ext>
              </a:extLst>
            </p:cNvPr>
            <p:cNvGrpSpPr/>
            <p:nvPr/>
          </p:nvGrpSpPr>
          <p:grpSpPr>
            <a:xfrm>
              <a:off x="8607833" y="1338999"/>
              <a:ext cx="712975" cy="215444"/>
              <a:chOff x="5037485" y="2721065"/>
              <a:chExt cx="712975" cy="215444"/>
            </a:xfrm>
          </p:grpSpPr>
          <p:sp>
            <p:nvSpPr>
              <p:cNvPr id="146" name="타원 145">
                <a:extLst>
                  <a:ext uri="{FF2B5EF4-FFF2-40B4-BE49-F238E27FC236}">
                    <a16:creationId xmlns:a16="http://schemas.microsoft.com/office/drawing/2014/main" id="{1EB08D8F-B941-4707-945F-6B19C8FA6E15}"/>
                  </a:ext>
                </a:extLst>
              </p:cNvPr>
              <p:cNvSpPr/>
              <p:nvPr/>
            </p:nvSpPr>
            <p:spPr>
              <a:xfrm>
                <a:off x="5037485" y="2747787"/>
                <a:ext cx="162000" cy="162000"/>
              </a:xfrm>
              <a:prstGeom prst="ellipse">
                <a:avLst/>
              </a:prstGeom>
              <a:solidFill>
                <a:srgbClr val="63AD40"/>
              </a:solidFill>
              <a:ln w="3175" cap="flat" cmpd="sng" algn="ctr">
                <a:solidFill>
                  <a:srgbClr val="63AD4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3AAD6C65-AFBC-1173-5E59-803640D2B14F}"/>
                  </a:ext>
                </a:extLst>
              </p:cNvPr>
              <p:cNvSpPr txBox="1"/>
              <p:nvPr/>
            </p:nvSpPr>
            <p:spPr>
              <a:xfrm>
                <a:off x="5168249" y="2721065"/>
                <a:ext cx="5822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교육지원</a:t>
                </a: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1BF7AB2C-78E9-4102-6C71-E4EA3901D990}"/>
                </a:ext>
              </a:extLst>
            </p:cNvPr>
            <p:cNvGrpSpPr/>
            <p:nvPr/>
          </p:nvGrpSpPr>
          <p:grpSpPr>
            <a:xfrm>
              <a:off x="9394046" y="1338999"/>
              <a:ext cx="514202" cy="215444"/>
              <a:chOff x="5037485" y="2721065"/>
              <a:chExt cx="514202" cy="215444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BA319BC2-7DD9-D242-D6BB-1F8510A84963}"/>
                  </a:ext>
                </a:extLst>
              </p:cNvPr>
              <p:cNvSpPr/>
              <p:nvPr/>
            </p:nvSpPr>
            <p:spPr>
              <a:xfrm>
                <a:off x="5037485" y="2747787"/>
                <a:ext cx="162000" cy="16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C2536DF7-9441-3B31-A4A3-B994517F1614}"/>
                  </a:ext>
                </a:extLst>
              </p:cNvPr>
              <p:cNvSpPr txBox="1"/>
              <p:nvPr/>
            </p:nvSpPr>
            <p:spPr>
              <a:xfrm>
                <a:off x="5168249" y="2721065"/>
                <a:ext cx="3834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기타</a:t>
                </a:r>
              </a:p>
            </p:txBody>
          </p:sp>
        </p:grpSp>
      </p:grpSp>
      <p:sp>
        <p:nvSpPr>
          <p:cNvPr id="164" name="타원 163">
            <a:extLst>
              <a:ext uri="{FF2B5EF4-FFF2-40B4-BE49-F238E27FC236}">
                <a16:creationId xmlns:a16="http://schemas.microsoft.com/office/drawing/2014/main" id="{F238FF9D-607C-DA92-9C89-8B7AB8C5DC9C}"/>
              </a:ext>
            </a:extLst>
          </p:cNvPr>
          <p:cNvSpPr/>
          <p:nvPr/>
        </p:nvSpPr>
        <p:spPr>
          <a:xfrm>
            <a:off x="9308895" y="186417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FF1661-28B8-9F42-7463-0F470D547ED2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사업공고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사업일정</a:t>
            </a:r>
          </a:p>
        </p:txBody>
      </p:sp>
    </p:spTree>
    <p:extLst>
      <p:ext uri="{BB962C8B-B14F-4D97-AF65-F5344CB8AC3E}">
        <p14:creationId xmlns:p14="http://schemas.microsoft.com/office/powerpoint/2010/main" val="2876789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표 3">
            <a:extLst>
              <a:ext uri="{FF2B5EF4-FFF2-40B4-BE49-F238E27FC236}">
                <a16:creationId xmlns:a16="http://schemas.microsoft.com/office/drawing/2014/main" id="{17DE514B-BDEF-C4E5-4CA4-2FD491376F2C}"/>
              </a:ext>
            </a:extLst>
          </p:cNvPr>
          <p:cNvGraphicFramePr>
            <a:graphicFrameLocks noGrp="1"/>
          </p:cNvGraphicFramePr>
          <p:nvPr/>
        </p:nvGraphicFramePr>
        <p:xfrm>
          <a:off x="419277" y="2248694"/>
          <a:ext cx="6804000" cy="40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624206134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205023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4646358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76032778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830309334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743181472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07387562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화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목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금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토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714849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31</a:t>
                      </a:r>
                      <a:endParaRPr kumimoji="0" lang="ko-KR" altLang="en-US" sz="900" b="0" i="0" u="none" strike="noStrike" kern="1200" cap="none" spc="-3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383445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ko-KR" sz="900" b="0" spc="-3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0134397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903462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sng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75828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1</a:t>
                      </a:r>
                      <a:endParaRPr kumimoji="0" lang="ko-KR" altLang="en-US" sz="900" b="0" i="0" u="none" strike="noStrike" kern="1200" cap="none" spc="-3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함초롬돋움"/>
                        <a:ea typeface="함초롬돋움"/>
                        <a:cs typeface="+mn-cs"/>
                      </a:endParaRP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2</a:t>
                      </a:r>
                      <a:endParaRPr kumimoji="0" lang="ko-KR" altLang="en-US" sz="900" b="0" i="0" u="none" strike="noStrike" kern="1200" cap="none" spc="-3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함초롬돋움"/>
                        <a:ea typeface="함초롬돋움"/>
                        <a:cs typeface="+mn-cs"/>
                      </a:endParaRP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3</a:t>
                      </a:r>
                      <a:endParaRPr kumimoji="0" lang="ko-KR" altLang="en-US" sz="900" b="0" i="0" u="none" strike="noStrike" kern="1200" cap="none" spc="-3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함초롬돋움"/>
                        <a:ea typeface="함초롬돋움"/>
                        <a:cs typeface="+mn-cs"/>
                      </a:endParaRP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4</a:t>
                      </a:r>
                      <a:endParaRPr kumimoji="0" lang="ko-KR" altLang="en-US" sz="900" b="0" i="0" u="none" strike="noStrike" kern="1200" cap="none" spc="-3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함초롬돋움"/>
                        <a:ea typeface="함초롬돋움"/>
                        <a:cs typeface="+mn-cs"/>
                      </a:endParaRP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295781"/>
                  </a:ext>
                </a:extLst>
              </a:tr>
            </a:tbl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지원사업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상세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C3530BF4-3BBF-B9B6-6BB7-FD8D46FE01C3}"/>
              </a:ext>
            </a:extLst>
          </p:cNvPr>
          <p:cNvGrpSpPr/>
          <p:nvPr/>
        </p:nvGrpSpPr>
        <p:grpSpPr>
          <a:xfrm>
            <a:off x="7221906" y="2247519"/>
            <a:ext cx="2140727" cy="4107497"/>
            <a:chOff x="7221906" y="2247519"/>
            <a:chExt cx="2140727" cy="4107497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34C72BD9-C689-7AB8-E1B0-0DDAD35ECF1E}"/>
                </a:ext>
              </a:extLst>
            </p:cNvPr>
            <p:cNvSpPr/>
            <p:nvPr/>
          </p:nvSpPr>
          <p:spPr>
            <a:xfrm>
              <a:off x="7221906" y="2247519"/>
              <a:ext cx="2140727" cy="40552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lIns="216000" tIns="432000" rIns="72000" bIns="46792" rtlCol="0" anchor="t"/>
            <a:lstStyle/>
            <a:p>
              <a:pPr defTabSz="1276350" latinLnBrk="0">
                <a:spcBef>
                  <a:spcPct val="50000"/>
                </a:spcBef>
              </a:pPr>
              <a:endParaRPr lang="ko-KR" altLang="en-US" sz="1600" kern="0" dirty="0">
                <a:ln>
                  <a:solidFill>
                    <a:srgbClr val="C0C0C0">
                      <a:alpha val="0"/>
                    </a:srgb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62BFD25-D578-053D-74A1-D33A55CE8595}"/>
                </a:ext>
              </a:extLst>
            </p:cNvPr>
            <p:cNvSpPr txBox="1"/>
            <p:nvPr/>
          </p:nvSpPr>
          <p:spPr>
            <a:xfrm>
              <a:off x="7305323" y="2729623"/>
              <a:ext cx="1962125" cy="4847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50" b="1" dirty="0">
                  <a:latin typeface="+mn-ea"/>
                  <a:ea typeface="+mn-ea"/>
                </a:rPr>
                <a:t>국토교통 스타트업 창업기획 프로그램 「제</a:t>
              </a:r>
              <a:r>
                <a:rPr lang="en-US" altLang="ko-KR" sz="850" b="1" dirty="0">
                  <a:latin typeface="+mn-ea"/>
                  <a:ea typeface="+mn-ea"/>
                </a:rPr>
                <a:t>4</a:t>
              </a:r>
              <a:r>
                <a:rPr lang="ko-KR" altLang="en-US" sz="850" b="1" dirty="0">
                  <a:latin typeface="+mn-ea"/>
                  <a:ea typeface="+mn-ea"/>
                </a:rPr>
                <a:t>회 </a:t>
              </a:r>
              <a:r>
                <a:rPr lang="en-US" altLang="ko-KR" sz="850" b="1" dirty="0">
                  <a:latin typeface="+mn-ea"/>
                  <a:ea typeface="+mn-ea"/>
                </a:rPr>
                <a:t>NEXT </a:t>
              </a:r>
              <a:r>
                <a:rPr lang="ko-KR" altLang="en-US" sz="850" b="1" dirty="0">
                  <a:latin typeface="+mn-ea"/>
                  <a:ea typeface="+mn-ea"/>
                </a:rPr>
                <a:t>챌린지」 모집 공고</a:t>
              </a:r>
              <a:r>
                <a:rPr lang="en-US" altLang="ko-KR" sz="850" b="1" dirty="0">
                  <a:latin typeface="+mn-ea"/>
                  <a:ea typeface="+mn-ea"/>
                </a:rPr>
                <a:t>(</a:t>
              </a:r>
              <a:r>
                <a:rPr lang="ko-KR" altLang="en-US" sz="850" b="1" dirty="0">
                  <a:latin typeface="+mn-ea"/>
                  <a:ea typeface="+mn-ea"/>
                </a:rPr>
                <a:t>초기창업기업</a:t>
              </a:r>
              <a:r>
                <a:rPr lang="en-US" altLang="ko-KR" sz="850" b="1" dirty="0"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8B868C88-80D9-3A5B-CDD3-631426BBF741}"/>
                </a:ext>
              </a:extLst>
            </p:cNvPr>
            <p:cNvSpPr/>
            <p:nvPr/>
          </p:nvSpPr>
          <p:spPr>
            <a:xfrm>
              <a:off x="7476655" y="2415744"/>
              <a:ext cx="1116000" cy="162000"/>
            </a:xfrm>
            <a:prstGeom prst="roundRect">
              <a:avLst>
                <a:gd name="adj" fmla="val 5000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7200" rtlCol="0" anchor="ctr"/>
            <a:lstStyle/>
            <a:p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창업기획</a:t>
              </a:r>
              <a:r>
                <a:rPr lang="en-US" altLang="ko-KR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(NEXT </a:t>
              </a:r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챌린지</a:t>
              </a:r>
              <a:r>
                <a:rPr lang="en-US" altLang="ko-KR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)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DAF7227-B992-B3B5-EA02-652B61CD7799}"/>
                </a:ext>
              </a:extLst>
            </p:cNvPr>
            <p:cNvSpPr txBox="1"/>
            <p:nvPr/>
          </p:nvSpPr>
          <p:spPr>
            <a:xfrm>
              <a:off x="7305040" y="3142719"/>
              <a:ext cx="1440000" cy="230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ko-KR" sz="7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2024-04-25 ~ 2024-05-20</a:t>
              </a: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0CAF7464-94BC-3DE4-8891-B88E0CA43044}"/>
                </a:ext>
              </a:extLst>
            </p:cNvPr>
            <p:cNvCxnSpPr>
              <a:cxnSpLocks/>
            </p:cNvCxnSpPr>
            <p:nvPr/>
          </p:nvCxnSpPr>
          <p:spPr>
            <a:xfrm>
              <a:off x="7407643" y="3423111"/>
              <a:ext cx="18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4C28FB5-2925-7824-8B07-388742973E23}"/>
                </a:ext>
              </a:extLst>
            </p:cNvPr>
            <p:cNvSpPr txBox="1"/>
            <p:nvPr/>
          </p:nvSpPr>
          <p:spPr>
            <a:xfrm>
              <a:off x="7305323" y="3814722"/>
              <a:ext cx="1962125" cy="4847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50" b="1" dirty="0">
                  <a:latin typeface="+mn-ea"/>
                  <a:ea typeface="+mn-ea"/>
                </a:rPr>
                <a:t>국토교통 스타트업 창업기획 프로그램 「제</a:t>
              </a:r>
              <a:r>
                <a:rPr lang="en-US" altLang="ko-KR" sz="850" b="1" dirty="0">
                  <a:latin typeface="+mn-ea"/>
                  <a:ea typeface="+mn-ea"/>
                </a:rPr>
                <a:t>4</a:t>
              </a:r>
              <a:r>
                <a:rPr lang="ko-KR" altLang="en-US" sz="850" b="1" dirty="0">
                  <a:latin typeface="+mn-ea"/>
                  <a:ea typeface="+mn-ea"/>
                </a:rPr>
                <a:t>회 </a:t>
              </a:r>
              <a:r>
                <a:rPr lang="en-US" altLang="ko-KR" sz="850" b="1" dirty="0">
                  <a:latin typeface="+mn-ea"/>
                  <a:ea typeface="+mn-ea"/>
                </a:rPr>
                <a:t>NEXT </a:t>
              </a:r>
              <a:r>
                <a:rPr lang="ko-KR" altLang="en-US" sz="850" b="1" dirty="0">
                  <a:latin typeface="+mn-ea"/>
                  <a:ea typeface="+mn-ea"/>
                </a:rPr>
                <a:t>챌린지」 모집 공고</a:t>
              </a:r>
              <a:r>
                <a:rPr lang="en-US" altLang="ko-KR" sz="850" b="1" dirty="0">
                  <a:latin typeface="+mn-ea"/>
                  <a:ea typeface="+mn-ea"/>
                </a:rPr>
                <a:t>(</a:t>
              </a:r>
              <a:r>
                <a:rPr lang="ko-KR" altLang="en-US" sz="850" b="1" dirty="0">
                  <a:latin typeface="+mn-ea"/>
                  <a:ea typeface="+mn-ea"/>
                </a:rPr>
                <a:t>초기창업기업</a:t>
              </a:r>
              <a:r>
                <a:rPr lang="en-US" altLang="ko-KR" sz="850" b="1" dirty="0"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25C557C-3BBE-4ED2-3BAD-055DC87E4633}"/>
                </a:ext>
              </a:extLst>
            </p:cNvPr>
            <p:cNvSpPr/>
            <p:nvPr/>
          </p:nvSpPr>
          <p:spPr>
            <a:xfrm>
              <a:off x="7476655" y="3495763"/>
              <a:ext cx="1116000" cy="162000"/>
            </a:xfrm>
            <a:prstGeom prst="roundRect">
              <a:avLst>
                <a:gd name="adj" fmla="val 5000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7200" rtlCol="0" anchor="ctr"/>
            <a:lstStyle/>
            <a:p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창업기획</a:t>
              </a:r>
              <a:r>
                <a:rPr lang="en-US" altLang="ko-KR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(NEXT </a:t>
              </a:r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챌린지</a:t>
              </a:r>
              <a:r>
                <a:rPr lang="en-US" altLang="ko-KR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)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12B3240-A921-90F3-EA54-9AF133BF7AC2}"/>
                </a:ext>
              </a:extLst>
            </p:cNvPr>
            <p:cNvSpPr txBox="1"/>
            <p:nvPr/>
          </p:nvSpPr>
          <p:spPr>
            <a:xfrm>
              <a:off x="7298601" y="4227817"/>
              <a:ext cx="1440000" cy="230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ko-KR" sz="7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2024-04-25 ~ 2024-05-20</a:t>
              </a: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B58755F6-437A-7239-CFF3-824D2A9435EF}"/>
                </a:ext>
              </a:extLst>
            </p:cNvPr>
            <p:cNvCxnSpPr>
              <a:cxnSpLocks/>
            </p:cNvCxnSpPr>
            <p:nvPr/>
          </p:nvCxnSpPr>
          <p:spPr>
            <a:xfrm>
              <a:off x="7407643" y="4509750"/>
              <a:ext cx="18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95871D8-249B-BE14-6A18-D8832A888BF8}"/>
                </a:ext>
              </a:extLst>
            </p:cNvPr>
            <p:cNvSpPr txBox="1"/>
            <p:nvPr/>
          </p:nvSpPr>
          <p:spPr>
            <a:xfrm>
              <a:off x="7305323" y="4907613"/>
              <a:ext cx="1962125" cy="3539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50" b="1" dirty="0">
                  <a:latin typeface="+mn-ea"/>
                  <a:ea typeface="+mn-ea"/>
                </a:rPr>
                <a:t>국토교통 중소</a:t>
              </a:r>
              <a:r>
                <a:rPr lang="en-US" altLang="ko-KR" sz="850" b="1" dirty="0">
                  <a:latin typeface="+mn-ea"/>
                  <a:ea typeface="+mn-ea"/>
                </a:rPr>
                <a:t>·</a:t>
              </a:r>
              <a:r>
                <a:rPr lang="ko-KR" altLang="en-US" sz="850" b="1" dirty="0">
                  <a:latin typeface="+mn-ea"/>
                  <a:ea typeface="+mn-ea"/>
                </a:rPr>
                <a:t>벤처기업 투자유치 지원 프로그램 </a:t>
              </a:r>
              <a:r>
                <a:rPr lang="en-US" altLang="ko-KR" sz="850" b="1" dirty="0">
                  <a:latin typeface="+mn-ea"/>
                  <a:ea typeface="+mn-ea"/>
                </a:rPr>
                <a:t>1</a:t>
              </a:r>
              <a:r>
                <a:rPr lang="ko-KR" altLang="en-US" sz="850" b="1" dirty="0">
                  <a:latin typeface="+mn-ea"/>
                  <a:ea typeface="+mn-ea"/>
                </a:rPr>
                <a:t>기 모집 공고</a:t>
              </a:r>
              <a:endParaRPr lang="en-US" altLang="ko-KR" sz="850" b="1" dirty="0">
                <a:latin typeface="+mn-ea"/>
                <a:ea typeface="+mn-ea"/>
              </a:endParaRP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DBA9E5B3-DDF3-2E00-C39A-0076504C9450}"/>
                </a:ext>
              </a:extLst>
            </p:cNvPr>
            <p:cNvSpPr/>
            <p:nvPr/>
          </p:nvSpPr>
          <p:spPr>
            <a:xfrm>
              <a:off x="7476655" y="4583942"/>
              <a:ext cx="1044000" cy="162000"/>
            </a:xfrm>
            <a:prstGeom prst="roundRect">
              <a:avLst>
                <a:gd name="adj" fmla="val 5000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7200" rtlCol="0" anchor="ctr"/>
            <a:lstStyle/>
            <a:p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투자유치설명회</a:t>
              </a:r>
              <a:endParaRPr lang="ko-KR" altLang="en-US" sz="7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C68EC98-757A-F8CA-723D-1D11104BDA49}"/>
                </a:ext>
              </a:extLst>
            </p:cNvPr>
            <p:cNvSpPr txBox="1"/>
            <p:nvPr/>
          </p:nvSpPr>
          <p:spPr>
            <a:xfrm>
              <a:off x="7305040" y="5182397"/>
              <a:ext cx="1440000" cy="230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ko-KR" sz="7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2024-04-23 ~ 2024-05-08</a:t>
              </a:r>
            </a:p>
          </p:txBody>
        </p: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219EEAF5-9BA6-6AC1-2F63-353BC94F8EC8}"/>
                </a:ext>
              </a:extLst>
            </p:cNvPr>
            <p:cNvCxnSpPr>
              <a:cxnSpLocks/>
            </p:cNvCxnSpPr>
            <p:nvPr/>
          </p:nvCxnSpPr>
          <p:spPr>
            <a:xfrm>
              <a:off x="7407643" y="5462789"/>
              <a:ext cx="18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DB3472E-94EC-7516-584D-C95226B47F6A}"/>
                </a:ext>
              </a:extLst>
            </p:cNvPr>
            <p:cNvSpPr txBox="1"/>
            <p:nvPr/>
          </p:nvSpPr>
          <p:spPr>
            <a:xfrm>
              <a:off x="7305323" y="5855546"/>
              <a:ext cx="1962125" cy="3539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850" b="1" dirty="0">
                  <a:latin typeface="+mn-ea"/>
                  <a:ea typeface="+mn-ea"/>
                </a:rPr>
                <a:t>2024</a:t>
              </a:r>
              <a:r>
                <a:rPr lang="ko-KR" altLang="en-US" sz="850" b="1" dirty="0">
                  <a:latin typeface="+mn-ea"/>
                  <a:ea typeface="+mn-ea"/>
                </a:rPr>
                <a:t>년 국토교통 창업지원센터 입주기업 모집 공고</a:t>
              </a:r>
              <a:endParaRPr lang="en-US" altLang="ko-KR" sz="850" b="1" dirty="0">
                <a:latin typeface="+mn-ea"/>
                <a:ea typeface="+mn-ea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92C13573-2672-DE65-E874-FB2D18CF3486}"/>
                </a:ext>
              </a:extLst>
            </p:cNvPr>
            <p:cNvSpPr/>
            <p:nvPr/>
          </p:nvSpPr>
          <p:spPr>
            <a:xfrm>
              <a:off x="7476655" y="5535441"/>
              <a:ext cx="1116000" cy="162000"/>
            </a:xfrm>
            <a:prstGeom prst="roundRect">
              <a:avLst>
                <a:gd name="adj" fmla="val 5000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7200" rtlCol="0" anchor="ctr"/>
            <a:lstStyle/>
            <a:p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창업보육공간 조성</a:t>
              </a:r>
              <a:endParaRPr lang="ko-KR" altLang="en-US" sz="7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3DF2451A-F80B-644C-289B-355BA067F253}"/>
                </a:ext>
              </a:extLst>
            </p:cNvPr>
            <p:cNvSpPr/>
            <p:nvPr/>
          </p:nvSpPr>
          <p:spPr>
            <a:xfrm>
              <a:off x="8576310" y="2423118"/>
              <a:ext cx="324000" cy="14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50" b="0" dirty="0">
                  <a:solidFill>
                    <a:schemeClr val="bg1"/>
                  </a:solidFill>
                  <a:latin typeface="+mn-ea"/>
                </a:rPr>
                <a:t>D-28</a:t>
              </a:r>
              <a:endParaRPr lang="ko-KR" altLang="en-US" sz="75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A7875280-4B49-09B7-9323-0B8350CD2B3B}"/>
                </a:ext>
              </a:extLst>
            </p:cNvPr>
            <p:cNvSpPr/>
            <p:nvPr/>
          </p:nvSpPr>
          <p:spPr>
            <a:xfrm>
              <a:off x="8576310" y="3503137"/>
              <a:ext cx="324000" cy="14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50" b="0" dirty="0">
                  <a:solidFill>
                    <a:schemeClr val="bg1"/>
                  </a:solidFill>
                  <a:latin typeface="+mn-ea"/>
                </a:rPr>
                <a:t>D-28</a:t>
              </a:r>
              <a:endParaRPr lang="ko-KR" altLang="en-US" sz="75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6" name="사각형: 둥근 모서리 125">
              <a:extLst>
                <a:ext uri="{FF2B5EF4-FFF2-40B4-BE49-F238E27FC236}">
                  <a16:creationId xmlns:a16="http://schemas.microsoft.com/office/drawing/2014/main" id="{84ACA64F-EF59-7BD9-13BA-E026A3EE25B3}"/>
                </a:ext>
              </a:extLst>
            </p:cNvPr>
            <p:cNvSpPr/>
            <p:nvPr/>
          </p:nvSpPr>
          <p:spPr>
            <a:xfrm>
              <a:off x="8235490" y="4591316"/>
              <a:ext cx="324000" cy="14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50" b="0" dirty="0">
                  <a:solidFill>
                    <a:schemeClr val="bg1"/>
                  </a:solidFill>
                  <a:latin typeface="+mn-ea"/>
                </a:rPr>
                <a:t>D-14</a:t>
              </a:r>
              <a:endParaRPr lang="ko-KR" altLang="en-US" sz="75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35CDEF8C-792E-D20A-0235-82548AB02AD9}"/>
                </a:ext>
              </a:extLst>
            </p:cNvPr>
            <p:cNvSpPr/>
            <p:nvPr/>
          </p:nvSpPr>
          <p:spPr>
            <a:xfrm>
              <a:off x="8350623" y="5542815"/>
              <a:ext cx="324000" cy="14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50" dirty="0">
                  <a:solidFill>
                    <a:schemeClr val="bg1"/>
                  </a:solidFill>
                  <a:latin typeface="+mn-ea"/>
                </a:rPr>
                <a:t>마감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FB0D689-8414-8AC4-C65B-A49D13858F0A}"/>
                </a:ext>
              </a:extLst>
            </p:cNvPr>
            <p:cNvSpPr/>
            <p:nvPr/>
          </p:nvSpPr>
          <p:spPr>
            <a:xfrm>
              <a:off x="7397879" y="2451744"/>
              <a:ext cx="90000" cy="90000"/>
            </a:xfrm>
            <a:prstGeom prst="ellipse">
              <a:avLst/>
            </a:prstGeom>
            <a:solidFill>
              <a:srgbClr val="AB9938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B888D8F2-22F9-8CF5-F0AF-BD06948FC677}"/>
                </a:ext>
              </a:extLst>
            </p:cNvPr>
            <p:cNvSpPr/>
            <p:nvPr/>
          </p:nvSpPr>
          <p:spPr>
            <a:xfrm>
              <a:off x="7397879" y="3531763"/>
              <a:ext cx="90000" cy="90000"/>
            </a:xfrm>
            <a:prstGeom prst="ellipse">
              <a:avLst/>
            </a:prstGeom>
            <a:solidFill>
              <a:srgbClr val="AB9938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6D4F408-25FA-FAE3-E471-028E1B595F02}"/>
                </a:ext>
              </a:extLst>
            </p:cNvPr>
            <p:cNvSpPr/>
            <p:nvPr/>
          </p:nvSpPr>
          <p:spPr>
            <a:xfrm>
              <a:off x="7397879" y="4619942"/>
              <a:ext cx="90000" cy="90000"/>
            </a:xfrm>
            <a:prstGeom prst="ellipse">
              <a:avLst/>
            </a:prstGeom>
            <a:solidFill>
              <a:srgbClr val="1BAD82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018B378-B0BE-ED34-3462-605D1C18DDCE}"/>
                </a:ext>
              </a:extLst>
            </p:cNvPr>
            <p:cNvSpPr/>
            <p:nvPr/>
          </p:nvSpPr>
          <p:spPr>
            <a:xfrm>
              <a:off x="7397879" y="5571441"/>
              <a:ext cx="90000" cy="90000"/>
            </a:xfrm>
            <a:prstGeom prst="ellipse">
              <a:avLst/>
            </a:prstGeom>
            <a:solidFill>
              <a:srgbClr val="AB9938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1E6F34E-B5C9-98DD-7AAF-E1929997ABB5}"/>
                </a:ext>
              </a:extLst>
            </p:cNvPr>
            <p:cNvSpPr txBox="1"/>
            <p:nvPr/>
          </p:nvSpPr>
          <p:spPr>
            <a:xfrm>
              <a:off x="7305040" y="6124119"/>
              <a:ext cx="1440000" cy="230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ko-KR" sz="7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2024-04-11 ~ 2024-04-30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44D29707-3731-0283-2929-2C176C383489}"/>
                </a:ext>
              </a:extLst>
            </p:cNvPr>
            <p:cNvSpPr txBox="1"/>
            <p:nvPr/>
          </p:nvSpPr>
          <p:spPr>
            <a:xfrm>
              <a:off x="7305323" y="2575706"/>
              <a:ext cx="1962125" cy="2231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00" dirty="0">
                  <a:latin typeface="+mn-ea"/>
                  <a:ea typeface="+mn-ea"/>
                </a:rPr>
                <a:t>국토교통과학진흥원</a:t>
              </a:r>
              <a:endParaRPr lang="en-US" altLang="ko-KR" sz="800" dirty="0">
                <a:latin typeface="+mn-ea"/>
                <a:ea typeface="+mn-ea"/>
              </a:endParaRP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945F0EF9-7AE0-A486-8A8E-84D27EC4DD08}"/>
                </a:ext>
              </a:extLst>
            </p:cNvPr>
            <p:cNvSpPr txBox="1"/>
            <p:nvPr/>
          </p:nvSpPr>
          <p:spPr>
            <a:xfrm>
              <a:off x="7305323" y="3653071"/>
              <a:ext cx="1962125" cy="2231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00" dirty="0">
                  <a:latin typeface="+mn-ea"/>
                  <a:ea typeface="+mn-ea"/>
                </a:rPr>
                <a:t>국토교통과학진흥원</a:t>
              </a:r>
              <a:endParaRPr lang="en-US" altLang="ko-KR" sz="800" dirty="0">
                <a:latin typeface="+mn-ea"/>
                <a:ea typeface="+mn-ea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8999F600-10C6-EA71-228F-D9F2AE55C98B}"/>
                </a:ext>
              </a:extLst>
            </p:cNvPr>
            <p:cNvSpPr txBox="1"/>
            <p:nvPr/>
          </p:nvSpPr>
          <p:spPr>
            <a:xfrm>
              <a:off x="7305323" y="4748539"/>
              <a:ext cx="1962125" cy="2231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00" dirty="0">
                  <a:latin typeface="+mn-ea"/>
                  <a:ea typeface="+mn-ea"/>
                </a:rPr>
                <a:t>국토교통과학진흥원</a:t>
              </a:r>
              <a:endParaRPr lang="en-US" altLang="ko-KR" sz="800" dirty="0">
                <a:latin typeface="+mn-ea"/>
                <a:ea typeface="+mn-ea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BED7A7F3-59EA-E985-AB95-059CE54E6080}"/>
                </a:ext>
              </a:extLst>
            </p:cNvPr>
            <p:cNvSpPr txBox="1"/>
            <p:nvPr/>
          </p:nvSpPr>
          <p:spPr>
            <a:xfrm>
              <a:off x="7305323" y="5699153"/>
              <a:ext cx="1962125" cy="2231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00" dirty="0">
                  <a:latin typeface="+mn-ea"/>
                  <a:ea typeface="+mn-ea"/>
                </a:rPr>
                <a:t>국토교통과학진흥원</a:t>
              </a:r>
              <a:endParaRPr lang="en-US" altLang="ko-KR" sz="800" dirty="0">
                <a:latin typeface="+mn-ea"/>
                <a:ea typeface="+mn-ea"/>
              </a:endParaRPr>
            </a:p>
          </p:txBody>
        </p:sp>
        <p:grpSp>
          <p:nvGrpSpPr>
            <p:cNvPr id="267" name="그룹 266">
              <a:extLst>
                <a:ext uri="{FF2B5EF4-FFF2-40B4-BE49-F238E27FC236}">
                  <a16:creationId xmlns:a16="http://schemas.microsoft.com/office/drawing/2014/main" id="{A5BA0DC2-A75D-FC68-3BE1-C9AAF678C9D0}"/>
                </a:ext>
              </a:extLst>
            </p:cNvPr>
            <p:cNvGrpSpPr/>
            <p:nvPr/>
          </p:nvGrpSpPr>
          <p:grpSpPr>
            <a:xfrm>
              <a:off x="9231600" y="2375109"/>
              <a:ext cx="54000" cy="3825475"/>
              <a:chOff x="9231600" y="3678732"/>
              <a:chExt cx="54000" cy="3825475"/>
            </a:xfrm>
          </p:grpSpPr>
          <p:sp>
            <p:nvSpPr>
              <p:cNvPr id="268" name="사각형: 둥근 모서리 267">
                <a:extLst>
                  <a:ext uri="{FF2B5EF4-FFF2-40B4-BE49-F238E27FC236}">
                    <a16:creationId xmlns:a16="http://schemas.microsoft.com/office/drawing/2014/main" id="{FDD23EE6-D3AF-DD76-AE9F-6538D9AEEC78}"/>
                  </a:ext>
                </a:extLst>
              </p:cNvPr>
              <p:cNvSpPr/>
              <p:nvPr/>
            </p:nvSpPr>
            <p:spPr>
              <a:xfrm>
                <a:off x="9231600" y="5272207"/>
                <a:ext cx="54000" cy="2232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69" name="사각형: 둥근 모서리 268">
                <a:extLst>
                  <a:ext uri="{FF2B5EF4-FFF2-40B4-BE49-F238E27FC236}">
                    <a16:creationId xmlns:a16="http://schemas.microsoft.com/office/drawing/2014/main" id="{8FB29D4A-0550-8FD9-62AB-09271B00E13F}"/>
                  </a:ext>
                </a:extLst>
              </p:cNvPr>
              <p:cNvSpPr/>
              <p:nvPr/>
            </p:nvSpPr>
            <p:spPr>
              <a:xfrm>
                <a:off x="9231600" y="3678732"/>
                <a:ext cx="54000" cy="1800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7B745F-921C-6D0B-9694-F8C3D48B58C7}"/>
              </a:ext>
            </a:extLst>
          </p:cNvPr>
          <p:cNvGrpSpPr/>
          <p:nvPr/>
        </p:nvGrpSpPr>
        <p:grpSpPr>
          <a:xfrm>
            <a:off x="66840" y="126321"/>
            <a:ext cx="9295793" cy="6044729"/>
            <a:chOff x="66840" y="126321"/>
            <a:chExt cx="9295793" cy="6044729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32552FD-D0E0-EA02-42BF-EF2D8438A599}"/>
                </a:ext>
              </a:extLst>
            </p:cNvPr>
            <p:cNvSpPr txBox="1"/>
            <p:nvPr/>
          </p:nvSpPr>
          <p:spPr>
            <a:xfrm>
              <a:off x="66840" y="126321"/>
              <a:ext cx="36888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사업일정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_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상세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월간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)_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국토교통 기업지원허브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AA04626-62C4-5E18-C7B9-7F9A9345DD13}"/>
                </a:ext>
              </a:extLst>
            </p:cNvPr>
            <p:cNvSpPr/>
            <p:nvPr/>
          </p:nvSpPr>
          <p:spPr>
            <a:xfrm>
              <a:off x="337355" y="1253374"/>
              <a:ext cx="7698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schemeClr val="tx1"/>
                  </a:solidFill>
                </a:rPr>
                <a:t>2024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orean"/>
                <a:ea typeface="함초롬돋움"/>
                <a:cs typeface="+mn-cs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221512E3-5858-A837-EA76-65C9EE775BCD}"/>
                </a:ext>
              </a:extLst>
            </p:cNvPr>
            <p:cNvGrpSpPr/>
            <p:nvPr/>
          </p:nvGrpSpPr>
          <p:grpSpPr>
            <a:xfrm>
              <a:off x="1133408" y="1336429"/>
              <a:ext cx="467984" cy="234000"/>
              <a:chOff x="1044920" y="2982101"/>
              <a:chExt cx="467984" cy="234000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87884E2-E183-9B3B-AACA-A9D8121E2089}"/>
                  </a:ext>
                </a:extLst>
              </p:cNvPr>
              <p:cNvGrpSpPr/>
              <p:nvPr/>
            </p:nvGrpSpPr>
            <p:grpSpPr>
              <a:xfrm>
                <a:off x="1044920" y="2982101"/>
                <a:ext cx="234000" cy="234000"/>
                <a:chOff x="891172" y="1606087"/>
                <a:chExt cx="234000" cy="234000"/>
              </a:xfrm>
            </p:grpSpPr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D46979F3-82D1-8813-4ADE-B9488F83AB68}"/>
                    </a:ext>
                  </a:extLst>
                </p:cNvPr>
                <p:cNvSpPr/>
                <p:nvPr/>
              </p:nvSpPr>
              <p:spPr>
                <a:xfrm>
                  <a:off x="891172" y="1606087"/>
                  <a:ext cx="234000" cy="234000"/>
                </a:xfrm>
                <a:prstGeom prst="rect">
                  <a:avLst/>
                </a:prstGeom>
                <a:solidFill>
                  <a:schemeClr val="bg1"/>
                </a:solidFill>
                <a:ln w="317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endParaRPr>
                </a:p>
              </p:txBody>
            </p:sp>
            <p:pic>
              <p:nvPicPr>
                <p:cNvPr id="78" name="그림 77">
                  <a:extLst>
                    <a:ext uri="{FF2B5EF4-FFF2-40B4-BE49-F238E27FC236}">
                      <a16:creationId xmlns:a16="http://schemas.microsoft.com/office/drawing/2014/main" id="{866A32B7-C0FB-C77C-2A9A-BA15555CAA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 flipH="1">
                  <a:off x="937912" y="1649413"/>
                  <a:ext cx="144000" cy="147349"/>
                </a:xfrm>
                <a:prstGeom prst="rect">
                  <a:avLst/>
                </a:prstGeom>
              </p:spPr>
            </p:pic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04CCF949-4E10-61D6-328C-093F31ED63BF}"/>
                  </a:ext>
                </a:extLst>
              </p:cNvPr>
              <p:cNvGrpSpPr/>
              <p:nvPr/>
            </p:nvGrpSpPr>
            <p:grpSpPr>
              <a:xfrm>
                <a:off x="1278904" y="2982101"/>
                <a:ext cx="234000" cy="234000"/>
                <a:chOff x="891172" y="1606087"/>
                <a:chExt cx="234000" cy="234000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FBB434FE-16A4-27E0-1668-C6612361BC9B}"/>
                    </a:ext>
                  </a:extLst>
                </p:cNvPr>
                <p:cNvSpPr/>
                <p:nvPr/>
              </p:nvSpPr>
              <p:spPr>
                <a:xfrm>
                  <a:off x="891172" y="1606087"/>
                  <a:ext cx="234000" cy="234000"/>
                </a:xfrm>
                <a:prstGeom prst="rect">
                  <a:avLst/>
                </a:prstGeom>
                <a:solidFill>
                  <a:schemeClr val="bg1"/>
                </a:solidFill>
                <a:ln w="317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endParaRPr>
                </a:p>
              </p:txBody>
            </p: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BC2BBD6D-C18D-C748-A08C-FC8ECB06DD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946004" y="1649413"/>
                  <a:ext cx="144000" cy="1473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C5571DCC-BD82-DD09-8582-2794E6AD81C1}"/>
                </a:ext>
              </a:extLst>
            </p:cNvPr>
            <p:cNvGrpSpPr/>
            <p:nvPr/>
          </p:nvGrpSpPr>
          <p:grpSpPr>
            <a:xfrm>
              <a:off x="1795664" y="1262376"/>
              <a:ext cx="4897495" cy="360000"/>
              <a:chOff x="1795664" y="1262376"/>
              <a:chExt cx="4897495" cy="360000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D02560EF-8228-6CF8-1967-7D4EAF78B8A9}"/>
                  </a:ext>
                </a:extLst>
              </p:cNvPr>
              <p:cNvSpPr/>
              <p:nvPr/>
            </p:nvSpPr>
            <p:spPr>
              <a:xfrm>
                <a:off x="2963547" y="1262376"/>
                <a:ext cx="360000" cy="36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EEF4B59-334B-281B-1F5F-7D32CEA2DC9D}"/>
                  </a:ext>
                </a:extLst>
              </p:cNvPr>
              <p:cNvSpPr txBox="1"/>
              <p:nvPr/>
            </p:nvSpPr>
            <p:spPr>
              <a:xfrm>
                <a:off x="1795664" y="1314305"/>
                <a:ext cx="489749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1</a:t>
                </a:r>
                <a:r>
                  <a:rPr lang="ko-KR" altLang="en-US" sz="1000" dirty="0"/>
                  <a:t>월     </a:t>
                </a:r>
                <a:r>
                  <a:rPr lang="en-US" altLang="ko-KR" sz="1000" dirty="0"/>
                  <a:t>2</a:t>
                </a:r>
                <a:r>
                  <a:rPr lang="ko-KR" altLang="en-US" sz="1000" dirty="0"/>
                  <a:t>월     </a:t>
                </a:r>
                <a:r>
                  <a:rPr lang="en-US" altLang="ko-KR" sz="1000" dirty="0"/>
                  <a:t>3</a:t>
                </a:r>
                <a:r>
                  <a:rPr lang="ko-KR" altLang="en-US" sz="1000" dirty="0"/>
                  <a:t>월    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4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월</a:t>
                </a:r>
                <a:r>
                  <a:rPr lang="ko-KR" altLang="en-US" sz="1000" dirty="0"/>
                  <a:t>     </a:t>
                </a:r>
                <a:r>
                  <a:rPr lang="en-US" altLang="ko-KR" sz="1000" dirty="0"/>
                  <a:t>5</a:t>
                </a:r>
                <a:r>
                  <a:rPr lang="ko-KR" altLang="en-US" sz="1000" dirty="0"/>
                  <a:t>월      </a:t>
                </a:r>
                <a:r>
                  <a:rPr lang="en-US" altLang="ko-KR" sz="1000" dirty="0"/>
                  <a:t>6</a:t>
                </a:r>
                <a:r>
                  <a:rPr lang="ko-KR" altLang="en-US" sz="1000" dirty="0"/>
                  <a:t>월     </a:t>
                </a:r>
                <a:r>
                  <a:rPr lang="en-US" altLang="ko-KR" sz="1000" dirty="0"/>
                  <a:t>7</a:t>
                </a:r>
                <a:r>
                  <a:rPr lang="ko-KR" altLang="en-US" sz="1000" dirty="0"/>
                  <a:t>월     </a:t>
                </a:r>
                <a:r>
                  <a:rPr lang="en-US" altLang="ko-KR" sz="1000" dirty="0"/>
                  <a:t>8</a:t>
                </a:r>
                <a:r>
                  <a:rPr lang="ko-KR" altLang="en-US" sz="1000" dirty="0"/>
                  <a:t>월     </a:t>
                </a:r>
                <a:r>
                  <a:rPr lang="en-US" altLang="ko-KR" sz="1000" dirty="0"/>
                  <a:t>9</a:t>
                </a:r>
                <a:r>
                  <a:rPr lang="ko-KR" altLang="en-US" sz="1000" dirty="0"/>
                  <a:t>월     </a:t>
                </a:r>
                <a:r>
                  <a:rPr lang="en-US" altLang="ko-KR" sz="1000" dirty="0"/>
                  <a:t>10</a:t>
                </a:r>
                <a:r>
                  <a:rPr lang="ko-KR" altLang="en-US" sz="1000" dirty="0"/>
                  <a:t>월     </a:t>
                </a:r>
                <a:r>
                  <a:rPr lang="en-US" altLang="ko-KR" sz="1000" dirty="0"/>
                  <a:t>11</a:t>
                </a:r>
                <a:r>
                  <a:rPr lang="ko-KR" altLang="en-US" sz="1000" dirty="0"/>
                  <a:t>월     </a:t>
                </a:r>
                <a:r>
                  <a:rPr lang="en-US" altLang="ko-KR" sz="1000" dirty="0"/>
                  <a:t>12</a:t>
                </a:r>
                <a:r>
                  <a:rPr lang="ko-KR" altLang="en-US" sz="1000" dirty="0"/>
                  <a:t>월</a:t>
                </a:r>
              </a:p>
            </p:txBody>
          </p:sp>
        </p:grpSp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A89C26F8-6384-F9AA-64C9-04CCCE232BB4}"/>
                </a:ext>
              </a:extLst>
            </p:cNvPr>
            <p:cNvSpPr/>
            <p:nvPr/>
          </p:nvSpPr>
          <p:spPr>
            <a:xfrm>
              <a:off x="2401990" y="4286497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rgbClr val="30B68A"/>
            </a:solidFill>
            <a:ln w="3175">
              <a:solidFill>
                <a:srgbClr val="30B68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종료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) [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대출연계지 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…</a:t>
              </a:r>
              <a:endParaRPr lang="ko-KR" altLang="en-US" sz="70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34" name="사각형: 둥근 모서리 133">
              <a:extLst>
                <a:ext uri="{FF2B5EF4-FFF2-40B4-BE49-F238E27FC236}">
                  <a16:creationId xmlns:a16="http://schemas.microsoft.com/office/drawing/2014/main" id="{4CBA263F-5BFE-F5D4-3DE4-E17CB185B39A}"/>
                </a:ext>
              </a:extLst>
            </p:cNvPr>
            <p:cNvSpPr/>
            <p:nvPr/>
          </p:nvSpPr>
          <p:spPr>
            <a:xfrm>
              <a:off x="2401990" y="4619724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3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건 </a:t>
              </a:r>
              <a:r>
                <a:rPr lang="ko-KR" altLang="en-US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더보기</a:t>
              </a:r>
              <a:endParaRPr lang="ko-KR" altLang="en-US" sz="7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78" name="사각형: 둥근 모서리 177">
              <a:extLst>
                <a:ext uri="{FF2B5EF4-FFF2-40B4-BE49-F238E27FC236}">
                  <a16:creationId xmlns:a16="http://schemas.microsoft.com/office/drawing/2014/main" id="{F6CAE286-5827-4BE9-9EF5-9D695BE005F0}"/>
                </a:ext>
              </a:extLst>
            </p:cNvPr>
            <p:cNvSpPr/>
            <p:nvPr/>
          </p:nvSpPr>
          <p:spPr>
            <a:xfrm>
              <a:off x="5318572" y="2950919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rgbClr val="30B68A"/>
            </a:solidFill>
            <a:ln w="3175">
              <a:solidFill>
                <a:srgbClr val="30B68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시작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) [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대출연계지 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…</a:t>
              </a:r>
              <a:endParaRPr lang="ko-KR" altLang="en-US" sz="700" b="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09D5577-B4CC-3F71-955E-B61435A4868C}"/>
                </a:ext>
              </a:extLst>
            </p:cNvPr>
            <p:cNvCxnSpPr/>
            <p:nvPr/>
          </p:nvCxnSpPr>
          <p:spPr>
            <a:xfrm>
              <a:off x="419277" y="1763783"/>
              <a:ext cx="894335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559DBB1-2328-ECAB-1402-9560A10C382A}"/>
                </a:ext>
              </a:extLst>
            </p:cNvPr>
            <p:cNvSpPr/>
            <p:nvPr/>
          </p:nvSpPr>
          <p:spPr>
            <a:xfrm>
              <a:off x="4342700" y="3534278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rgbClr val="AB9938"/>
            </a:solidFill>
            <a:ln w="3175">
              <a:solidFill>
                <a:srgbClr val="AB993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시작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) [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창업보육공 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…</a:t>
              </a:r>
              <a:endParaRPr lang="ko-KR" altLang="en-US" sz="70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A6B2D22-11B0-C1B3-7B4E-1F6C831D0EFD}"/>
                </a:ext>
              </a:extLst>
            </p:cNvPr>
            <p:cNvSpPr/>
            <p:nvPr/>
          </p:nvSpPr>
          <p:spPr>
            <a:xfrm>
              <a:off x="4342700" y="3696055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시작</a:t>
              </a: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) 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유관기관 공고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EEDED12-D8BA-B515-87AB-561DF316B9D0}"/>
                </a:ext>
              </a:extLst>
            </p:cNvPr>
            <p:cNvSpPr/>
            <p:nvPr/>
          </p:nvSpPr>
          <p:spPr>
            <a:xfrm>
              <a:off x="2401990" y="5047216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rgbClr val="30B68A"/>
            </a:solidFill>
            <a:ln w="3175">
              <a:solidFill>
                <a:srgbClr val="30B68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시작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) [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투자유치설 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…</a:t>
              </a:r>
              <a:endParaRPr lang="ko-KR" altLang="en-US" sz="70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B2B1895-A730-A4D0-4467-5040D2196096}"/>
                </a:ext>
              </a:extLst>
            </p:cNvPr>
            <p:cNvSpPr/>
            <p:nvPr/>
          </p:nvSpPr>
          <p:spPr>
            <a:xfrm>
              <a:off x="2401990" y="5380460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건 </a:t>
              </a:r>
              <a:r>
                <a:rPr lang="ko-KR" altLang="en-US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더보기</a:t>
              </a:r>
              <a:endParaRPr lang="ko-KR" altLang="en-US" sz="7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37277DA-F1AE-9E4B-0818-D7F5260CD44D}"/>
                </a:ext>
              </a:extLst>
            </p:cNvPr>
            <p:cNvSpPr/>
            <p:nvPr/>
          </p:nvSpPr>
          <p:spPr>
            <a:xfrm>
              <a:off x="4345082" y="5208289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rgbClr val="AB9938"/>
            </a:solidFill>
            <a:ln w="3175">
              <a:solidFill>
                <a:srgbClr val="AB993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시작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) [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창업기획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(N …</a:t>
              </a:r>
              <a:endParaRPr lang="ko-KR" altLang="en-US" sz="7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AE64A1-1D74-F27D-C42D-AEA4AA66553C}"/>
                </a:ext>
              </a:extLst>
            </p:cNvPr>
            <p:cNvSpPr/>
            <p:nvPr/>
          </p:nvSpPr>
          <p:spPr>
            <a:xfrm>
              <a:off x="4345082" y="5046512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rgbClr val="AB9938"/>
            </a:solidFill>
            <a:ln w="3175">
              <a:solidFill>
                <a:srgbClr val="AB993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시작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) [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창업기획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(N …</a:t>
              </a:r>
              <a:endParaRPr lang="ko-KR" altLang="en-US" sz="7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C9C2A44-A102-C24A-7F29-2EFB987E1D8F}"/>
                </a:ext>
              </a:extLst>
            </p:cNvPr>
            <p:cNvSpPr/>
            <p:nvPr/>
          </p:nvSpPr>
          <p:spPr>
            <a:xfrm>
              <a:off x="4345082" y="5370066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3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건 </a:t>
              </a:r>
              <a:r>
                <a:rPr lang="ko-KR" altLang="en-US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더보기</a:t>
              </a:r>
              <a:endParaRPr lang="ko-KR" altLang="en-US" sz="7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2CB3E5E7-FB97-326A-4BFC-914C10D76CDD}"/>
                </a:ext>
              </a:extLst>
            </p:cNvPr>
            <p:cNvSpPr/>
            <p:nvPr/>
          </p:nvSpPr>
          <p:spPr>
            <a:xfrm>
              <a:off x="2400620" y="5800048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rgbClr val="AB9938"/>
            </a:solidFill>
            <a:ln w="3175">
              <a:solidFill>
                <a:srgbClr val="AB993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종료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) [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창업보육공 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…</a:t>
              </a:r>
              <a:endParaRPr lang="ko-KR" altLang="en-US" sz="70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CFCD482D-0654-0A44-8B0D-D2009E9EBC98}"/>
                </a:ext>
              </a:extLst>
            </p:cNvPr>
            <p:cNvSpPr/>
            <p:nvPr/>
          </p:nvSpPr>
          <p:spPr>
            <a:xfrm>
              <a:off x="2372840" y="5991050"/>
              <a:ext cx="3276000" cy="18000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72000" rIns="72000" rtlCol="0" anchor="ctr"/>
            <a:lstStyle/>
            <a:p>
              <a:pPr algn="ctr" latinLnBrk="0"/>
              <a:r>
                <a:rPr kumimoji="0" lang="en-US" altLang="ko-KR" sz="7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ea typeface="+mn-ea"/>
                  <a:cs typeface="+mn-cs"/>
                </a:rPr>
                <a:t>[</a:t>
              </a:r>
              <a:r>
                <a:rPr kumimoji="0" lang="ko-KR" altLang="en-US" sz="7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ea typeface="+mn-ea"/>
                  <a:cs typeface="+mn-cs"/>
                </a:rPr>
                <a:t>창업보육공간 조성</a:t>
              </a:r>
              <a:r>
                <a:rPr kumimoji="0" lang="en-US" altLang="ko-KR" sz="7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ea typeface="+mn-ea"/>
                  <a:cs typeface="+mn-cs"/>
                </a:rPr>
                <a:t>] </a:t>
              </a:r>
              <a:r>
                <a:rPr lang="en-US" altLang="ko-KR" sz="800" dirty="0">
                  <a:latin typeface="+mn-ea"/>
                  <a:ea typeface="+mn-ea"/>
                </a:rPr>
                <a:t>2024</a:t>
              </a:r>
              <a:r>
                <a:rPr lang="ko-KR" altLang="en-US" sz="800" dirty="0">
                  <a:latin typeface="+mn-ea"/>
                  <a:ea typeface="+mn-ea"/>
                </a:rPr>
                <a:t>년 국토교통 창업지원센터 입주기업 모집 공고</a:t>
              </a:r>
              <a:endParaRPr lang="en-US" altLang="ko-KR" sz="800" dirty="0">
                <a:latin typeface="+mn-ea"/>
                <a:ea typeface="+mn-ea"/>
              </a:endParaRPr>
            </a:p>
          </p:txBody>
        </p:sp>
        <p:sp>
          <p:nvSpPr>
            <p:cNvPr id="214" name="사각형: 둥근 모서리 213">
              <a:extLst>
                <a:ext uri="{FF2B5EF4-FFF2-40B4-BE49-F238E27FC236}">
                  <a16:creationId xmlns:a16="http://schemas.microsoft.com/office/drawing/2014/main" id="{E093E0A8-5EDE-9167-0294-BBA444D6A42E}"/>
                </a:ext>
              </a:extLst>
            </p:cNvPr>
            <p:cNvSpPr/>
            <p:nvPr/>
          </p:nvSpPr>
          <p:spPr>
            <a:xfrm>
              <a:off x="1432590" y="3695280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시작</a:t>
              </a: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) 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유관기관 공고</a:t>
              </a:r>
            </a:p>
          </p:txBody>
        </p:sp>
        <p:sp>
          <p:nvSpPr>
            <p:cNvPr id="215" name="사각형: 둥근 모서리 214">
              <a:extLst>
                <a:ext uri="{FF2B5EF4-FFF2-40B4-BE49-F238E27FC236}">
                  <a16:creationId xmlns:a16="http://schemas.microsoft.com/office/drawing/2014/main" id="{97D948E9-CA1E-E3B7-E5EF-E82174939EFD}"/>
                </a:ext>
              </a:extLst>
            </p:cNvPr>
            <p:cNvSpPr/>
            <p:nvPr/>
          </p:nvSpPr>
          <p:spPr>
            <a:xfrm>
              <a:off x="1432590" y="3525672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rgbClr val="AB9938"/>
            </a:solidFill>
            <a:ln w="3175">
              <a:solidFill>
                <a:srgbClr val="AB993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시작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) [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창업보육공 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…</a:t>
              </a:r>
              <a:endParaRPr lang="ko-KR" altLang="en-US" sz="70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B2022D5-4553-0A08-765D-9F8D740FEACF}"/>
                </a:ext>
              </a:extLst>
            </p:cNvPr>
            <p:cNvSpPr/>
            <p:nvPr/>
          </p:nvSpPr>
          <p:spPr>
            <a:xfrm>
              <a:off x="1432590" y="4447448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종료</a:t>
              </a: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) 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유관기관 공고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CAA3D01-273E-DC9C-2A3A-044E267F0856}"/>
                </a:ext>
              </a:extLst>
            </p:cNvPr>
            <p:cNvSpPr/>
            <p:nvPr/>
          </p:nvSpPr>
          <p:spPr>
            <a:xfrm>
              <a:off x="1432590" y="4277840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시작</a:t>
              </a: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) 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유관기관 공고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A7CA072-AAB1-F8D2-68FE-B0F5C220F517}"/>
                </a:ext>
              </a:extLst>
            </p:cNvPr>
            <p:cNvSpPr/>
            <p:nvPr/>
          </p:nvSpPr>
          <p:spPr>
            <a:xfrm>
              <a:off x="1432590" y="4617054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시작</a:t>
              </a: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) 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유관기관 공고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22201E1-5E8B-6FEC-D5C9-727416C79127}"/>
                </a:ext>
              </a:extLst>
            </p:cNvPr>
            <p:cNvSpPr/>
            <p:nvPr/>
          </p:nvSpPr>
          <p:spPr>
            <a:xfrm>
              <a:off x="1432590" y="5199616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시작</a:t>
              </a: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) 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유관기관 공고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41B56992-5BF5-DAD4-FC27-349652942211}"/>
                </a:ext>
              </a:extLst>
            </p:cNvPr>
            <p:cNvSpPr/>
            <p:nvPr/>
          </p:nvSpPr>
          <p:spPr>
            <a:xfrm>
              <a:off x="1432590" y="5030008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시작</a:t>
              </a: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) 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유관기관 공고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1DAA11B-2553-F8C6-AD94-3B2613F49C05}"/>
                </a:ext>
              </a:extLst>
            </p:cNvPr>
            <p:cNvSpPr/>
            <p:nvPr/>
          </p:nvSpPr>
          <p:spPr>
            <a:xfrm>
              <a:off x="1432590" y="5369222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종료</a:t>
              </a: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) 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유관기관 공고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4BC14BF-337A-6189-E577-4C4D1996595B}"/>
                </a:ext>
              </a:extLst>
            </p:cNvPr>
            <p:cNvSpPr/>
            <p:nvPr/>
          </p:nvSpPr>
          <p:spPr>
            <a:xfrm>
              <a:off x="2403549" y="3695280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시작</a:t>
              </a: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) 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유관기관 공고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B521B57-0BE8-C7D2-12CB-6BD120C961F2}"/>
                </a:ext>
              </a:extLst>
            </p:cNvPr>
            <p:cNvSpPr/>
            <p:nvPr/>
          </p:nvSpPr>
          <p:spPr>
            <a:xfrm>
              <a:off x="2403549" y="3525672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시작</a:t>
              </a: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) 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유관기관 공고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FE3CF91-E6CA-6B17-16E1-C8FF25B281C1}"/>
                </a:ext>
              </a:extLst>
            </p:cNvPr>
            <p:cNvSpPr/>
            <p:nvPr/>
          </p:nvSpPr>
          <p:spPr>
            <a:xfrm>
              <a:off x="3374510" y="3695280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종료</a:t>
              </a: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) 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유관기관 공고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0B036AB-15DF-A5D9-F416-A81E5370B653}"/>
                </a:ext>
              </a:extLst>
            </p:cNvPr>
            <p:cNvSpPr/>
            <p:nvPr/>
          </p:nvSpPr>
          <p:spPr>
            <a:xfrm>
              <a:off x="3374510" y="3525672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시작</a:t>
              </a: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) 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유관기관 공고</a:t>
              </a:r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36799B83-878D-383D-3011-EF0418D5F921}"/>
                </a:ext>
              </a:extLst>
            </p:cNvPr>
            <p:cNvCxnSpPr/>
            <p:nvPr/>
          </p:nvCxnSpPr>
          <p:spPr>
            <a:xfrm>
              <a:off x="419277" y="1141727"/>
              <a:ext cx="8943356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B3D902F5-213D-2A84-6DD2-CB2A831663EE}"/>
                </a:ext>
              </a:extLst>
            </p:cNvPr>
            <p:cNvGrpSpPr/>
            <p:nvPr/>
          </p:nvGrpSpPr>
          <p:grpSpPr>
            <a:xfrm>
              <a:off x="425556" y="628091"/>
              <a:ext cx="2916000" cy="360000"/>
              <a:chOff x="425556" y="1932602"/>
              <a:chExt cx="2916000" cy="360000"/>
            </a:xfrm>
          </p:grpSpPr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C05511D6-C15F-8098-5645-235B7ADD5EFE}"/>
                  </a:ext>
                </a:extLst>
              </p:cNvPr>
              <p:cNvSpPr/>
              <p:nvPr/>
            </p:nvSpPr>
            <p:spPr>
              <a:xfrm>
                <a:off x="425556" y="1932602"/>
                <a:ext cx="2916000" cy="36000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miter lim="800000"/>
              </a:ln>
              <a:effectLst/>
            </p:spPr>
            <p:txBody>
              <a:bodyPr lIns="180000" rtlCol="0" anchor="ctr"/>
              <a:lstStyle/>
              <a:p>
                <a:pPr latinLnBrk="0"/>
                <a:r>
                  <a:rPr lang="ko-KR" altLang="en-US" sz="9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       전체</a:t>
                </a:r>
              </a:p>
            </p:txBody>
          </p: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6B426B65-3277-5A78-A310-1B74A927901B}"/>
                  </a:ext>
                </a:extLst>
              </p:cNvPr>
              <p:cNvGrpSpPr/>
              <p:nvPr/>
            </p:nvGrpSpPr>
            <p:grpSpPr>
              <a:xfrm>
                <a:off x="515114" y="2002786"/>
                <a:ext cx="216000" cy="216000"/>
                <a:chOff x="3155445" y="4726574"/>
                <a:chExt cx="540000" cy="540000"/>
              </a:xfrm>
            </p:grpSpPr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975F900-EE02-CDB4-1E55-A66D58FB09C6}"/>
                    </a:ext>
                  </a:extLst>
                </p:cNvPr>
                <p:cNvSpPr/>
                <p:nvPr/>
              </p:nvSpPr>
              <p:spPr>
                <a:xfrm>
                  <a:off x="3155445" y="4726574"/>
                  <a:ext cx="540000" cy="540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72000" bIns="108000" rtlCol="0" anchor="t"/>
                <a:lstStyle/>
                <a:p>
                  <a:endPara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</p:txBody>
            </p:sp>
            <p:cxnSp>
              <p:nvCxnSpPr>
                <p:cNvPr id="120" name="직선 연결선 119">
                  <a:extLst>
                    <a:ext uri="{FF2B5EF4-FFF2-40B4-BE49-F238E27FC236}">
                      <a16:creationId xmlns:a16="http://schemas.microsoft.com/office/drawing/2014/main" id="{375C502F-776F-D016-EB32-731699FE0A30}"/>
                    </a:ext>
                  </a:extLst>
                </p:cNvPr>
                <p:cNvCxnSpPr>
                  <a:cxnSpLocks/>
                  <a:stCxn id="113" idx="7"/>
                  <a:endCxn id="113" idx="3"/>
                </p:cNvCxnSpPr>
                <p:nvPr/>
              </p:nvCxnSpPr>
              <p:spPr bwMode="auto">
                <a:xfrm flipH="1">
                  <a:off x="3234526" y="4805655"/>
                  <a:ext cx="381839" cy="381839"/>
                </a:xfrm>
                <a:prstGeom prst="line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1" name="직선 연결선 120">
                  <a:extLst>
                    <a:ext uri="{FF2B5EF4-FFF2-40B4-BE49-F238E27FC236}">
                      <a16:creationId xmlns:a16="http://schemas.microsoft.com/office/drawing/2014/main" id="{0C8CF57F-1894-AAA1-8E7C-E6D47C97F415}"/>
                    </a:ext>
                  </a:extLst>
                </p:cNvPr>
                <p:cNvCxnSpPr>
                  <a:cxnSpLocks/>
                  <a:stCxn id="113" idx="1"/>
                  <a:endCxn id="113" idx="5"/>
                </p:cNvCxnSpPr>
                <p:nvPr/>
              </p:nvCxnSpPr>
              <p:spPr bwMode="auto">
                <a:xfrm>
                  <a:off x="3234526" y="4805655"/>
                  <a:ext cx="381839" cy="381839"/>
                </a:xfrm>
                <a:prstGeom prst="line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3AA826BD-64EC-82BF-2470-567AACC144D2}"/>
                </a:ext>
              </a:extLst>
            </p:cNvPr>
            <p:cNvGrpSpPr/>
            <p:nvPr/>
          </p:nvGrpSpPr>
          <p:grpSpPr>
            <a:xfrm>
              <a:off x="3421548" y="628091"/>
              <a:ext cx="2916000" cy="360000"/>
              <a:chOff x="3421548" y="1932602"/>
              <a:chExt cx="2916000" cy="360000"/>
            </a:xfrm>
          </p:grpSpPr>
          <p:sp>
            <p:nvSpPr>
              <p:cNvPr id="123" name="사각형: 둥근 모서리 122">
                <a:extLst>
                  <a:ext uri="{FF2B5EF4-FFF2-40B4-BE49-F238E27FC236}">
                    <a16:creationId xmlns:a16="http://schemas.microsoft.com/office/drawing/2014/main" id="{1DBA2BDB-F199-B62F-430F-00C30A1B2CE9}"/>
                  </a:ext>
                </a:extLst>
              </p:cNvPr>
              <p:cNvSpPr/>
              <p:nvPr/>
            </p:nvSpPr>
            <p:spPr>
              <a:xfrm>
                <a:off x="3421548" y="1932602"/>
                <a:ext cx="2916000" cy="3600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180000" rtlCol="0" anchor="ctr"/>
              <a:lstStyle/>
              <a:p>
                <a:pPr latinLnBrk="0"/>
                <a:r>
                  <a:rPr lang="ko-KR" altLang="en-US" sz="900" b="1" kern="0" dirty="0">
                    <a:solidFill>
                      <a:schemeClr val="bg1"/>
                    </a:solidFill>
                    <a:latin typeface="+mj-ea"/>
                    <a:ea typeface="+mj-ea"/>
                  </a:rPr>
                  <a:t>       국토교통 기업지원허브</a:t>
                </a:r>
              </a:p>
            </p:txBody>
          </p: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19659528-6BFB-BA59-BF15-804B0B091919}"/>
                  </a:ext>
                </a:extLst>
              </p:cNvPr>
              <p:cNvGrpSpPr/>
              <p:nvPr/>
            </p:nvGrpSpPr>
            <p:grpSpPr>
              <a:xfrm>
                <a:off x="3511106" y="2002786"/>
                <a:ext cx="216000" cy="216000"/>
                <a:chOff x="3155445" y="4726574"/>
                <a:chExt cx="540000" cy="540000"/>
              </a:xfrm>
            </p:grpSpPr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DAA0C267-EE97-78D8-5266-13E4A668E5DB}"/>
                    </a:ext>
                  </a:extLst>
                </p:cNvPr>
                <p:cNvSpPr/>
                <p:nvPr/>
              </p:nvSpPr>
              <p:spPr>
                <a:xfrm>
                  <a:off x="3155445" y="4726574"/>
                  <a:ext cx="540000" cy="540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72000" bIns="108000" rtlCol="0" anchor="t"/>
                <a:lstStyle/>
                <a:p>
                  <a:pPr algn="l"/>
                  <a:endParaRPr lang="ko-KR" altLang="en-US" sz="9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</p:txBody>
            </p: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E36D3867-970C-5EDD-D7E8-FBEF1C2E3936}"/>
                    </a:ext>
                  </a:extLst>
                </p:cNvPr>
                <p:cNvCxnSpPr>
                  <a:cxnSpLocks/>
                  <a:stCxn id="129" idx="7"/>
                  <a:endCxn id="129" idx="3"/>
                </p:cNvCxnSpPr>
                <p:nvPr/>
              </p:nvCxnSpPr>
              <p:spPr bwMode="auto">
                <a:xfrm flipH="1">
                  <a:off x="3234526" y="4805655"/>
                  <a:ext cx="381839" cy="381839"/>
                </a:xfrm>
                <a:prstGeom prst="line">
                  <a:avLst/>
                </a:prstGeom>
                <a:solidFill>
                  <a:schemeClr val="bg1">
                    <a:lumMod val="95000"/>
                  </a:schemeClr>
                </a:solidFill>
                <a:ln w="3175" algn="ctr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</p:cxnSp>
            <p:cxnSp>
              <p:nvCxnSpPr>
                <p:cNvPr id="131" name="직선 연결선 130">
                  <a:extLst>
                    <a:ext uri="{FF2B5EF4-FFF2-40B4-BE49-F238E27FC236}">
                      <a16:creationId xmlns:a16="http://schemas.microsoft.com/office/drawing/2014/main" id="{64FFDBC4-962A-4588-31FD-E02C08533712}"/>
                    </a:ext>
                  </a:extLst>
                </p:cNvPr>
                <p:cNvCxnSpPr>
                  <a:cxnSpLocks/>
                  <a:stCxn id="129" idx="1"/>
                  <a:endCxn id="129" idx="5"/>
                </p:cNvCxnSpPr>
                <p:nvPr/>
              </p:nvCxnSpPr>
              <p:spPr bwMode="auto">
                <a:xfrm>
                  <a:off x="3234526" y="4805655"/>
                  <a:ext cx="381839" cy="381839"/>
                </a:xfrm>
                <a:prstGeom prst="line">
                  <a:avLst/>
                </a:prstGeom>
                <a:solidFill>
                  <a:schemeClr val="bg1">
                    <a:lumMod val="95000"/>
                  </a:schemeClr>
                </a:solidFill>
                <a:ln w="3175" algn="ctr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</p:cxnSp>
          </p:grp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F3541EF4-7096-6400-B222-2B7978B06AB2}"/>
                </a:ext>
              </a:extLst>
            </p:cNvPr>
            <p:cNvGrpSpPr/>
            <p:nvPr/>
          </p:nvGrpSpPr>
          <p:grpSpPr>
            <a:xfrm>
              <a:off x="6417540" y="628091"/>
              <a:ext cx="2916000" cy="360000"/>
              <a:chOff x="4929272" y="2449027"/>
              <a:chExt cx="2916000" cy="360000"/>
            </a:xfrm>
          </p:grpSpPr>
          <p:sp>
            <p:nvSpPr>
              <p:cNvPr id="135" name="사각형: 둥근 모서리 134">
                <a:extLst>
                  <a:ext uri="{FF2B5EF4-FFF2-40B4-BE49-F238E27FC236}">
                    <a16:creationId xmlns:a16="http://schemas.microsoft.com/office/drawing/2014/main" id="{EE9B8966-3C05-A64D-7ABF-2533A91C6CC8}"/>
                  </a:ext>
                </a:extLst>
              </p:cNvPr>
              <p:cNvSpPr/>
              <p:nvPr/>
            </p:nvSpPr>
            <p:spPr>
              <a:xfrm>
                <a:off x="4929272" y="2449027"/>
                <a:ext cx="2916000" cy="36000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miter lim="800000"/>
              </a:ln>
              <a:effectLst/>
            </p:spPr>
            <p:txBody>
              <a:bodyPr lIns="180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       유관기관</a:t>
                </a:r>
              </a:p>
            </p:txBody>
          </p: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7170B487-6FF5-C23C-2AC0-5D5E428E3702}"/>
                  </a:ext>
                </a:extLst>
              </p:cNvPr>
              <p:cNvGrpSpPr/>
              <p:nvPr/>
            </p:nvGrpSpPr>
            <p:grpSpPr>
              <a:xfrm>
                <a:off x="5018830" y="2519211"/>
                <a:ext cx="216000" cy="216000"/>
                <a:chOff x="3155445" y="4726574"/>
                <a:chExt cx="540000" cy="540000"/>
              </a:xfrm>
            </p:grpSpPr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CB619AA0-70C9-1DC7-20DE-9F296B23E5E9}"/>
                    </a:ext>
                  </a:extLst>
                </p:cNvPr>
                <p:cNvSpPr/>
                <p:nvPr/>
              </p:nvSpPr>
              <p:spPr>
                <a:xfrm>
                  <a:off x="3155445" y="4726574"/>
                  <a:ext cx="540000" cy="540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72000" bIns="108000" rtlCol="0" anchor="t"/>
                <a:lstStyle/>
                <a:p>
                  <a:pPr algn="l"/>
                  <a:endParaRPr lang="ko-KR" altLang="en-US" sz="9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</p:txBody>
            </p: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E7D5EA19-7EA9-457D-2CF0-605C001D138F}"/>
                    </a:ext>
                  </a:extLst>
                </p:cNvPr>
                <p:cNvCxnSpPr>
                  <a:cxnSpLocks/>
                  <a:stCxn id="137" idx="7"/>
                  <a:endCxn id="137" idx="3"/>
                </p:cNvCxnSpPr>
                <p:nvPr/>
              </p:nvCxnSpPr>
              <p:spPr bwMode="auto">
                <a:xfrm flipH="1">
                  <a:off x="3234526" y="4805655"/>
                  <a:ext cx="381839" cy="381839"/>
                </a:xfrm>
                <a:prstGeom prst="line">
                  <a:avLst/>
                </a:prstGeom>
                <a:solidFill>
                  <a:schemeClr val="bg1">
                    <a:lumMod val="95000"/>
                  </a:schemeClr>
                </a:solidFill>
                <a:ln w="3175" algn="ctr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</p:cxnSp>
            <p:cxnSp>
              <p:nvCxnSpPr>
                <p:cNvPr id="162" name="직선 연결선 161">
                  <a:extLst>
                    <a:ext uri="{FF2B5EF4-FFF2-40B4-BE49-F238E27FC236}">
                      <a16:creationId xmlns:a16="http://schemas.microsoft.com/office/drawing/2014/main" id="{059613E8-401E-3696-7434-23F9E7AD8CFB}"/>
                    </a:ext>
                  </a:extLst>
                </p:cNvPr>
                <p:cNvCxnSpPr>
                  <a:cxnSpLocks/>
                  <a:stCxn id="137" idx="1"/>
                  <a:endCxn id="137" idx="5"/>
                </p:cNvCxnSpPr>
                <p:nvPr/>
              </p:nvCxnSpPr>
              <p:spPr bwMode="auto">
                <a:xfrm>
                  <a:off x="3234526" y="4805655"/>
                  <a:ext cx="381839" cy="381839"/>
                </a:xfrm>
                <a:prstGeom prst="line">
                  <a:avLst/>
                </a:prstGeom>
                <a:solidFill>
                  <a:schemeClr val="bg1">
                    <a:lumMod val="95000"/>
                  </a:schemeClr>
                </a:solidFill>
                <a:ln w="3175" algn="ctr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</p:cxnSp>
          </p:grpSp>
        </p:grpSp>
        <p:sp>
          <p:nvSpPr>
            <p:cNvPr id="165" name="사각형: 둥근 모서리 164">
              <a:extLst>
                <a:ext uri="{FF2B5EF4-FFF2-40B4-BE49-F238E27FC236}">
                  <a16:creationId xmlns:a16="http://schemas.microsoft.com/office/drawing/2014/main" id="{06DBFA5D-F2BE-3781-F2C2-541041116358}"/>
                </a:ext>
              </a:extLst>
            </p:cNvPr>
            <p:cNvSpPr/>
            <p:nvPr/>
          </p:nvSpPr>
          <p:spPr>
            <a:xfrm>
              <a:off x="2401990" y="4444233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rgbClr val="AB9938"/>
            </a:solidFill>
            <a:ln w="3175">
              <a:solidFill>
                <a:srgbClr val="AB993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시작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) [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창업기획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(N …</a:t>
              </a:r>
              <a:endParaRPr lang="ko-KR" altLang="en-US" sz="7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D877CF2E-8CB6-5719-91CB-866D29BCD9E7}"/>
                </a:ext>
              </a:extLst>
            </p:cNvPr>
            <p:cNvSpPr/>
            <p:nvPr/>
          </p:nvSpPr>
          <p:spPr>
            <a:xfrm>
              <a:off x="2401990" y="5218666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rgbClr val="30B68A"/>
            </a:solidFill>
            <a:ln w="3175">
              <a:solidFill>
                <a:srgbClr val="30B68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시작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) [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투자유치설 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…</a:t>
              </a:r>
              <a:endParaRPr lang="ko-KR" altLang="en-US" sz="70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4D6210D1-77EB-DB9D-CABB-B4F55B4CC34D}"/>
                </a:ext>
              </a:extLst>
            </p:cNvPr>
            <p:cNvSpPr/>
            <p:nvPr/>
          </p:nvSpPr>
          <p:spPr>
            <a:xfrm>
              <a:off x="5318572" y="2782239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rgbClr val="30B68A"/>
            </a:solidFill>
            <a:ln w="3175">
              <a:solidFill>
                <a:srgbClr val="30B68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시작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) [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대출연계지 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…</a:t>
              </a:r>
              <a:endParaRPr lang="ko-KR" altLang="en-US" sz="70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ADF9832A-AB18-E50C-5689-4F6A323BB1E5}"/>
                </a:ext>
              </a:extLst>
            </p:cNvPr>
            <p:cNvSpPr/>
            <p:nvPr/>
          </p:nvSpPr>
          <p:spPr>
            <a:xfrm>
              <a:off x="3376801" y="4277840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종료</a:t>
              </a: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) 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유관기관 공고</a:t>
              </a:r>
            </a:p>
          </p:txBody>
        </p:sp>
        <p:sp>
          <p:nvSpPr>
            <p:cNvPr id="232" name="사각형: 둥근 모서리 231">
              <a:extLst>
                <a:ext uri="{FF2B5EF4-FFF2-40B4-BE49-F238E27FC236}">
                  <a16:creationId xmlns:a16="http://schemas.microsoft.com/office/drawing/2014/main" id="{156D7DF9-D545-8667-1474-1DD8E93F0645}"/>
                </a:ext>
              </a:extLst>
            </p:cNvPr>
            <p:cNvSpPr/>
            <p:nvPr/>
          </p:nvSpPr>
          <p:spPr>
            <a:xfrm>
              <a:off x="5318572" y="3113880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rgbClr val="30B68A"/>
            </a:solidFill>
            <a:ln w="3175">
              <a:solidFill>
                <a:srgbClr val="30B68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시작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) [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대출연계지 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…</a:t>
              </a:r>
              <a:endParaRPr lang="ko-KR" altLang="en-US" sz="70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4" name="사각형: 둥근 모서리 233">
              <a:extLst>
                <a:ext uri="{FF2B5EF4-FFF2-40B4-BE49-F238E27FC236}">
                  <a16:creationId xmlns:a16="http://schemas.microsoft.com/office/drawing/2014/main" id="{9B60A8B1-9F9E-C9F0-A370-1F4318BACFE6}"/>
                </a:ext>
              </a:extLst>
            </p:cNvPr>
            <p:cNvSpPr/>
            <p:nvPr/>
          </p:nvSpPr>
          <p:spPr>
            <a:xfrm>
              <a:off x="4342700" y="3868071"/>
              <a:ext cx="889200" cy="144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건 </a:t>
              </a:r>
              <a:r>
                <a:rPr lang="ko-KR" altLang="en-US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더보기</a:t>
              </a:r>
              <a:endParaRPr lang="ko-KR" altLang="en-US" sz="7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9605F85-EC1B-6284-A047-BDA21842C14B}"/>
                </a:ext>
              </a:extLst>
            </p:cNvPr>
            <p:cNvGrpSpPr/>
            <p:nvPr/>
          </p:nvGrpSpPr>
          <p:grpSpPr>
            <a:xfrm>
              <a:off x="8055491" y="1860977"/>
              <a:ext cx="1224000" cy="234000"/>
              <a:chOff x="6122390" y="2996342"/>
              <a:chExt cx="1224000" cy="23400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47A3932-0068-CD5B-7B24-EC17A7BD26D2}"/>
                  </a:ext>
                </a:extLst>
              </p:cNvPr>
              <p:cNvSpPr/>
              <p:nvPr/>
            </p:nvSpPr>
            <p:spPr bwMode="auto">
              <a:xfrm>
                <a:off x="6122390" y="2996342"/>
                <a:ext cx="1224000" cy="234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252000" rIns="0" rtlCol="0" anchor="ctr">
                <a:noAutofit/>
              </a:bodyPr>
              <a:lstStyle/>
              <a:p>
                <a:r>
                  <a:rPr lang="ko-KR" altLang="en-US" sz="900" dirty="0"/>
                  <a:t>사업일정 다운로드</a:t>
                </a:r>
              </a:p>
            </p:txBody>
          </p:sp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02C02818-22A6-1D7E-88BA-73DAB6422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8046" y="3047403"/>
                <a:ext cx="133200" cy="133200"/>
              </a:xfrm>
              <a:prstGeom prst="rect">
                <a:avLst/>
              </a:prstGeom>
            </p:spPr>
          </p:pic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8E33880D-CF81-2F89-F33C-07F53B815A8D}"/>
                </a:ext>
              </a:extLst>
            </p:cNvPr>
            <p:cNvGrpSpPr/>
            <p:nvPr/>
          </p:nvGrpSpPr>
          <p:grpSpPr>
            <a:xfrm>
              <a:off x="7135628" y="1332658"/>
              <a:ext cx="1044000" cy="234000"/>
              <a:chOff x="6999436" y="2636167"/>
              <a:chExt cx="1044000" cy="234000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DBE5FEB6-1FEF-F536-D1D6-7DF69A5C30A2}"/>
                  </a:ext>
                </a:extLst>
              </p:cNvPr>
              <p:cNvSpPr/>
              <p:nvPr/>
            </p:nvSpPr>
            <p:spPr bwMode="auto">
              <a:xfrm>
                <a:off x="6999436" y="2636167"/>
                <a:ext cx="1044000" cy="234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/>
                <a:r>
                  <a:rPr lang="ko-KR" altLang="en-US" sz="900" dirty="0"/>
                  <a:t>     월간일정 보기</a:t>
                </a:r>
              </a:p>
            </p:txBody>
          </p:sp>
          <p:pic>
            <p:nvPicPr>
              <p:cNvPr id="92" name="그림 91">
                <a:extLst>
                  <a:ext uri="{FF2B5EF4-FFF2-40B4-BE49-F238E27FC236}">
                    <a16:creationId xmlns:a16="http://schemas.microsoft.com/office/drawing/2014/main" id="{762CC282-E10C-5FE4-CCA9-DA1E468D5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grayscl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86003" y="2697587"/>
                <a:ext cx="116157" cy="126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175">
                <a:noFill/>
                <a:prstDash val="solid"/>
              </a:ln>
            </p:spPr>
          </p:pic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6092AFD8-C223-46FF-3947-DD0C40879AE1}"/>
                </a:ext>
              </a:extLst>
            </p:cNvPr>
            <p:cNvGrpSpPr/>
            <p:nvPr/>
          </p:nvGrpSpPr>
          <p:grpSpPr>
            <a:xfrm>
              <a:off x="8235491" y="1332658"/>
              <a:ext cx="1044000" cy="234000"/>
              <a:chOff x="8235491" y="2636167"/>
              <a:chExt cx="1044000" cy="234000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3D0083A-7EDA-0C77-217C-1ECF6E5A7A7D}"/>
                  </a:ext>
                </a:extLst>
              </p:cNvPr>
              <p:cNvSpPr/>
              <p:nvPr/>
            </p:nvSpPr>
            <p:spPr bwMode="auto">
              <a:xfrm>
                <a:off x="8235491" y="2636167"/>
                <a:ext cx="1044000" cy="234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/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연간일정 보기</a:t>
                </a:r>
              </a:p>
            </p:txBody>
          </p:sp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1D6CD742-252F-5BBA-546E-D0B583AF16B0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9431" y="2706629"/>
                <a:ext cx="126000" cy="108000"/>
              </a:xfrm>
              <a:prstGeom prst="rect">
                <a:avLst/>
              </a:prstGeom>
            </p:spPr>
          </p:pic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1984F3A-412B-DAD6-FDED-D0B264748EF6}"/>
                </a:ext>
              </a:extLst>
            </p:cNvPr>
            <p:cNvGrpSpPr/>
            <p:nvPr/>
          </p:nvGrpSpPr>
          <p:grpSpPr>
            <a:xfrm>
              <a:off x="411259" y="1898003"/>
              <a:ext cx="5257422" cy="215444"/>
              <a:chOff x="4650826" y="1338999"/>
              <a:chExt cx="5257422" cy="215444"/>
            </a:xfrm>
          </p:grpSpPr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6288E1C7-3E2E-BEC8-6DC3-647617A58149}"/>
                  </a:ext>
                </a:extLst>
              </p:cNvPr>
              <p:cNvGrpSpPr/>
              <p:nvPr/>
            </p:nvGrpSpPr>
            <p:grpSpPr>
              <a:xfrm>
                <a:off x="4650826" y="1338999"/>
                <a:ext cx="514202" cy="215444"/>
                <a:chOff x="419277" y="2721065"/>
                <a:chExt cx="514202" cy="215444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A144A6E-7B3B-9A9F-A498-FE05CCDF62FE}"/>
                    </a:ext>
                  </a:extLst>
                </p:cNvPr>
                <p:cNvGrpSpPr/>
                <p:nvPr/>
              </p:nvGrpSpPr>
              <p:grpSpPr>
                <a:xfrm>
                  <a:off x="419277" y="2747787"/>
                  <a:ext cx="162000" cy="162000"/>
                  <a:chOff x="892277" y="2521973"/>
                  <a:chExt cx="162000" cy="162000"/>
                </a:xfrm>
              </p:grpSpPr>
              <p:sp>
                <p:nvSpPr>
                  <p:cNvPr id="158" name="타원 157">
                    <a:extLst>
                      <a:ext uri="{FF2B5EF4-FFF2-40B4-BE49-F238E27FC236}">
                        <a16:creationId xmlns:a16="http://schemas.microsoft.com/office/drawing/2014/main" id="{5B0BE09F-2BC2-234A-9CAD-881F2F82F169}"/>
                      </a:ext>
                    </a:extLst>
                  </p:cNvPr>
                  <p:cNvSpPr/>
                  <p:nvPr/>
                </p:nvSpPr>
                <p:spPr>
                  <a:xfrm>
                    <a:off x="892277" y="2521973"/>
                    <a:ext cx="162000" cy="16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317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ko-KR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uLnTx/>
                      <a:uFillTx/>
                      <a:latin typeface="+mn-ea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59" name="그림 158">
                    <a:extLst>
                      <a:ext uri="{FF2B5EF4-FFF2-40B4-BE49-F238E27FC236}">
                        <a16:creationId xmlns:a16="http://schemas.microsoft.com/office/drawing/2014/main" id="{BBA5B027-F899-A25A-CABB-188F27E5D6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28529" y="2567602"/>
                    <a:ext cx="114300" cy="8572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67DCC1E-FB71-1598-36EC-39C4AA3D156F}"/>
                    </a:ext>
                  </a:extLst>
                </p:cNvPr>
                <p:cNvSpPr txBox="1"/>
                <p:nvPr/>
              </p:nvSpPr>
              <p:spPr>
                <a:xfrm>
                  <a:off x="550041" y="2721065"/>
                  <a:ext cx="38343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전체</a:t>
                  </a:r>
                </a:p>
              </p:txBody>
            </p:sp>
          </p:grp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9E45602F-4464-7A46-1195-67D6B6364A0C}"/>
                  </a:ext>
                </a:extLst>
              </p:cNvPr>
              <p:cNvGrpSpPr/>
              <p:nvPr/>
            </p:nvGrpSpPr>
            <p:grpSpPr>
              <a:xfrm>
                <a:off x="5237363" y="1338999"/>
                <a:ext cx="712975" cy="215444"/>
                <a:chOff x="1111765" y="2721065"/>
                <a:chExt cx="712975" cy="215444"/>
              </a:xfrm>
            </p:grpSpPr>
            <p:sp>
              <p:nvSpPr>
                <p:cNvPr id="154" name="타원 153">
                  <a:extLst>
                    <a:ext uri="{FF2B5EF4-FFF2-40B4-BE49-F238E27FC236}">
                      <a16:creationId xmlns:a16="http://schemas.microsoft.com/office/drawing/2014/main" id="{2401D672-B225-B62B-6E1B-A2966B0D1E07}"/>
                    </a:ext>
                  </a:extLst>
                </p:cNvPr>
                <p:cNvSpPr/>
                <p:nvPr/>
              </p:nvSpPr>
              <p:spPr>
                <a:xfrm>
                  <a:off x="1111765" y="2747787"/>
                  <a:ext cx="162000" cy="162000"/>
                </a:xfrm>
                <a:prstGeom prst="ellipse">
                  <a:avLst/>
                </a:prstGeom>
                <a:solidFill>
                  <a:srgbClr val="2A70DA"/>
                </a:solidFill>
                <a:ln w="3175" cap="flat" cmpd="sng" algn="ctr">
                  <a:solidFill>
                    <a:srgbClr val="2A70DA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A70DA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D5647442-18D1-0728-4D6B-179FAE0EDB22}"/>
                    </a:ext>
                  </a:extLst>
                </p:cNvPr>
                <p:cNvSpPr txBox="1"/>
                <p:nvPr/>
              </p:nvSpPr>
              <p:spPr>
                <a:xfrm>
                  <a:off x="1242529" y="2721065"/>
                  <a:ext cx="58221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판로지원</a:t>
                  </a:r>
                </a:p>
              </p:txBody>
            </p:sp>
          </p:grp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C73677D0-7CD0-6119-D09B-2CE3C7E11A08}"/>
                  </a:ext>
                </a:extLst>
              </p:cNvPr>
              <p:cNvGrpSpPr/>
              <p:nvPr/>
            </p:nvGrpSpPr>
            <p:grpSpPr>
              <a:xfrm>
                <a:off x="6022673" y="1338999"/>
                <a:ext cx="942205" cy="215444"/>
                <a:chOff x="2028674" y="2721065"/>
                <a:chExt cx="942205" cy="215444"/>
              </a:xfrm>
            </p:grpSpPr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01AD67DE-A91A-3A46-4282-33DF9B7338C1}"/>
                    </a:ext>
                  </a:extLst>
                </p:cNvPr>
                <p:cNvSpPr/>
                <p:nvPr/>
              </p:nvSpPr>
              <p:spPr>
                <a:xfrm>
                  <a:off x="2028674" y="2747787"/>
                  <a:ext cx="162000" cy="162000"/>
                </a:xfrm>
                <a:prstGeom prst="ellipse">
                  <a:avLst/>
                </a:prstGeom>
                <a:solidFill>
                  <a:srgbClr val="AB9938"/>
                </a:solidFill>
                <a:ln w="3175" cap="flat" cmpd="sng" algn="ctr">
                  <a:solidFill>
                    <a:srgbClr val="AB9938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B9938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90CD4C4-10DD-EE92-D3B1-122B178A18F2}"/>
                    </a:ext>
                  </a:extLst>
                </p:cNvPr>
                <p:cNvSpPr txBox="1"/>
                <p:nvPr/>
              </p:nvSpPr>
              <p:spPr>
                <a:xfrm>
                  <a:off x="2159438" y="2721065"/>
                  <a:ext cx="81144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+mn-cs"/>
                    </a:rPr>
                    <a:t>창업</a:t>
                  </a:r>
                  <a:r>
                    <a:rPr kumimoji="0" lang="en-US" altLang="ko-KR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+mn-cs"/>
                    </a:rPr>
                    <a:t>·</a:t>
                  </a:r>
                  <a:r>
                    <a:rPr kumimoji="0" lang="ko-KR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+mn-cs"/>
                    </a:rPr>
                    <a:t>경영지원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6E3C875C-6ED8-5345-8AB9-BADE6851E3E0}"/>
                  </a:ext>
                </a:extLst>
              </p:cNvPr>
              <p:cNvGrpSpPr/>
              <p:nvPr/>
            </p:nvGrpSpPr>
            <p:grpSpPr>
              <a:xfrm>
                <a:off x="7037213" y="1338999"/>
                <a:ext cx="712975" cy="215444"/>
                <a:chOff x="3203667" y="2721065"/>
                <a:chExt cx="712975" cy="215444"/>
              </a:xfrm>
            </p:grpSpPr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6EEB71BB-8D1A-685A-2679-F8590EB9A6D1}"/>
                    </a:ext>
                  </a:extLst>
                </p:cNvPr>
                <p:cNvSpPr/>
                <p:nvPr/>
              </p:nvSpPr>
              <p:spPr>
                <a:xfrm>
                  <a:off x="3203667" y="2747787"/>
                  <a:ext cx="162000" cy="162000"/>
                </a:xfrm>
                <a:prstGeom prst="ellipse">
                  <a:avLst/>
                </a:prstGeom>
                <a:solidFill>
                  <a:srgbClr val="1BAD82"/>
                </a:solidFill>
                <a:ln w="3175" cap="flat" cmpd="sng" algn="ctr">
                  <a:solidFill>
                    <a:srgbClr val="1BAD82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950D1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F6993369-FCCF-897F-38EE-72FDDA995FE2}"/>
                    </a:ext>
                  </a:extLst>
                </p:cNvPr>
                <p:cNvSpPr txBox="1"/>
                <p:nvPr/>
              </p:nvSpPr>
              <p:spPr>
                <a:xfrm>
                  <a:off x="3334431" y="2721065"/>
                  <a:ext cx="58221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금융지원</a:t>
                  </a:r>
                </a:p>
              </p:txBody>
            </p:sp>
          </p:grp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02481F3F-0B3D-B718-E2DF-7A707F4D3E80}"/>
                  </a:ext>
                </a:extLst>
              </p:cNvPr>
              <p:cNvGrpSpPr/>
              <p:nvPr/>
            </p:nvGrpSpPr>
            <p:grpSpPr>
              <a:xfrm>
                <a:off x="7822523" y="1338999"/>
                <a:ext cx="712975" cy="215444"/>
                <a:chOff x="4120576" y="2721065"/>
                <a:chExt cx="712975" cy="215444"/>
              </a:xfrm>
            </p:grpSpPr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A7101F19-4A22-408E-1C47-DEE270CB2CAD}"/>
                    </a:ext>
                  </a:extLst>
                </p:cNvPr>
                <p:cNvSpPr/>
                <p:nvPr/>
              </p:nvSpPr>
              <p:spPr>
                <a:xfrm>
                  <a:off x="4120576" y="2747787"/>
                  <a:ext cx="162000" cy="162000"/>
                </a:xfrm>
                <a:prstGeom prst="ellipse">
                  <a:avLst/>
                </a:prstGeom>
                <a:solidFill>
                  <a:srgbClr val="8850D0"/>
                </a:solidFill>
                <a:ln w="3175" cap="flat" cmpd="sng" algn="ctr">
                  <a:solidFill>
                    <a:srgbClr val="8850D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D9B38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941796A2-CE42-8B2A-07C2-8BB1D3C7886F}"/>
                    </a:ext>
                  </a:extLst>
                </p:cNvPr>
                <p:cNvSpPr txBox="1"/>
                <p:nvPr/>
              </p:nvSpPr>
              <p:spPr>
                <a:xfrm>
                  <a:off x="4251340" y="2721065"/>
                  <a:ext cx="58221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기술지원</a:t>
                  </a:r>
                </a:p>
              </p:txBody>
            </p:sp>
          </p:grp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A22ACBEF-CBFF-2518-60FD-9106DEC43B7A}"/>
                  </a:ext>
                </a:extLst>
              </p:cNvPr>
              <p:cNvGrpSpPr/>
              <p:nvPr/>
            </p:nvGrpSpPr>
            <p:grpSpPr>
              <a:xfrm>
                <a:off x="8607833" y="1338999"/>
                <a:ext cx="712975" cy="215444"/>
                <a:chOff x="5037485" y="2721065"/>
                <a:chExt cx="712975" cy="215444"/>
              </a:xfrm>
            </p:grpSpPr>
            <p:sp>
              <p:nvSpPr>
                <p:cNvPr id="146" name="타원 145">
                  <a:extLst>
                    <a:ext uri="{FF2B5EF4-FFF2-40B4-BE49-F238E27FC236}">
                      <a16:creationId xmlns:a16="http://schemas.microsoft.com/office/drawing/2014/main" id="{1EB08D8F-B941-4707-945F-6B19C8FA6E15}"/>
                    </a:ext>
                  </a:extLst>
                </p:cNvPr>
                <p:cNvSpPr/>
                <p:nvPr/>
              </p:nvSpPr>
              <p:spPr>
                <a:xfrm>
                  <a:off x="5037485" y="2747787"/>
                  <a:ext cx="162000" cy="162000"/>
                </a:xfrm>
                <a:prstGeom prst="ellipse">
                  <a:avLst/>
                </a:prstGeom>
                <a:solidFill>
                  <a:srgbClr val="63AD40"/>
                </a:solidFill>
                <a:ln w="3175" cap="flat" cmpd="sng" algn="ctr">
                  <a:solidFill>
                    <a:srgbClr val="63AD4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3AAD6C65-AFBC-1173-5E59-803640D2B14F}"/>
                    </a:ext>
                  </a:extLst>
                </p:cNvPr>
                <p:cNvSpPr txBox="1"/>
                <p:nvPr/>
              </p:nvSpPr>
              <p:spPr>
                <a:xfrm>
                  <a:off x="5168249" y="2721065"/>
                  <a:ext cx="58221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교육지원</a:t>
                  </a:r>
                </a:p>
              </p:txBody>
            </p:sp>
          </p:grpSp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1BF7AB2C-78E9-4102-6C71-E4EA3901D990}"/>
                  </a:ext>
                </a:extLst>
              </p:cNvPr>
              <p:cNvGrpSpPr/>
              <p:nvPr/>
            </p:nvGrpSpPr>
            <p:grpSpPr>
              <a:xfrm>
                <a:off x="9394046" y="1338999"/>
                <a:ext cx="514202" cy="215444"/>
                <a:chOff x="5037485" y="2721065"/>
                <a:chExt cx="514202" cy="215444"/>
              </a:xfrm>
            </p:grpSpPr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BA319BC2-7DD9-D242-D6BB-1F8510A84963}"/>
                    </a:ext>
                  </a:extLst>
                </p:cNvPr>
                <p:cNvSpPr/>
                <p:nvPr/>
              </p:nvSpPr>
              <p:spPr>
                <a:xfrm>
                  <a:off x="5037485" y="2747787"/>
                  <a:ext cx="162000" cy="1620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3175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C2536DF7-9441-3B31-A4A3-B994517F1614}"/>
                    </a:ext>
                  </a:extLst>
                </p:cNvPr>
                <p:cNvSpPr txBox="1"/>
                <p:nvPr/>
              </p:nvSpPr>
              <p:spPr>
                <a:xfrm>
                  <a:off x="5168249" y="2721065"/>
                  <a:ext cx="38343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기타</a:t>
                  </a:r>
                </a:p>
              </p:txBody>
            </p:sp>
          </p:grpSp>
        </p:grp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5B681DBF-6F93-B178-4114-E6041B66E12B}"/>
              </a:ext>
            </a:extLst>
          </p:cNvPr>
          <p:cNvGrpSpPr/>
          <p:nvPr/>
        </p:nvGrpSpPr>
        <p:grpSpPr>
          <a:xfrm>
            <a:off x="3045453" y="2279678"/>
            <a:ext cx="3816714" cy="3888610"/>
            <a:chOff x="3045453" y="2250494"/>
            <a:chExt cx="3816714" cy="3888610"/>
          </a:xfrm>
        </p:grpSpPr>
        <p:sp>
          <p:nvSpPr>
            <p:cNvPr id="315" name="사각형: 둥근 모서리 314">
              <a:extLst>
                <a:ext uri="{FF2B5EF4-FFF2-40B4-BE49-F238E27FC236}">
                  <a16:creationId xmlns:a16="http://schemas.microsoft.com/office/drawing/2014/main" id="{1F4A60F3-6B42-7E98-C152-DCAC174B77AD}"/>
                </a:ext>
              </a:extLst>
            </p:cNvPr>
            <p:cNvSpPr/>
            <p:nvPr/>
          </p:nvSpPr>
          <p:spPr>
            <a:xfrm>
              <a:off x="3153810" y="2287104"/>
              <a:ext cx="3708000" cy="3852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rgbClr val="595959"/>
              </a:solidFill>
              <a:prstDash val="solid"/>
              <a:miter lim="800000"/>
            </a:ln>
            <a:effectLst>
              <a:outerShdw blurRad="50800" dist="50800" dir="2700000" algn="tl" rotWithShape="0">
                <a:prstClr val="black">
                  <a:alpha val="28000"/>
                </a:prstClr>
              </a:outerShdw>
            </a:effectLst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16" name="십자형 315">
              <a:extLst>
                <a:ext uri="{FF2B5EF4-FFF2-40B4-BE49-F238E27FC236}">
                  <a16:creationId xmlns:a16="http://schemas.microsoft.com/office/drawing/2014/main" id="{B0C0E434-FF09-B98E-CBDF-17F897D346AD}"/>
                </a:ext>
              </a:extLst>
            </p:cNvPr>
            <p:cNvSpPr/>
            <p:nvPr/>
          </p:nvSpPr>
          <p:spPr>
            <a:xfrm rot="2700000">
              <a:off x="6601727" y="2426567"/>
              <a:ext cx="142272" cy="144000"/>
            </a:xfrm>
            <a:prstGeom prst="plus">
              <a:avLst>
                <a:gd name="adj" fmla="val 4460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FCBF0EA7-3E75-06B1-498F-0E68AD03D88E}"/>
                </a:ext>
              </a:extLst>
            </p:cNvPr>
            <p:cNvSpPr txBox="1"/>
            <p:nvPr/>
          </p:nvSpPr>
          <p:spPr>
            <a:xfrm>
              <a:off x="3212300" y="2372219"/>
              <a:ext cx="1223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4</a:t>
              </a:r>
              <a:r>
                <a:rPr lang="ko-KR" altLang="en-US" sz="1000" b="1" dirty="0"/>
                <a:t>월 </a:t>
              </a:r>
              <a:r>
                <a:rPr lang="en-US" altLang="ko-KR" sz="1000" b="1" dirty="0"/>
                <a:t>16</a:t>
              </a:r>
              <a:r>
                <a:rPr lang="ko-KR" altLang="en-US" sz="1000" b="1" dirty="0"/>
                <a:t>일 사업일정</a:t>
              </a:r>
            </a:p>
          </p:txBody>
        </p:sp>
        <p:cxnSp>
          <p:nvCxnSpPr>
            <p:cNvPr id="318" name="직선 연결선 317">
              <a:extLst>
                <a:ext uri="{FF2B5EF4-FFF2-40B4-BE49-F238E27FC236}">
                  <a16:creationId xmlns:a16="http://schemas.microsoft.com/office/drawing/2014/main" id="{C81DD996-5630-3805-2621-000670555B32}"/>
                </a:ext>
              </a:extLst>
            </p:cNvPr>
            <p:cNvCxnSpPr>
              <a:cxnSpLocks/>
            </p:cNvCxnSpPr>
            <p:nvPr/>
          </p:nvCxnSpPr>
          <p:spPr>
            <a:xfrm>
              <a:off x="3154167" y="2686049"/>
              <a:ext cx="3708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F19ECEA1-014C-BA89-7811-5C1EFE5D23F0}"/>
                </a:ext>
              </a:extLst>
            </p:cNvPr>
            <p:cNvSpPr txBox="1"/>
            <p:nvPr/>
          </p:nvSpPr>
          <p:spPr>
            <a:xfrm>
              <a:off x="3212300" y="2788678"/>
              <a:ext cx="21467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u="sng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국토교통 기업지원허브 사업일정 </a:t>
              </a:r>
              <a:r>
                <a:rPr lang="en-US" altLang="ko-KR" sz="900" b="1" u="sng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(1</a:t>
              </a:r>
              <a:r>
                <a:rPr lang="ko-KR" altLang="en-US" sz="900" b="1" u="sng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건</a:t>
              </a:r>
              <a:r>
                <a:rPr lang="en-US" altLang="ko-KR" sz="900" b="1" u="sng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) 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046E16C8-62D5-DC5F-C5A7-207A2976FA4D}"/>
                </a:ext>
              </a:extLst>
            </p:cNvPr>
            <p:cNvSpPr txBox="1"/>
            <p:nvPr/>
          </p:nvSpPr>
          <p:spPr>
            <a:xfrm>
              <a:off x="3217196" y="3412069"/>
              <a:ext cx="3289902" cy="2231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50" b="1" dirty="0">
                  <a:latin typeface="+mn-ea"/>
                  <a:ea typeface="+mn-ea"/>
                </a:rPr>
                <a:t>국토교통 중소</a:t>
              </a:r>
              <a:r>
                <a:rPr lang="en-US" altLang="ko-KR" sz="850" b="1" dirty="0">
                  <a:latin typeface="+mn-ea"/>
                  <a:ea typeface="+mn-ea"/>
                </a:rPr>
                <a:t>·</a:t>
              </a:r>
              <a:r>
                <a:rPr lang="ko-KR" altLang="en-US" sz="850" b="1" dirty="0">
                  <a:latin typeface="+mn-ea"/>
                  <a:ea typeface="+mn-ea"/>
                </a:rPr>
                <a:t>벤처기업 투자유치 지원 프로그램 </a:t>
              </a:r>
              <a:r>
                <a:rPr lang="en-US" altLang="ko-KR" sz="850" b="1" dirty="0">
                  <a:latin typeface="+mn-ea"/>
                  <a:ea typeface="+mn-ea"/>
                </a:rPr>
                <a:t>1</a:t>
              </a:r>
              <a:r>
                <a:rPr lang="ko-KR" altLang="en-US" sz="850" b="1" dirty="0">
                  <a:latin typeface="+mn-ea"/>
                  <a:ea typeface="+mn-ea"/>
                </a:rPr>
                <a:t>기 모집 공고</a:t>
              </a:r>
              <a:endParaRPr lang="en-US" altLang="ko-KR" sz="850" b="1" dirty="0">
                <a:latin typeface="+mn-ea"/>
                <a:ea typeface="+mn-ea"/>
              </a:endParaRP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CC6C4E79-D830-0F78-F9B0-E9BCA5B945F2}"/>
                </a:ext>
              </a:extLst>
            </p:cNvPr>
            <p:cNvSpPr txBox="1"/>
            <p:nvPr/>
          </p:nvSpPr>
          <p:spPr>
            <a:xfrm>
              <a:off x="3216913" y="3596323"/>
              <a:ext cx="1440000" cy="230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2024-04-23 ~ 2024-05-08</a:t>
              </a:r>
            </a:p>
          </p:txBody>
        </p:sp>
        <p:sp>
          <p:nvSpPr>
            <p:cNvPr id="339" name="사각형: 둥근 모서리 338">
              <a:extLst>
                <a:ext uri="{FF2B5EF4-FFF2-40B4-BE49-F238E27FC236}">
                  <a16:creationId xmlns:a16="http://schemas.microsoft.com/office/drawing/2014/main" id="{EE93C7E7-A89A-2B86-5161-8542215C24E2}"/>
                </a:ext>
              </a:extLst>
            </p:cNvPr>
            <p:cNvSpPr/>
            <p:nvPr/>
          </p:nvSpPr>
          <p:spPr>
            <a:xfrm>
              <a:off x="4512360" y="3095772"/>
              <a:ext cx="324000" cy="14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50" b="0" dirty="0">
                  <a:solidFill>
                    <a:schemeClr val="bg1"/>
                  </a:solidFill>
                  <a:latin typeface="+mn-ea"/>
                </a:rPr>
                <a:t>D-14</a:t>
              </a:r>
              <a:endParaRPr lang="ko-KR" altLang="en-US" sz="75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9311C8C8-0225-3098-F6A6-682EF1CC7DAA}"/>
                </a:ext>
              </a:extLst>
            </p:cNvPr>
            <p:cNvSpPr txBox="1"/>
            <p:nvPr/>
          </p:nvSpPr>
          <p:spPr>
            <a:xfrm>
              <a:off x="3217196" y="3252995"/>
              <a:ext cx="1962125" cy="2231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00" dirty="0">
                  <a:latin typeface="+mn-ea"/>
                  <a:ea typeface="+mn-ea"/>
                </a:rPr>
                <a:t>국토교통과학진흥원</a:t>
              </a:r>
              <a:endParaRPr lang="en-US" altLang="ko-KR" sz="800" dirty="0">
                <a:latin typeface="+mn-ea"/>
                <a:ea typeface="+mn-ea"/>
              </a:endParaRPr>
            </a:p>
          </p:txBody>
        </p: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6FBA68BD-E1FE-4C90-B4E3-42B524437B90}"/>
                </a:ext>
              </a:extLst>
            </p:cNvPr>
            <p:cNvCxnSpPr>
              <a:cxnSpLocks/>
            </p:cNvCxnSpPr>
            <p:nvPr/>
          </p:nvCxnSpPr>
          <p:spPr>
            <a:xfrm>
              <a:off x="3154167" y="3863000"/>
              <a:ext cx="3708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7CB512B5-F9A5-05EA-A079-D25BCC2E21B9}"/>
                </a:ext>
              </a:extLst>
            </p:cNvPr>
            <p:cNvSpPr txBox="1"/>
            <p:nvPr/>
          </p:nvSpPr>
          <p:spPr>
            <a:xfrm>
              <a:off x="3212300" y="3974680"/>
              <a:ext cx="14382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u="sng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유관기관 사업일정 </a:t>
              </a:r>
              <a:r>
                <a:rPr lang="en-US" altLang="ko-KR" sz="900" b="1" u="sng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(2</a:t>
              </a:r>
              <a:r>
                <a:rPr lang="ko-KR" altLang="en-US" sz="900" b="1" u="sng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건</a:t>
              </a:r>
              <a:r>
                <a:rPr lang="en-US" altLang="ko-KR" sz="900" b="1" u="sng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) </a:t>
              </a: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5494CD83-75A0-46ED-E9AB-4A9573BCD908}"/>
                </a:ext>
              </a:extLst>
            </p:cNvPr>
            <p:cNvSpPr txBox="1"/>
            <p:nvPr/>
          </p:nvSpPr>
          <p:spPr>
            <a:xfrm>
              <a:off x="3217196" y="4598071"/>
              <a:ext cx="3608614" cy="3539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850" b="1" dirty="0">
                  <a:latin typeface="+mn-ea"/>
                  <a:ea typeface="+mn-ea"/>
                </a:rPr>
                <a:t>2024</a:t>
              </a:r>
              <a:r>
                <a:rPr lang="ko-KR" altLang="en-US" sz="850" b="1" dirty="0">
                  <a:latin typeface="+mn-ea"/>
                  <a:ea typeface="+mn-ea"/>
                </a:rPr>
                <a:t>년도 중소기업기술혁신개발 사업</a:t>
              </a:r>
              <a:r>
                <a:rPr lang="en-US" altLang="ko-KR" sz="850" b="1" dirty="0">
                  <a:latin typeface="+mn-ea"/>
                  <a:ea typeface="+mn-ea"/>
                </a:rPr>
                <a:t>(</a:t>
              </a:r>
              <a:r>
                <a:rPr lang="ko-KR" altLang="en-US" sz="850" b="1" dirty="0">
                  <a:latin typeface="+mn-ea"/>
                  <a:ea typeface="+mn-ea"/>
                </a:rPr>
                <a:t>시장확대형</a:t>
              </a:r>
              <a:r>
                <a:rPr lang="en-US" altLang="ko-KR" sz="850" b="1" dirty="0">
                  <a:latin typeface="+mn-ea"/>
                  <a:ea typeface="+mn-ea"/>
                </a:rPr>
                <a:t>-</a:t>
              </a:r>
              <a:r>
                <a:rPr lang="ko-KR" altLang="en-US" sz="850" b="1" dirty="0">
                  <a:latin typeface="+mn-ea"/>
                  <a:ea typeface="+mn-ea"/>
                </a:rPr>
                <a:t>상생협력</a:t>
              </a:r>
              <a:r>
                <a:rPr lang="en-US" altLang="ko-KR" sz="850" b="1" dirty="0">
                  <a:latin typeface="+mn-ea"/>
                  <a:ea typeface="+mn-ea"/>
                </a:rPr>
                <a:t>) </a:t>
              </a:r>
              <a:r>
                <a:rPr lang="ko-KR" altLang="en-US" sz="850" b="1" dirty="0">
                  <a:latin typeface="+mn-ea"/>
                  <a:ea typeface="+mn-ea"/>
                </a:rPr>
                <a:t>제</a:t>
              </a:r>
              <a:r>
                <a:rPr lang="en-US" altLang="ko-KR" sz="850" b="1" dirty="0">
                  <a:latin typeface="+mn-ea"/>
                  <a:ea typeface="+mn-ea"/>
                </a:rPr>
                <a:t>2</a:t>
              </a:r>
              <a:r>
                <a:rPr lang="ko-KR" altLang="en-US" sz="850" b="1" dirty="0">
                  <a:latin typeface="+mn-ea"/>
                  <a:ea typeface="+mn-ea"/>
                </a:rPr>
                <a:t>차 시행계획 공고</a:t>
              </a: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4B9E6B26-025D-F7D3-4281-BF3B944E379F}"/>
                </a:ext>
              </a:extLst>
            </p:cNvPr>
            <p:cNvSpPr txBox="1"/>
            <p:nvPr/>
          </p:nvSpPr>
          <p:spPr>
            <a:xfrm>
              <a:off x="3216913" y="4909067"/>
              <a:ext cx="1440000" cy="230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2024-04-23 ~ 2024-05-08</a:t>
              </a: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5DD83B62-F70E-B843-E085-BA2BF2434C85}"/>
                </a:ext>
              </a:extLst>
            </p:cNvPr>
            <p:cNvSpPr txBox="1"/>
            <p:nvPr/>
          </p:nvSpPr>
          <p:spPr>
            <a:xfrm>
              <a:off x="3217196" y="4438997"/>
              <a:ext cx="1962125" cy="2231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00" dirty="0">
                  <a:latin typeface="+mn-ea"/>
                  <a:ea typeface="+mn-ea"/>
                </a:rPr>
                <a:t>중소기업기술정보진흥원</a:t>
              </a:r>
            </a:p>
          </p:txBody>
        </p:sp>
        <p:cxnSp>
          <p:nvCxnSpPr>
            <p:cNvPr id="329" name="직선 연결선 328">
              <a:extLst>
                <a:ext uri="{FF2B5EF4-FFF2-40B4-BE49-F238E27FC236}">
                  <a16:creationId xmlns:a16="http://schemas.microsoft.com/office/drawing/2014/main" id="{47427522-58DD-3C08-8BA5-E3527CC30E5A}"/>
                </a:ext>
              </a:extLst>
            </p:cNvPr>
            <p:cNvCxnSpPr>
              <a:cxnSpLocks/>
            </p:cNvCxnSpPr>
            <p:nvPr/>
          </p:nvCxnSpPr>
          <p:spPr>
            <a:xfrm>
              <a:off x="3315810" y="5175744"/>
              <a:ext cx="3384000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AE50CFBA-F1D0-D151-D4F0-24B9F3601DB7}"/>
                </a:ext>
              </a:extLst>
            </p:cNvPr>
            <p:cNvSpPr txBox="1"/>
            <p:nvPr/>
          </p:nvSpPr>
          <p:spPr>
            <a:xfrm>
              <a:off x="3217196" y="5639216"/>
              <a:ext cx="3601284" cy="2231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850" b="1" dirty="0">
                  <a:latin typeface="+mn-ea"/>
                  <a:ea typeface="+mn-ea"/>
                </a:rPr>
                <a:t>(</a:t>
              </a:r>
              <a:r>
                <a:rPr lang="ko-KR" altLang="en-US" sz="850" b="1" dirty="0">
                  <a:latin typeface="+mn-ea"/>
                  <a:ea typeface="+mn-ea"/>
                </a:rPr>
                <a:t>충북</a:t>
              </a:r>
              <a:r>
                <a:rPr lang="en-US" altLang="ko-KR" sz="850" b="1" dirty="0">
                  <a:latin typeface="+mn-ea"/>
                  <a:ea typeface="+mn-ea"/>
                </a:rPr>
                <a:t>) '</a:t>
              </a:r>
              <a:r>
                <a:rPr lang="ko-KR" altLang="en-US" sz="850" b="1" dirty="0" err="1">
                  <a:latin typeface="+mn-ea"/>
                  <a:ea typeface="+mn-ea"/>
                </a:rPr>
                <a:t>충북진천</a:t>
              </a:r>
              <a:r>
                <a:rPr lang="ko-KR" altLang="en-US" sz="850" b="1" dirty="0">
                  <a:latin typeface="+mn-ea"/>
                  <a:ea typeface="+mn-ea"/>
                </a:rPr>
                <a:t> 국민임대주택</a:t>
              </a:r>
              <a:r>
                <a:rPr lang="en-US" altLang="ko-KR" sz="850" b="1" dirty="0">
                  <a:latin typeface="+mn-ea"/>
                  <a:ea typeface="+mn-ea"/>
                </a:rPr>
                <a:t>' </a:t>
              </a:r>
              <a:r>
                <a:rPr lang="ko-KR" altLang="en-US" sz="850" b="1" dirty="0">
                  <a:latin typeface="+mn-ea"/>
                  <a:ea typeface="+mn-ea"/>
                </a:rPr>
                <a:t>중소기업 장기근속자 주택 우선 공급 안내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2E4EF38F-5DFE-DCA3-4696-DCBB930C83C7}"/>
                </a:ext>
              </a:extLst>
            </p:cNvPr>
            <p:cNvSpPr txBox="1"/>
            <p:nvPr/>
          </p:nvSpPr>
          <p:spPr>
            <a:xfrm>
              <a:off x="3216913" y="5823470"/>
              <a:ext cx="1440000" cy="230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2024-04-23 ~ 2024-05-08</a:t>
              </a: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72FCC829-CEAC-4D16-C72A-9AC418B372E1}"/>
                </a:ext>
              </a:extLst>
            </p:cNvPr>
            <p:cNvSpPr txBox="1"/>
            <p:nvPr/>
          </p:nvSpPr>
          <p:spPr>
            <a:xfrm>
              <a:off x="3217196" y="5480142"/>
              <a:ext cx="1962125" cy="2231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00" dirty="0">
                  <a:latin typeface="+mn-ea"/>
                  <a:ea typeface="+mn-ea"/>
                </a:rPr>
                <a:t>중소벤처기업부</a:t>
              </a:r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ACB9A104-92EE-310B-9E80-C35116448BC9}"/>
                </a:ext>
              </a:extLst>
            </p:cNvPr>
            <p:cNvSpPr/>
            <p:nvPr/>
          </p:nvSpPr>
          <p:spPr>
            <a:xfrm>
              <a:off x="3045453" y="2250494"/>
              <a:ext cx="216000" cy="216000"/>
            </a:xfrm>
            <a:prstGeom prst="ellipse">
              <a:avLst/>
            </a:prstGeom>
            <a:solidFill>
              <a:srgbClr val="CA2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spc="-50" dirty="0">
                  <a:solidFill>
                    <a:prstClr val="white"/>
                  </a:solidFill>
                </a:rPr>
                <a:t>1-1</a:t>
              </a:r>
              <a:endParaRPr lang="ko-KR" altLang="en-US" sz="800" b="1" spc="-50" dirty="0">
                <a:solidFill>
                  <a:prstClr val="white"/>
                </a:solidFill>
              </a:endParaRPr>
            </a:p>
          </p:txBody>
        </p:sp>
        <p:sp>
          <p:nvSpPr>
            <p:cNvPr id="342" name="사각형: 둥근 모서리 341">
              <a:extLst>
                <a:ext uri="{FF2B5EF4-FFF2-40B4-BE49-F238E27FC236}">
                  <a16:creationId xmlns:a16="http://schemas.microsoft.com/office/drawing/2014/main" id="{F180B53C-BDEE-10AA-BC1F-A1584A213DB9}"/>
                </a:ext>
              </a:extLst>
            </p:cNvPr>
            <p:cNvSpPr/>
            <p:nvPr/>
          </p:nvSpPr>
          <p:spPr>
            <a:xfrm>
              <a:off x="3309665" y="3094169"/>
              <a:ext cx="1152000" cy="144000"/>
            </a:xfrm>
            <a:prstGeom prst="roundRect">
              <a:avLst>
                <a:gd name="adj" fmla="val 50000"/>
              </a:avLst>
            </a:prstGeom>
            <a:solidFill>
              <a:srgbClr val="30B68A"/>
            </a:solidFill>
            <a:ln w="3175">
              <a:solidFill>
                <a:srgbClr val="30B68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시작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) 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대출연계 지원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(KAIA)</a:t>
              </a:r>
              <a:endParaRPr lang="ko-KR" altLang="en-US" sz="70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47" name="사각형: 둥근 모서리 346">
              <a:extLst>
                <a:ext uri="{FF2B5EF4-FFF2-40B4-BE49-F238E27FC236}">
                  <a16:creationId xmlns:a16="http://schemas.microsoft.com/office/drawing/2014/main" id="{E936E4F5-466C-87FA-A0FB-667B87393BBD}"/>
                </a:ext>
              </a:extLst>
            </p:cNvPr>
            <p:cNvSpPr/>
            <p:nvPr/>
          </p:nvSpPr>
          <p:spPr>
            <a:xfrm>
              <a:off x="4041451" y="4290832"/>
              <a:ext cx="324000" cy="14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50" b="0" dirty="0">
                  <a:solidFill>
                    <a:schemeClr val="bg1"/>
                  </a:solidFill>
                  <a:latin typeface="+mn-ea"/>
                </a:rPr>
                <a:t>D-14</a:t>
              </a:r>
              <a:endParaRPr lang="ko-KR" altLang="en-US" sz="75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48" name="사각형: 둥근 모서리 347">
              <a:extLst>
                <a:ext uri="{FF2B5EF4-FFF2-40B4-BE49-F238E27FC236}">
                  <a16:creationId xmlns:a16="http://schemas.microsoft.com/office/drawing/2014/main" id="{8E2C5245-C861-7E66-8444-235DE4FCCE85}"/>
                </a:ext>
              </a:extLst>
            </p:cNvPr>
            <p:cNvSpPr/>
            <p:nvPr/>
          </p:nvSpPr>
          <p:spPr>
            <a:xfrm>
              <a:off x="3309665" y="4289229"/>
              <a:ext cx="684000" cy="144000"/>
            </a:xfrm>
            <a:prstGeom prst="roundRect">
              <a:avLst>
                <a:gd name="adj" fmla="val 50000"/>
              </a:avLst>
            </a:prstGeom>
            <a:solidFill>
              <a:srgbClr val="8850D0"/>
            </a:solidFill>
            <a:ln w="3175">
              <a:solidFill>
                <a:srgbClr val="8850D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시작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) 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기술지원</a:t>
              </a:r>
              <a:endParaRPr lang="ko-KR" altLang="en-US" sz="70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51" name="사각형: 둥근 모서리 350">
              <a:extLst>
                <a:ext uri="{FF2B5EF4-FFF2-40B4-BE49-F238E27FC236}">
                  <a16:creationId xmlns:a16="http://schemas.microsoft.com/office/drawing/2014/main" id="{C47795FD-DB34-D176-01E2-E76071854541}"/>
                </a:ext>
              </a:extLst>
            </p:cNvPr>
            <p:cNvSpPr/>
            <p:nvPr/>
          </p:nvSpPr>
          <p:spPr>
            <a:xfrm>
              <a:off x="3953373" y="5322926"/>
              <a:ext cx="324000" cy="14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50" b="0" dirty="0">
                  <a:solidFill>
                    <a:schemeClr val="bg1"/>
                  </a:solidFill>
                  <a:latin typeface="+mn-ea"/>
                </a:rPr>
                <a:t>D-14</a:t>
              </a:r>
              <a:endParaRPr lang="ko-KR" altLang="en-US" sz="75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52" name="사각형: 둥근 모서리 351">
              <a:extLst>
                <a:ext uri="{FF2B5EF4-FFF2-40B4-BE49-F238E27FC236}">
                  <a16:creationId xmlns:a16="http://schemas.microsoft.com/office/drawing/2014/main" id="{D4A9F75C-96E3-EAED-C55B-41C3D13A8C5A}"/>
                </a:ext>
              </a:extLst>
            </p:cNvPr>
            <p:cNvSpPr/>
            <p:nvPr/>
          </p:nvSpPr>
          <p:spPr>
            <a:xfrm>
              <a:off x="3309665" y="5321323"/>
              <a:ext cx="576000" cy="144000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3175">
              <a:solidFill>
                <a:srgbClr val="A6A6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시작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) 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기타</a:t>
              </a:r>
              <a:endParaRPr lang="ko-KR" altLang="en-US" sz="700" b="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A3A6273E-437C-CC4F-2B03-826544BA83C0}"/>
              </a:ext>
            </a:extLst>
          </p:cNvPr>
          <p:cNvSpPr/>
          <p:nvPr/>
        </p:nvSpPr>
        <p:spPr>
          <a:xfrm>
            <a:off x="2218104" y="4567744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76C94CFA-AFFC-D454-430B-774E031E1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712948"/>
              </p:ext>
            </p:extLst>
          </p:nvPr>
        </p:nvGraphicFramePr>
        <p:xfrm>
          <a:off x="9680490" y="1691003"/>
          <a:ext cx="2318400" cy="162912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기업지원허브 일정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건 이상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유관기관 일정 존재 가능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더보기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버튼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(1-1)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일자 사업일정 팝업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1-1)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일자 기업지원허브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유관기관 사업일정 전체 노출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공고명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공고 상세화면으로 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rgbClr val="FF0000"/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809288F-A23C-4D81-432A-756E1E7A63D3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사업공고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사업일정</a:t>
            </a:r>
          </a:p>
        </p:txBody>
      </p:sp>
    </p:spTree>
    <p:extLst>
      <p:ext uri="{BB962C8B-B14F-4D97-AF65-F5344CB8AC3E}">
        <p14:creationId xmlns:p14="http://schemas.microsoft.com/office/powerpoint/2010/main" val="3836919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표 3">
            <a:extLst>
              <a:ext uri="{FF2B5EF4-FFF2-40B4-BE49-F238E27FC236}">
                <a16:creationId xmlns:a16="http://schemas.microsoft.com/office/drawing/2014/main" id="{17DE514B-BDEF-C4E5-4CA4-2FD491376F2C}"/>
              </a:ext>
            </a:extLst>
          </p:cNvPr>
          <p:cNvGraphicFramePr>
            <a:graphicFrameLocks noGrp="1"/>
          </p:cNvGraphicFramePr>
          <p:nvPr/>
        </p:nvGraphicFramePr>
        <p:xfrm>
          <a:off x="419277" y="2248694"/>
          <a:ext cx="6804000" cy="40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624206134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205023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4646358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76032778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830309334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743181472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07387562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화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목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금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토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714849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31</a:t>
                      </a:r>
                      <a:endParaRPr kumimoji="0" lang="ko-KR" altLang="en-US" sz="900" b="0" i="0" u="none" strike="noStrike" kern="1200" cap="none" spc="-3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383445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ko-KR" sz="900" b="0" spc="-3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0134397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903462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sng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75828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1</a:t>
                      </a:r>
                      <a:endParaRPr kumimoji="0" lang="ko-KR" altLang="en-US" sz="900" b="0" i="0" u="none" strike="noStrike" kern="1200" cap="none" spc="-3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함초롬돋움"/>
                        <a:ea typeface="함초롬돋움"/>
                        <a:cs typeface="+mn-cs"/>
                      </a:endParaRP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2</a:t>
                      </a:r>
                      <a:endParaRPr kumimoji="0" lang="ko-KR" altLang="en-US" sz="900" b="0" i="0" u="none" strike="noStrike" kern="1200" cap="none" spc="-3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함초롬돋움"/>
                        <a:ea typeface="함초롬돋움"/>
                        <a:cs typeface="+mn-cs"/>
                      </a:endParaRP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3</a:t>
                      </a:r>
                      <a:endParaRPr kumimoji="0" lang="ko-KR" altLang="en-US" sz="900" b="0" i="0" u="none" strike="noStrike" kern="1200" cap="none" spc="-3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함초롬돋움"/>
                        <a:ea typeface="함초롬돋움"/>
                        <a:cs typeface="+mn-cs"/>
                      </a:endParaRP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4</a:t>
                      </a:r>
                      <a:endParaRPr kumimoji="0" lang="ko-KR" altLang="en-US" sz="900" b="0" i="0" u="none" strike="noStrike" kern="1200" cap="none" spc="-3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함초롬돋움"/>
                        <a:ea typeface="함초롬돋움"/>
                        <a:cs typeface="+mn-cs"/>
                      </a:endParaRP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295781"/>
                  </a:ext>
                </a:extLst>
              </a:tr>
            </a:tbl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지원사업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상세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849187"/>
              </p:ext>
            </p:extLst>
          </p:nvPr>
        </p:nvGraphicFramePr>
        <p:xfrm>
          <a:off x="9680490" y="1691003"/>
          <a:ext cx="2340000" cy="314208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리스트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기업지원허브의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유관기관 사업일정 최대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건 노출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상단부터 일정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- 3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건 초과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일자영역 하단에 버튼으로 노출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팝업 노출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사업일정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사업공고 상세화면으로 이동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기업지원허브의 일정만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건일 경우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1-2)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기업원허브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유관기관 일정이 각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건일 경우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기업지원허브의 일정이 맨 상단에 노출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1-3)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유관기관 일정만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건일 경우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1-4)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기업지원허브 일정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유관기관일정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건일 경우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1-5)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기업지원허브 일정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건 이상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유관기관 일정 존재 가능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더보기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버튼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사업일정 팝업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1-5)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오늘일자 표시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1-6)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사업일정 마우스오버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전체 사업명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툴팁으로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월 기업지원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유관기관 사업일정 등록순으로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사업공고 상세화면으로 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97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724469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2236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사업일정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상세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월간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)_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전체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AA04626-62C4-5E18-C7B9-7F9A9345DD13}"/>
              </a:ext>
            </a:extLst>
          </p:cNvPr>
          <p:cNvSpPr/>
          <p:nvPr/>
        </p:nvSpPr>
        <p:spPr>
          <a:xfrm>
            <a:off x="337355" y="1253374"/>
            <a:ext cx="7698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schemeClr val="tx1"/>
                </a:solidFill>
              </a:rPr>
              <a:t>2024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21512E3-5858-A837-EA76-65C9EE775BCD}"/>
              </a:ext>
            </a:extLst>
          </p:cNvPr>
          <p:cNvGrpSpPr/>
          <p:nvPr/>
        </p:nvGrpSpPr>
        <p:grpSpPr>
          <a:xfrm>
            <a:off x="1133408" y="1336429"/>
            <a:ext cx="467984" cy="234000"/>
            <a:chOff x="1044920" y="2982101"/>
            <a:chExt cx="467984" cy="234000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F87884E2-E183-9B3B-AACA-A9D8121E2089}"/>
                </a:ext>
              </a:extLst>
            </p:cNvPr>
            <p:cNvGrpSpPr/>
            <p:nvPr/>
          </p:nvGrpSpPr>
          <p:grpSpPr>
            <a:xfrm>
              <a:off x="1044920" y="2982101"/>
              <a:ext cx="234000" cy="234000"/>
              <a:chOff x="891172" y="1606087"/>
              <a:chExt cx="234000" cy="234000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D46979F3-82D1-8813-4ADE-B9488F83AB68}"/>
                  </a:ext>
                </a:extLst>
              </p:cNvPr>
              <p:cNvSpPr/>
              <p:nvPr/>
            </p:nvSpPr>
            <p:spPr>
              <a:xfrm>
                <a:off x="891172" y="1606087"/>
                <a:ext cx="234000" cy="234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866A32B7-C0FB-C77C-2A9A-BA15555CA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937912" y="1649413"/>
                <a:ext cx="144000" cy="147349"/>
              </a:xfrm>
              <a:prstGeom prst="rect">
                <a:avLst/>
              </a:prstGeom>
            </p:spPr>
          </p:pic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4CCF949-4E10-61D6-328C-093F31ED63BF}"/>
                </a:ext>
              </a:extLst>
            </p:cNvPr>
            <p:cNvGrpSpPr/>
            <p:nvPr/>
          </p:nvGrpSpPr>
          <p:grpSpPr>
            <a:xfrm>
              <a:off x="1278904" y="2982101"/>
              <a:ext cx="234000" cy="234000"/>
              <a:chOff x="891172" y="1606087"/>
              <a:chExt cx="234000" cy="234000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FBB434FE-16A4-27E0-1668-C6612361BC9B}"/>
                  </a:ext>
                </a:extLst>
              </p:cNvPr>
              <p:cNvSpPr/>
              <p:nvPr/>
            </p:nvSpPr>
            <p:spPr>
              <a:xfrm>
                <a:off x="891172" y="1606087"/>
                <a:ext cx="234000" cy="234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C2BBD6D-C18D-C748-A08C-FC8ECB06DD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46004" y="1649413"/>
                <a:ext cx="144000" cy="147349"/>
              </a:xfrm>
              <a:prstGeom prst="rect">
                <a:avLst/>
              </a:prstGeom>
            </p:spPr>
          </p:pic>
        </p:grpSp>
      </p:grp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A89C26F8-6384-F9AA-64C9-04CCCE232BB4}"/>
              </a:ext>
            </a:extLst>
          </p:cNvPr>
          <p:cNvSpPr/>
          <p:nvPr/>
        </p:nvSpPr>
        <p:spPr>
          <a:xfrm>
            <a:off x="2401990" y="4286497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30B68A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종료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대출연계지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…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CBA263F-5BFE-F5D4-3DE4-E17CB185B39A}"/>
              </a:ext>
            </a:extLst>
          </p:cNvPr>
          <p:cNvSpPr/>
          <p:nvPr/>
        </p:nvSpPr>
        <p:spPr>
          <a:xfrm>
            <a:off x="2401990" y="4619724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건 </a:t>
            </a:r>
            <a:r>
              <a:rPr lang="ko-KR" alt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더보기</a:t>
            </a:r>
            <a:endParaRPr lang="ko-KR" altLang="en-US" sz="7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F6CAE286-5827-4BE9-9EF5-9D695BE005F0}"/>
              </a:ext>
            </a:extLst>
          </p:cNvPr>
          <p:cNvSpPr/>
          <p:nvPr/>
        </p:nvSpPr>
        <p:spPr>
          <a:xfrm>
            <a:off x="5318572" y="2950919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30B68A"/>
          </a:solidFill>
          <a:ln w="3175">
            <a:solidFill>
              <a:srgbClr val="30B68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대출연계지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…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09D5577-B4CC-3F71-955E-B61435A4868C}"/>
              </a:ext>
            </a:extLst>
          </p:cNvPr>
          <p:cNvCxnSpPr/>
          <p:nvPr/>
        </p:nvCxnSpPr>
        <p:spPr>
          <a:xfrm>
            <a:off x="419277" y="1763783"/>
            <a:ext cx="89433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559DBB1-2328-ECAB-1402-9560A10C382A}"/>
              </a:ext>
            </a:extLst>
          </p:cNvPr>
          <p:cNvSpPr/>
          <p:nvPr/>
        </p:nvSpPr>
        <p:spPr>
          <a:xfrm>
            <a:off x="4342700" y="3534278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solidFill>
              <a:srgbClr val="AB99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창업보육공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…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EDED12-D8BA-B515-87AB-561DF316B9D0}"/>
              </a:ext>
            </a:extLst>
          </p:cNvPr>
          <p:cNvSpPr/>
          <p:nvPr/>
        </p:nvSpPr>
        <p:spPr>
          <a:xfrm>
            <a:off x="2401990" y="5046512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30B68A"/>
          </a:solidFill>
          <a:ln w="3175">
            <a:solidFill>
              <a:srgbClr val="30B68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투자유치설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…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B2B1895-A730-A4D0-4467-5040D2196096}"/>
              </a:ext>
            </a:extLst>
          </p:cNvPr>
          <p:cNvSpPr/>
          <p:nvPr/>
        </p:nvSpPr>
        <p:spPr>
          <a:xfrm>
            <a:off x="2401990" y="5380460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건 </a:t>
            </a:r>
            <a:r>
              <a:rPr lang="ko-KR" alt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더보기</a:t>
            </a:r>
            <a:endParaRPr lang="ko-KR" altLang="en-US" sz="7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37277DA-F1AE-9E4B-0818-D7F5260CD44D}"/>
              </a:ext>
            </a:extLst>
          </p:cNvPr>
          <p:cNvSpPr/>
          <p:nvPr/>
        </p:nvSpPr>
        <p:spPr>
          <a:xfrm>
            <a:off x="4345082" y="5208289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창업기획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(N …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CAE64A1-1D74-F27D-C42D-AEA4AA66553C}"/>
              </a:ext>
            </a:extLst>
          </p:cNvPr>
          <p:cNvSpPr/>
          <p:nvPr/>
        </p:nvSpPr>
        <p:spPr>
          <a:xfrm>
            <a:off x="4345082" y="5046512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창업기획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(N …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C9C2A44-A102-C24A-7F29-2EFB987E1D8F}"/>
              </a:ext>
            </a:extLst>
          </p:cNvPr>
          <p:cNvSpPr/>
          <p:nvPr/>
        </p:nvSpPr>
        <p:spPr>
          <a:xfrm>
            <a:off x="4345082" y="5370066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건 </a:t>
            </a:r>
            <a:r>
              <a:rPr lang="ko-KR" alt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더보기</a:t>
            </a:r>
            <a:endParaRPr lang="ko-KR" altLang="en-US" sz="7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2CB3E5E7-FB97-326A-4BFC-914C10D76CDD}"/>
              </a:ext>
            </a:extLst>
          </p:cNvPr>
          <p:cNvSpPr/>
          <p:nvPr/>
        </p:nvSpPr>
        <p:spPr>
          <a:xfrm>
            <a:off x="2400620" y="5800048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종료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창업보육공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…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FCD482D-0654-0A44-8B0D-D2009E9EBC98}"/>
              </a:ext>
            </a:extLst>
          </p:cNvPr>
          <p:cNvSpPr/>
          <p:nvPr/>
        </p:nvSpPr>
        <p:spPr>
          <a:xfrm>
            <a:off x="2372840" y="5991050"/>
            <a:ext cx="3276000" cy="1800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rIns="72000" rtlCol="0" anchor="ctr"/>
          <a:lstStyle/>
          <a:p>
            <a:pPr algn="ctr" latinLnBrk="0"/>
            <a:r>
              <a:rPr kumimoji="0" lang="en-US" altLang="ko-KR" sz="7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[</a:t>
            </a:r>
            <a:r>
              <a:rPr kumimoji="0" lang="ko-KR" altLang="en-US" sz="7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창업보육공간 조성</a:t>
            </a:r>
            <a:r>
              <a:rPr kumimoji="0" lang="en-US" altLang="ko-KR" sz="7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] </a:t>
            </a:r>
            <a:r>
              <a:rPr lang="en-US" altLang="ko-KR" sz="800" dirty="0">
                <a:latin typeface="+mn-ea"/>
                <a:ea typeface="+mn-ea"/>
              </a:rPr>
              <a:t>2024</a:t>
            </a:r>
            <a:r>
              <a:rPr lang="ko-KR" altLang="en-US" sz="800" dirty="0">
                <a:latin typeface="+mn-ea"/>
                <a:ea typeface="+mn-ea"/>
              </a:rPr>
              <a:t>년 국토교통 창업지원센터 입주기업 모집 공고</a:t>
            </a:r>
            <a:endParaRPr lang="en-US" altLang="ko-KR" sz="800" dirty="0">
              <a:latin typeface="+mn-ea"/>
              <a:ea typeface="+mn-ea"/>
            </a:endParaRPr>
          </a:p>
        </p:txBody>
      </p: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E093E0A8-5EDE-9167-0294-BBA444D6A42E}"/>
              </a:ext>
            </a:extLst>
          </p:cNvPr>
          <p:cNvSpPr/>
          <p:nvPr/>
        </p:nvSpPr>
        <p:spPr>
          <a:xfrm>
            <a:off x="1432590" y="3695280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30B68A"/>
          </a:solidFill>
          <a:ln w="3175">
            <a:solidFill>
              <a:srgbClr val="30B68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97D948E9-CA1E-E3B7-E5EF-E82174939EFD}"/>
              </a:ext>
            </a:extLst>
          </p:cNvPr>
          <p:cNvSpPr/>
          <p:nvPr/>
        </p:nvSpPr>
        <p:spPr>
          <a:xfrm>
            <a:off x="1432590" y="3525672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solidFill>
              <a:srgbClr val="AB99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창업보육공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…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B2022D5-4553-0A08-765D-9F8D740FEACF}"/>
              </a:ext>
            </a:extLst>
          </p:cNvPr>
          <p:cNvSpPr/>
          <p:nvPr/>
        </p:nvSpPr>
        <p:spPr>
          <a:xfrm>
            <a:off x="1432590" y="4447448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solidFill>
              <a:srgbClr val="AB99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종료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CAA3D01-273E-DC9C-2A3A-044E267F0856}"/>
              </a:ext>
            </a:extLst>
          </p:cNvPr>
          <p:cNvSpPr/>
          <p:nvPr/>
        </p:nvSpPr>
        <p:spPr>
          <a:xfrm>
            <a:off x="1432590" y="4277840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30B68A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A7CA072-AAB1-F8D2-68FE-B0F5C220F517}"/>
              </a:ext>
            </a:extLst>
          </p:cNvPr>
          <p:cNvSpPr/>
          <p:nvPr/>
        </p:nvSpPr>
        <p:spPr>
          <a:xfrm>
            <a:off x="1432590" y="4617054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22201E1-5E8B-6FEC-D5C9-727416C79127}"/>
              </a:ext>
            </a:extLst>
          </p:cNvPr>
          <p:cNvSpPr/>
          <p:nvPr/>
        </p:nvSpPr>
        <p:spPr>
          <a:xfrm>
            <a:off x="1432590" y="5199616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2A70DA"/>
          </a:solidFill>
          <a:ln w="3175">
            <a:solidFill>
              <a:srgbClr val="2A70D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1B56992-5BF5-DAD4-FC27-349652942211}"/>
              </a:ext>
            </a:extLst>
          </p:cNvPr>
          <p:cNvSpPr/>
          <p:nvPr/>
        </p:nvSpPr>
        <p:spPr>
          <a:xfrm>
            <a:off x="1432590" y="5030008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1DAA11B-2553-F8C6-AD94-3B2613F49C05}"/>
              </a:ext>
            </a:extLst>
          </p:cNvPr>
          <p:cNvSpPr/>
          <p:nvPr/>
        </p:nvSpPr>
        <p:spPr>
          <a:xfrm>
            <a:off x="1432590" y="5369222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30B68A"/>
          </a:solidFill>
          <a:ln w="3175">
            <a:solidFill>
              <a:srgbClr val="30B68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종료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4BC14BF-337A-6189-E577-4C4D1996595B}"/>
              </a:ext>
            </a:extLst>
          </p:cNvPr>
          <p:cNvSpPr/>
          <p:nvPr/>
        </p:nvSpPr>
        <p:spPr>
          <a:xfrm>
            <a:off x="2403549" y="3695280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2A70DA"/>
          </a:solidFill>
          <a:ln w="3175">
            <a:solidFill>
              <a:srgbClr val="2A70D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521B57-0BE8-C7D2-12CB-6BD120C961F2}"/>
              </a:ext>
            </a:extLst>
          </p:cNvPr>
          <p:cNvSpPr/>
          <p:nvPr/>
        </p:nvSpPr>
        <p:spPr>
          <a:xfrm>
            <a:off x="2403549" y="3525672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solidFill>
              <a:srgbClr val="AB99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FE3CF91-E6CA-6B17-16E1-C8FF25B281C1}"/>
              </a:ext>
            </a:extLst>
          </p:cNvPr>
          <p:cNvSpPr/>
          <p:nvPr/>
        </p:nvSpPr>
        <p:spPr>
          <a:xfrm>
            <a:off x="3374510" y="3695280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solidFill>
              <a:srgbClr val="AB99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종료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0B036AB-15DF-A5D9-F416-A81E5370B653}"/>
              </a:ext>
            </a:extLst>
          </p:cNvPr>
          <p:cNvSpPr/>
          <p:nvPr/>
        </p:nvSpPr>
        <p:spPr>
          <a:xfrm>
            <a:off x="3374510" y="3525672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30B68A"/>
          </a:solidFill>
          <a:ln w="3175">
            <a:solidFill>
              <a:srgbClr val="30B68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36799B83-878D-383D-3011-EF0418D5F921}"/>
              </a:ext>
            </a:extLst>
          </p:cNvPr>
          <p:cNvCxnSpPr/>
          <p:nvPr/>
        </p:nvCxnSpPr>
        <p:spPr>
          <a:xfrm>
            <a:off x="419277" y="1141727"/>
            <a:ext cx="8943356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F3541EF4-7096-6400-B222-2B7978B06AB2}"/>
              </a:ext>
            </a:extLst>
          </p:cNvPr>
          <p:cNvGrpSpPr/>
          <p:nvPr/>
        </p:nvGrpSpPr>
        <p:grpSpPr>
          <a:xfrm>
            <a:off x="6417540" y="628091"/>
            <a:ext cx="2916000" cy="360000"/>
            <a:chOff x="4929272" y="2449027"/>
            <a:chExt cx="2916000" cy="360000"/>
          </a:xfrm>
        </p:grpSpPr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EE9B8966-3C05-A64D-7ABF-2533A91C6CC8}"/>
                </a:ext>
              </a:extLst>
            </p:cNvPr>
            <p:cNvSpPr/>
            <p:nvPr/>
          </p:nvSpPr>
          <p:spPr>
            <a:xfrm>
              <a:off x="4929272" y="2449027"/>
              <a:ext cx="2916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lIns="180000" rtlCol="0" anchor="ctr"/>
            <a:lstStyle/>
            <a:p>
              <a:pPr marL="0" marR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      유관기관</a:t>
              </a:r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170B487-6FF5-C23C-2AC0-5D5E428E3702}"/>
                </a:ext>
              </a:extLst>
            </p:cNvPr>
            <p:cNvGrpSpPr/>
            <p:nvPr/>
          </p:nvGrpSpPr>
          <p:grpSpPr>
            <a:xfrm>
              <a:off x="5018830" y="2519211"/>
              <a:ext cx="216000" cy="216000"/>
              <a:chOff x="3155445" y="4726574"/>
              <a:chExt cx="540000" cy="540000"/>
            </a:xfrm>
          </p:grpSpPr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CB619AA0-70C9-1DC7-20DE-9F296B23E5E9}"/>
                  </a:ext>
                </a:extLst>
              </p:cNvPr>
              <p:cNvSpPr/>
              <p:nvPr/>
            </p:nvSpPr>
            <p:spPr>
              <a:xfrm>
                <a:off x="3155445" y="4726574"/>
                <a:ext cx="540000" cy="54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72000" bIns="108000" rtlCol="0" anchor="t"/>
              <a:lstStyle/>
              <a:p>
                <a:pPr algn="l"/>
                <a:endParaRPr lang="ko-KR" altLang="en-US" sz="9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id="{E7D5EA19-7EA9-457D-2CF0-605C001D138F}"/>
                  </a:ext>
                </a:extLst>
              </p:cNvPr>
              <p:cNvCxnSpPr>
                <a:cxnSpLocks/>
                <a:stCxn id="137" idx="7"/>
                <a:endCxn id="137" idx="3"/>
              </p:cNvCxnSpPr>
              <p:nvPr/>
            </p:nvCxnSpPr>
            <p:spPr bwMode="auto">
              <a:xfrm flipH="1"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059613E8-401E-3696-7434-23F9E7AD8CFB}"/>
                  </a:ext>
                </a:extLst>
              </p:cNvPr>
              <p:cNvCxnSpPr>
                <a:cxnSpLocks/>
                <a:stCxn id="137" idx="1"/>
                <a:endCxn id="137" idx="5"/>
              </p:cNvCxnSpPr>
              <p:nvPr/>
            </p:nvCxnSpPr>
            <p:spPr bwMode="auto">
              <a:xfrm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</p:grpSp>
      </p:grp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06DBFA5D-F2BE-3781-F2C2-541041116358}"/>
              </a:ext>
            </a:extLst>
          </p:cNvPr>
          <p:cNvSpPr/>
          <p:nvPr/>
        </p:nvSpPr>
        <p:spPr>
          <a:xfrm>
            <a:off x="2401990" y="4444233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D877CF2E-8CB6-5719-91CB-866D29BCD9E7}"/>
              </a:ext>
            </a:extLst>
          </p:cNvPr>
          <p:cNvSpPr/>
          <p:nvPr/>
        </p:nvSpPr>
        <p:spPr>
          <a:xfrm>
            <a:off x="2401990" y="5218666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30B68A"/>
          </a:solidFill>
          <a:ln w="3175">
            <a:solidFill>
              <a:srgbClr val="30B68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투자유치설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…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4D6210D1-77EB-DB9D-CABB-B4F55B4CC34D}"/>
              </a:ext>
            </a:extLst>
          </p:cNvPr>
          <p:cNvSpPr/>
          <p:nvPr/>
        </p:nvSpPr>
        <p:spPr>
          <a:xfrm>
            <a:off x="5318572" y="2782239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30B68A"/>
          </a:solidFill>
          <a:ln w="3175">
            <a:solidFill>
              <a:srgbClr val="30B68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대출연계지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…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ADF9832A-AB18-E50C-5689-4F6A323BB1E5}"/>
              </a:ext>
            </a:extLst>
          </p:cNvPr>
          <p:cNvSpPr/>
          <p:nvPr/>
        </p:nvSpPr>
        <p:spPr>
          <a:xfrm>
            <a:off x="3376801" y="4277840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2A70DA"/>
          </a:solidFill>
          <a:ln w="3175">
            <a:solidFill>
              <a:srgbClr val="2A70D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종료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1EFB87D-C1EF-B1D0-D851-09764D982073}"/>
              </a:ext>
            </a:extLst>
          </p:cNvPr>
          <p:cNvGrpSpPr/>
          <p:nvPr/>
        </p:nvGrpSpPr>
        <p:grpSpPr>
          <a:xfrm>
            <a:off x="425556" y="628091"/>
            <a:ext cx="2916000" cy="360000"/>
            <a:chOff x="3421548" y="1932602"/>
            <a:chExt cx="2916000" cy="36000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97913A7A-14B5-A9D0-5100-DBE03ADE9379}"/>
                </a:ext>
              </a:extLst>
            </p:cNvPr>
            <p:cNvSpPr/>
            <p:nvPr/>
          </p:nvSpPr>
          <p:spPr>
            <a:xfrm>
              <a:off x="3421548" y="1932602"/>
              <a:ext cx="2916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lIns="180000" rtlCol="0" anchor="ctr"/>
            <a:lstStyle/>
            <a:p>
              <a:pPr latinLnBrk="0"/>
              <a:r>
                <a:rPr lang="ko-KR" altLang="en-US" sz="900" b="1" kern="0" dirty="0">
                  <a:solidFill>
                    <a:schemeClr val="bg1"/>
                  </a:solidFill>
                  <a:latin typeface="+mj-ea"/>
                  <a:ea typeface="+mj-ea"/>
                </a:rPr>
                <a:t>       전체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510755F-BB0E-818E-28E7-79B5DAE7D625}"/>
                </a:ext>
              </a:extLst>
            </p:cNvPr>
            <p:cNvGrpSpPr/>
            <p:nvPr/>
          </p:nvGrpSpPr>
          <p:grpSpPr>
            <a:xfrm>
              <a:off x="3511106" y="2002786"/>
              <a:ext cx="216000" cy="216000"/>
              <a:chOff x="3155445" y="4726574"/>
              <a:chExt cx="540000" cy="540000"/>
            </a:xfrm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3EB788C-675F-7017-841B-21FBDCEFCB13}"/>
                  </a:ext>
                </a:extLst>
              </p:cNvPr>
              <p:cNvSpPr/>
              <p:nvPr/>
            </p:nvSpPr>
            <p:spPr>
              <a:xfrm>
                <a:off x="3155445" y="4726574"/>
                <a:ext cx="540000" cy="54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72000" bIns="108000" rtlCol="0" anchor="t"/>
              <a:lstStyle/>
              <a:p>
                <a:pPr algn="l"/>
                <a:endParaRPr lang="ko-KR" altLang="en-US" sz="9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57361BE2-BB84-9569-740B-8B444375E54E}"/>
                  </a:ext>
                </a:extLst>
              </p:cNvPr>
              <p:cNvCxnSpPr>
                <a:cxnSpLocks/>
                <a:stCxn id="36" idx="7"/>
                <a:endCxn id="36" idx="3"/>
              </p:cNvCxnSpPr>
              <p:nvPr/>
            </p:nvCxnSpPr>
            <p:spPr bwMode="auto">
              <a:xfrm flipH="1"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F65807F0-F7D6-2B82-A530-364EE454DC30}"/>
                  </a:ext>
                </a:extLst>
              </p:cNvPr>
              <p:cNvCxnSpPr>
                <a:cxnSpLocks/>
                <a:stCxn id="36" idx="1"/>
                <a:endCxn id="36" idx="5"/>
              </p:cNvCxnSpPr>
              <p:nvPr/>
            </p:nvCxnSpPr>
            <p:spPr bwMode="auto">
              <a:xfrm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96A6DDAB-6E16-4A93-E58F-08FADC48F844}"/>
              </a:ext>
            </a:extLst>
          </p:cNvPr>
          <p:cNvGrpSpPr/>
          <p:nvPr/>
        </p:nvGrpSpPr>
        <p:grpSpPr>
          <a:xfrm>
            <a:off x="3419817" y="628091"/>
            <a:ext cx="2916000" cy="360000"/>
            <a:chOff x="4929272" y="2449027"/>
            <a:chExt cx="2916000" cy="360000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C4CB7CB0-BCA2-93CB-7C1D-4749F8BECA46}"/>
                </a:ext>
              </a:extLst>
            </p:cNvPr>
            <p:cNvSpPr/>
            <p:nvPr/>
          </p:nvSpPr>
          <p:spPr>
            <a:xfrm>
              <a:off x="4929272" y="2449027"/>
              <a:ext cx="2916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lIns="180000" rtlCol="0" anchor="ctr"/>
            <a:lstStyle/>
            <a:p>
              <a:pPr marL="0" marR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      국토교통 기업지원허브</a:t>
              </a: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B85EBD8-5490-DF01-C88B-D438FEB4BBE9}"/>
                </a:ext>
              </a:extLst>
            </p:cNvPr>
            <p:cNvGrpSpPr/>
            <p:nvPr/>
          </p:nvGrpSpPr>
          <p:grpSpPr>
            <a:xfrm>
              <a:off x="5018830" y="2519211"/>
              <a:ext cx="216000" cy="216000"/>
              <a:chOff x="3155445" y="4726574"/>
              <a:chExt cx="540000" cy="540000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D0012508-8899-1D59-D1B2-E73D0833984A}"/>
                  </a:ext>
                </a:extLst>
              </p:cNvPr>
              <p:cNvSpPr/>
              <p:nvPr/>
            </p:nvSpPr>
            <p:spPr>
              <a:xfrm>
                <a:off x="3155445" y="4726574"/>
                <a:ext cx="540000" cy="54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72000" bIns="108000" rtlCol="0" anchor="t"/>
              <a:lstStyle/>
              <a:p>
                <a:pPr algn="l"/>
                <a:endParaRPr lang="ko-KR" altLang="en-US" sz="9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6975AAC9-5AE6-880E-9447-58D447E6A1A7}"/>
                  </a:ext>
                </a:extLst>
              </p:cNvPr>
              <p:cNvCxnSpPr>
                <a:cxnSpLocks/>
                <a:stCxn id="82" idx="7"/>
                <a:endCxn id="82" idx="3"/>
              </p:cNvCxnSpPr>
              <p:nvPr/>
            </p:nvCxnSpPr>
            <p:spPr bwMode="auto">
              <a:xfrm flipH="1"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7AF9DA9C-56D8-5216-B544-9E4193DD92B2}"/>
                  </a:ext>
                </a:extLst>
              </p:cNvPr>
              <p:cNvCxnSpPr>
                <a:cxnSpLocks/>
                <a:stCxn id="82" idx="1"/>
                <a:endCxn id="82" idx="5"/>
              </p:cNvCxnSpPr>
              <p:nvPr/>
            </p:nvCxnSpPr>
            <p:spPr bwMode="auto">
              <a:xfrm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</p:grpSp>
      </p:grp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C74DF1A8-7CD0-7C15-A141-EE7FFEB95B82}"/>
              </a:ext>
            </a:extLst>
          </p:cNvPr>
          <p:cNvSpPr/>
          <p:nvPr/>
        </p:nvSpPr>
        <p:spPr>
          <a:xfrm>
            <a:off x="5318572" y="3113880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30B68A"/>
          </a:solidFill>
          <a:ln w="3175">
            <a:solidFill>
              <a:srgbClr val="30B68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[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대출연계지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…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369951FD-406C-35A2-246E-058EA68BE966}"/>
              </a:ext>
            </a:extLst>
          </p:cNvPr>
          <p:cNvSpPr/>
          <p:nvPr/>
        </p:nvSpPr>
        <p:spPr>
          <a:xfrm>
            <a:off x="330746" y="213654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6F329C6E-8400-0CF3-C6C6-EFAA37D8DD3C}"/>
              </a:ext>
            </a:extLst>
          </p:cNvPr>
          <p:cNvSpPr/>
          <p:nvPr/>
        </p:nvSpPr>
        <p:spPr>
          <a:xfrm>
            <a:off x="4342700" y="3696055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8850D0"/>
          </a:solidFill>
          <a:ln w="3175">
            <a:solidFill>
              <a:srgbClr val="8850D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61D44995-6624-3071-068C-CDB19D12BBA8}"/>
              </a:ext>
            </a:extLst>
          </p:cNvPr>
          <p:cNvSpPr/>
          <p:nvPr/>
        </p:nvSpPr>
        <p:spPr>
          <a:xfrm>
            <a:off x="4342700" y="3868071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건 </a:t>
            </a:r>
            <a:r>
              <a:rPr lang="ko-KR" alt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더보기</a:t>
            </a:r>
            <a:endParaRPr lang="ko-KR" altLang="en-US" sz="7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A9E54E2-F974-59FA-53A5-8123F5BE92E8}"/>
              </a:ext>
            </a:extLst>
          </p:cNvPr>
          <p:cNvGrpSpPr/>
          <p:nvPr/>
        </p:nvGrpSpPr>
        <p:grpSpPr>
          <a:xfrm>
            <a:off x="7221906" y="2247519"/>
            <a:ext cx="2140727" cy="4055244"/>
            <a:chOff x="7221906" y="2247519"/>
            <a:chExt cx="2140727" cy="4055244"/>
          </a:xfrm>
        </p:grpSpPr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A111BF2-FD2F-52AA-70C0-A285AF7EB11B}"/>
                </a:ext>
              </a:extLst>
            </p:cNvPr>
            <p:cNvSpPr/>
            <p:nvPr/>
          </p:nvSpPr>
          <p:spPr>
            <a:xfrm>
              <a:off x="7221906" y="2247519"/>
              <a:ext cx="2140727" cy="40552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lIns="216000" tIns="432000" rIns="72000" bIns="46792" rtlCol="0" anchor="t"/>
            <a:lstStyle/>
            <a:p>
              <a:pPr defTabSz="1276350" latinLnBrk="0">
                <a:spcBef>
                  <a:spcPct val="50000"/>
                </a:spcBef>
              </a:pPr>
              <a:endParaRPr lang="ko-KR" altLang="en-US" sz="1600" kern="0" dirty="0">
                <a:ln>
                  <a:solidFill>
                    <a:srgbClr val="C0C0C0">
                      <a:alpha val="0"/>
                    </a:srgb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D1A723E-9DB0-AD12-00BC-51ED5D4403D4}"/>
                </a:ext>
              </a:extLst>
            </p:cNvPr>
            <p:cNvSpPr txBox="1"/>
            <p:nvPr/>
          </p:nvSpPr>
          <p:spPr>
            <a:xfrm>
              <a:off x="7305323" y="2729623"/>
              <a:ext cx="1962125" cy="4847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50" b="1" dirty="0">
                  <a:latin typeface="+mn-ea"/>
                  <a:ea typeface="+mn-ea"/>
                </a:rPr>
                <a:t>국토교통 스타트업 창업기획 프로그램 「제</a:t>
              </a:r>
              <a:r>
                <a:rPr lang="en-US" altLang="ko-KR" sz="850" b="1" dirty="0">
                  <a:latin typeface="+mn-ea"/>
                  <a:ea typeface="+mn-ea"/>
                </a:rPr>
                <a:t>4</a:t>
              </a:r>
              <a:r>
                <a:rPr lang="ko-KR" altLang="en-US" sz="850" b="1" dirty="0">
                  <a:latin typeface="+mn-ea"/>
                  <a:ea typeface="+mn-ea"/>
                </a:rPr>
                <a:t>회 </a:t>
              </a:r>
              <a:r>
                <a:rPr lang="en-US" altLang="ko-KR" sz="850" b="1" dirty="0">
                  <a:latin typeface="+mn-ea"/>
                  <a:ea typeface="+mn-ea"/>
                </a:rPr>
                <a:t>NEXT </a:t>
              </a:r>
              <a:r>
                <a:rPr lang="ko-KR" altLang="en-US" sz="850" b="1" dirty="0">
                  <a:latin typeface="+mn-ea"/>
                  <a:ea typeface="+mn-ea"/>
                </a:rPr>
                <a:t>챌린지」 모집 공고</a:t>
              </a:r>
              <a:r>
                <a:rPr lang="en-US" altLang="ko-KR" sz="850" b="1" dirty="0">
                  <a:latin typeface="+mn-ea"/>
                  <a:ea typeface="+mn-ea"/>
                </a:rPr>
                <a:t>(</a:t>
              </a:r>
              <a:r>
                <a:rPr lang="ko-KR" altLang="en-US" sz="850" b="1" dirty="0">
                  <a:latin typeface="+mn-ea"/>
                  <a:ea typeface="+mn-ea"/>
                </a:rPr>
                <a:t>초기창업기업</a:t>
              </a:r>
              <a:r>
                <a:rPr lang="en-US" altLang="ko-KR" sz="850" b="1" dirty="0"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F1B89E74-DF41-96CB-8B43-2065A3AD1C8D}"/>
                </a:ext>
              </a:extLst>
            </p:cNvPr>
            <p:cNvSpPr/>
            <p:nvPr/>
          </p:nvSpPr>
          <p:spPr>
            <a:xfrm>
              <a:off x="7476655" y="2415744"/>
              <a:ext cx="1116000" cy="162000"/>
            </a:xfrm>
            <a:prstGeom prst="roundRect">
              <a:avLst>
                <a:gd name="adj" fmla="val 5000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7200" rtlCol="0" anchor="ctr"/>
            <a:lstStyle/>
            <a:p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창업기획</a:t>
              </a:r>
              <a:r>
                <a:rPr lang="en-US" altLang="ko-KR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(NEXT </a:t>
              </a:r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챌린지</a:t>
              </a:r>
              <a:r>
                <a:rPr lang="en-US" altLang="ko-KR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)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A45045EF-333E-2278-F80D-65B0477932C9}"/>
                </a:ext>
              </a:extLst>
            </p:cNvPr>
            <p:cNvSpPr txBox="1"/>
            <p:nvPr/>
          </p:nvSpPr>
          <p:spPr>
            <a:xfrm>
              <a:off x="7305040" y="3142719"/>
              <a:ext cx="1440000" cy="230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ko-KR" sz="7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2024-04-25 ~ 2024-05-20</a:t>
              </a:r>
            </a:p>
          </p:txBody>
        </p: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CC23AFA8-2EF2-0136-B5EB-599D7727FD70}"/>
                </a:ext>
              </a:extLst>
            </p:cNvPr>
            <p:cNvCxnSpPr>
              <a:cxnSpLocks/>
            </p:cNvCxnSpPr>
            <p:nvPr/>
          </p:nvCxnSpPr>
          <p:spPr>
            <a:xfrm>
              <a:off x="7407643" y="3423111"/>
              <a:ext cx="18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6034FF79-83BE-1F9B-B7EB-4CFE19440F72}"/>
                </a:ext>
              </a:extLst>
            </p:cNvPr>
            <p:cNvSpPr txBox="1"/>
            <p:nvPr/>
          </p:nvSpPr>
          <p:spPr>
            <a:xfrm>
              <a:off x="7305323" y="3814722"/>
              <a:ext cx="1962125" cy="4847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50" b="1" dirty="0">
                  <a:latin typeface="+mn-ea"/>
                  <a:ea typeface="+mn-ea"/>
                </a:rPr>
                <a:t>국토교통 스타트업 창업기획 프로그램 「제</a:t>
              </a:r>
              <a:r>
                <a:rPr lang="en-US" altLang="ko-KR" sz="850" b="1" dirty="0">
                  <a:latin typeface="+mn-ea"/>
                  <a:ea typeface="+mn-ea"/>
                </a:rPr>
                <a:t>4</a:t>
              </a:r>
              <a:r>
                <a:rPr lang="ko-KR" altLang="en-US" sz="850" b="1" dirty="0">
                  <a:latin typeface="+mn-ea"/>
                  <a:ea typeface="+mn-ea"/>
                </a:rPr>
                <a:t>회 </a:t>
              </a:r>
              <a:r>
                <a:rPr lang="en-US" altLang="ko-KR" sz="850" b="1" dirty="0">
                  <a:latin typeface="+mn-ea"/>
                  <a:ea typeface="+mn-ea"/>
                </a:rPr>
                <a:t>NEXT </a:t>
              </a:r>
              <a:r>
                <a:rPr lang="ko-KR" altLang="en-US" sz="850" b="1" dirty="0">
                  <a:latin typeface="+mn-ea"/>
                  <a:ea typeface="+mn-ea"/>
                </a:rPr>
                <a:t>챌린지」 모집 공고</a:t>
              </a:r>
              <a:r>
                <a:rPr lang="en-US" altLang="ko-KR" sz="850" b="1" dirty="0">
                  <a:latin typeface="+mn-ea"/>
                  <a:ea typeface="+mn-ea"/>
                </a:rPr>
                <a:t>(</a:t>
              </a:r>
              <a:r>
                <a:rPr lang="ko-KR" altLang="en-US" sz="850" b="1" dirty="0">
                  <a:latin typeface="+mn-ea"/>
                  <a:ea typeface="+mn-ea"/>
                </a:rPr>
                <a:t>초기창업기업</a:t>
              </a:r>
              <a:r>
                <a:rPr lang="en-US" altLang="ko-KR" sz="850" b="1" dirty="0"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173" name="사각형: 둥근 모서리 172">
              <a:extLst>
                <a:ext uri="{FF2B5EF4-FFF2-40B4-BE49-F238E27FC236}">
                  <a16:creationId xmlns:a16="http://schemas.microsoft.com/office/drawing/2014/main" id="{83746935-901E-5060-50DA-3DDBC69974F4}"/>
                </a:ext>
              </a:extLst>
            </p:cNvPr>
            <p:cNvSpPr/>
            <p:nvPr/>
          </p:nvSpPr>
          <p:spPr>
            <a:xfrm>
              <a:off x="7476655" y="3495763"/>
              <a:ext cx="1116000" cy="162000"/>
            </a:xfrm>
            <a:prstGeom prst="roundRect">
              <a:avLst>
                <a:gd name="adj" fmla="val 5000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7200" rtlCol="0" anchor="ctr"/>
            <a:lstStyle/>
            <a:p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창업기획</a:t>
              </a:r>
              <a:r>
                <a:rPr lang="en-US" altLang="ko-KR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(NEXT </a:t>
              </a:r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챌린지</a:t>
              </a:r>
              <a:r>
                <a:rPr lang="en-US" altLang="ko-KR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)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322C742-60DB-3D72-CB1D-B6D92109F84D}"/>
                </a:ext>
              </a:extLst>
            </p:cNvPr>
            <p:cNvSpPr txBox="1"/>
            <p:nvPr/>
          </p:nvSpPr>
          <p:spPr>
            <a:xfrm>
              <a:off x="7298601" y="4227817"/>
              <a:ext cx="1440000" cy="230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ko-KR" sz="7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2024-04-25 ~ 2024-05-20</a:t>
              </a:r>
            </a:p>
          </p:txBody>
        </p: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B2CCBEAE-625E-3FDF-996B-EEE96C6554DF}"/>
                </a:ext>
              </a:extLst>
            </p:cNvPr>
            <p:cNvCxnSpPr>
              <a:cxnSpLocks/>
            </p:cNvCxnSpPr>
            <p:nvPr/>
          </p:nvCxnSpPr>
          <p:spPr>
            <a:xfrm>
              <a:off x="7407643" y="4509750"/>
              <a:ext cx="18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68A5E45-FBD3-69BA-2CA8-DD1BD32B2D4E}"/>
                </a:ext>
              </a:extLst>
            </p:cNvPr>
            <p:cNvSpPr txBox="1"/>
            <p:nvPr/>
          </p:nvSpPr>
          <p:spPr>
            <a:xfrm>
              <a:off x="7305323" y="4907613"/>
              <a:ext cx="1962125" cy="4847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850" b="1" dirty="0">
                  <a:latin typeface="+mn-ea"/>
                  <a:ea typeface="+mn-ea"/>
                </a:rPr>
                <a:t>2024</a:t>
              </a:r>
              <a:r>
                <a:rPr lang="ko-KR" altLang="en-US" sz="850" b="1" dirty="0">
                  <a:latin typeface="+mn-ea"/>
                  <a:ea typeface="+mn-ea"/>
                </a:rPr>
                <a:t>년도 중소기업기술혁신개발 사업</a:t>
              </a:r>
              <a:r>
                <a:rPr lang="en-US" altLang="ko-KR" sz="850" b="1" dirty="0">
                  <a:latin typeface="+mn-ea"/>
                  <a:ea typeface="+mn-ea"/>
                </a:rPr>
                <a:t>(</a:t>
              </a:r>
              <a:r>
                <a:rPr lang="ko-KR" altLang="en-US" sz="850" b="1" dirty="0">
                  <a:latin typeface="+mn-ea"/>
                  <a:ea typeface="+mn-ea"/>
                </a:rPr>
                <a:t>시장확대형</a:t>
              </a:r>
              <a:r>
                <a:rPr lang="en-US" altLang="ko-KR" sz="850" b="1" dirty="0">
                  <a:latin typeface="+mn-ea"/>
                  <a:ea typeface="+mn-ea"/>
                </a:rPr>
                <a:t>-</a:t>
              </a:r>
              <a:r>
                <a:rPr lang="ko-KR" altLang="en-US" sz="850" b="1" dirty="0">
                  <a:latin typeface="+mn-ea"/>
                  <a:ea typeface="+mn-ea"/>
                </a:rPr>
                <a:t>상생협력</a:t>
              </a:r>
              <a:r>
                <a:rPr lang="en-US" altLang="ko-KR" sz="850" b="1" dirty="0">
                  <a:latin typeface="+mn-ea"/>
                  <a:ea typeface="+mn-ea"/>
                </a:rPr>
                <a:t>) </a:t>
              </a:r>
              <a:r>
                <a:rPr lang="ko-KR" altLang="en-US" sz="850" b="1" dirty="0">
                  <a:latin typeface="+mn-ea"/>
                  <a:ea typeface="+mn-ea"/>
                </a:rPr>
                <a:t>제</a:t>
              </a:r>
              <a:r>
                <a:rPr lang="en-US" altLang="ko-KR" sz="850" b="1" dirty="0">
                  <a:latin typeface="+mn-ea"/>
                  <a:ea typeface="+mn-ea"/>
                </a:rPr>
                <a:t>2</a:t>
              </a:r>
              <a:r>
                <a:rPr lang="ko-KR" altLang="en-US" sz="850" b="1" dirty="0">
                  <a:latin typeface="+mn-ea"/>
                  <a:ea typeface="+mn-ea"/>
                </a:rPr>
                <a:t>차 시행계획 공고</a:t>
              </a:r>
            </a:p>
          </p:txBody>
        </p:sp>
        <p:sp>
          <p:nvSpPr>
            <p:cNvPr id="177" name="사각형: 둥근 모서리 176">
              <a:extLst>
                <a:ext uri="{FF2B5EF4-FFF2-40B4-BE49-F238E27FC236}">
                  <a16:creationId xmlns:a16="http://schemas.microsoft.com/office/drawing/2014/main" id="{AD7A488F-6F95-5517-7F4D-07B10080FF42}"/>
                </a:ext>
              </a:extLst>
            </p:cNvPr>
            <p:cNvSpPr/>
            <p:nvPr/>
          </p:nvSpPr>
          <p:spPr>
            <a:xfrm>
              <a:off x="7476655" y="4583942"/>
              <a:ext cx="1044000" cy="162000"/>
            </a:xfrm>
            <a:prstGeom prst="roundRect">
              <a:avLst>
                <a:gd name="adj" fmla="val 5000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7200" rtlCol="0" anchor="ctr"/>
            <a:lstStyle/>
            <a:p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기술지원</a:t>
              </a:r>
              <a:endParaRPr lang="ko-KR" altLang="en-US" sz="7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230ADCAF-154E-95AE-ECD1-23FEE7537BF0}"/>
                </a:ext>
              </a:extLst>
            </p:cNvPr>
            <p:cNvSpPr txBox="1"/>
            <p:nvPr/>
          </p:nvSpPr>
          <p:spPr>
            <a:xfrm>
              <a:off x="7305040" y="5345351"/>
              <a:ext cx="1440000" cy="230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ko-KR" sz="7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2024-04-23 ~ 2024-05-08</a:t>
              </a: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C7F6E94D-AE52-23C1-D857-A386C525AE78}"/>
                </a:ext>
              </a:extLst>
            </p:cNvPr>
            <p:cNvCxnSpPr>
              <a:cxnSpLocks/>
            </p:cNvCxnSpPr>
            <p:nvPr/>
          </p:nvCxnSpPr>
          <p:spPr>
            <a:xfrm>
              <a:off x="7407643" y="5625743"/>
              <a:ext cx="18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AD03A5C6-FA2E-BD21-196D-778F22F37960}"/>
                </a:ext>
              </a:extLst>
            </p:cNvPr>
            <p:cNvSpPr txBox="1"/>
            <p:nvPr/>
          </p:nvSpPr>
          <p:spPr>
            <a:xfrm>
              <a:off x="7305323" y="6018500"/>
              <a:ext cx="1962125" cy="2231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850" b="1" dirty="0">
                  <a:latin typeface="+mn-ea"/>
                  <a:ea typeface="+mn-ea"/>
                </a:rPr>
                <a:t>(</a:t>
              </a:r>
              <a:r>
                <a:rPr lang="ko-KR" altLang="en-US" sz="850" b="1" dirty="0">
                  <a:latin typeface="+mn-ea"/>
                  <a:ea typeface="+mn-ea"/>
                </a:rPr>
                <a:t>충북</a:t>
              </a:r>
              <a:r>
                <a:rPr lang="en-US" altLang="ko-KR" sz="850" b="1" dirty="0">
                  <a:latin typeface="+mn-ea"/>
                  <a:ea typeface="+mn-ea"/>
                </a:rPr>
                <a:t>) '</a:t>
              </a:r>
              <a:r>
                <a:rPr lang="ko-KR" altLang="en-US" sz="850" b="1" dirty="0" err="1">
                  <a:latin typeface="+mn-ea"/>
                  <a:ea typeface="+mn-ea"/>
                </a:rPr>
                <a:t>충북진천</a:t>
              </a:r>
              <a:r>
                <a:rPr lang="ko-KR" altLang="en-US" sz="850" b="1" dirty="0">
                  <a:latin typeface="+mn-ea"/>
                  <a:ea typeface="+mn-ea"/>
                </a:rPr>
                <a:t> 국민임대주택</a:t>
              </a:r>
              <a:r>
                <a:rPr lang="en-US" altLang="ko-KR" sz="850" b="1" dirty="0">
                  <a:latin typeface="+mn-ea"/>
                  <a:ea typeface="+mn-ea"/>
                </a:rPr>
                <a:t>＇ </a:t>
              </a:r>
              <a:r>
                <a:rPr lang="ko-KR" altLang="en-US" sz="850" b="1" dirty="0">
                  <a:latin typeface="+mn-ea"/>
                  <a:ea typeface="+mn-ea"/>
                </a:rPr>
                <a:t>중소</a:t>
              </a:r>
              <a:endParaRPr lang="en-US" altLang="ko-KR" sz="850" b="1" dirty="0">
                <a:latin typeface="+mn-ea"/>
                <a:ea typeface="+mn-ea"/>
              </a:endParaRPr>
            </a:p>
          </p:txBody>
        </p:sp>
        <p:sp>
          <p:nvSpPr>
            <p:cNvPr id="182" name="사각형: 둥근 모서리 181">
              <a:extLst>
                <a:ext uri="{FF2B5EF4-FFF2-40B4-BE49-F238E27FC236}">
                  <a16:creationId xmlns:a16="http://schemas.microsoft.com/office/drawing/2014/main" id="{84D9ECDD-0DAE-16CD-61E8-77DE8D56F76D}"/>
                </a:ext>
              </a:extLst>
            </p:cNvPr>
            <p:cNvSpPr/>
            <p:nvPr/>
          </p:nvSpPr>
          <p:spPr>
            <a:xfrm>
              <a:off x="7476655" y="5698395"/>
              <a:ext cx="1116000" cy="162000"/>
            </a:xfrm>
            <a:prstGeom prst="roundRect">
              <a:avLst>
                <a:gd name="adj" fmla="val 5000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7200" rtlCol="0" anchor="ctr"/>
            <a:lstStyle/>
            <a:p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기타</a:t>
              </a:r>
              <a:endParaRPr lang="ko-KR" altLang="en-US" sz="7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83" name="사각형: 둥근 모서리 182">
              <a:extLst>
                <a:ext uri="{FF2B5EF4-FFF2-40B4-BE49-F238E27FC236}">
                  <a16:creationId xmlns:a16="http://schemas.microsoft.com/office/drawing/2014/main" id="{5B7341C0-C9F1-5595-7ED6-27B453F606C6}"/>
                </a:ext>
              </a:extLst>
            </p:cNvPr>
            <p:cNvSpPr/>
            <p:nvPr/>
          </p:nvSpPr>
          <p:spPr>
            <a:xfrm>
              <a:off x="8576310" y="2423118"/>
              <a:ext cx="324000" cy="14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50" b="0" dirty="0">
                  <a:solidFill>
                    <a:schemeClr val="bg1"/>
                  </a:solidFill>
                  <a:latin typeface="+mn-ea"/>
                </a:rPr>
                <a:t>D-28</a:t>
              </a:r>
              <a:endParaRPr lang="ko-KR" altLang="en-US" sz="75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4" name="사각형: 둥근 모서리 183">
              <a:extLst>
                <a:ext uri="{FF2B5EF4-FFF2-40B4-BE49-F238E27FC236}">
                  <a16:creationId xmlns:a16="http://schemas.microsoft.com/office/drawing/2014/main" id="{0B793639-CBB6-CC53-BBA4-C2DF8677E831}"/>
                </a:ext>
              </a:extLst>
            </p:cNvPr>
            <p:cNvSpPr/>
            <p:nvPr/>
          </p:nvSpPr>
          <p:spPr>
            <a:xfrm>
              <a:off x="8576310" y="3503137"/>
              <a:ext cx="324000" cy="14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50" b="0" dirty="0">
                  <a:solidFill>
                    <a:schemeClr val="bg1"/>
                  </a:solidFill>
                  <a:latin typeface="+mn-ea"/>
                </a:rPr>
                <a:t>D-28</a:t>
              </a:r>
              <a:endParaRPr lang="ko-KR" altLang="en-US" sz="75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5" name="사각형: 둥근 모서리 184">
              <a:extLst>
                <a:ext uri="{FF2B5EF4-FFF2-40B4-BE49-F238E27FC236}">
                  <a16:creationId xmlns:a16="http://schemas.microsoft.com/office/drawing/2014/main" id="{9EFF4098-43F1-601F-4FEB-A9A0A2C5F678}"/>
                </a:ext>
              </a:extLst>
            </p:cNvPr>
            <p:cNvSpPr/>
            <p:nvPr/>
          </p:nvSpPr>
          <p:spPr>
            <a:xfrm>
              <a:off x="7954841" y="4591316"/>
              <a:ext cx="324000" cy="14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50" b="0" dirty="0">
                  <a:solidFill>
                    <a:schemeClr val="bg1"/>
                  </a:solidFill>
                  <a:latin typeface="+mn-ea"/>
                </a:rPr>
                <a:t>D-14</a:t>
              </a:r>
              <a:endParaRPr lang="ko-KR" altLang="en-US" sz="75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6" name="사각형: 둥근 모서리 185">
              <a:extLst>
                <a:ext uri="{FF2B5EF4-FFF2-40B4-BE49-F238E27FC236}">
                  <a16:creationId xmlns:a16="http://schemas.microsoft.com/office/drawing/2014/main" id="{94F86F37-39C5-D886-E5CA-E9240EE9627B}"/>
                </a:ext>
              </a:extLst>
            </p:cNvPr>
            <p:cNvSpPr/>
            <p:nvPr/>
          </p:nvSpPr>
          <p:spPr>
            <a:xfrm>
              <a:off x="7800696" y="5705769"/>
              <a:ext cx="324000" cy="14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50" dirty="0">
                  <a:solidFill>
                    <a:schemeClr val="bg1"/>
                  </a:solidFill>
                  <a:latin typeface="+mn-ea"/>
                </a:rPr>
                <a:t>마감</a:t>
              </a: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4ABAB5BD-B89C-A631-2402-C3CD41DCB0C4}"/>
                </a:ext>
              </a:extLst>
            </p:cNvPr>
            <p:cNvSpPr/>
            <p:nvPr/>
          </p:nvSpPr>
          <p:spPr>
            <a:xfrm>
              <a:off x="7397879" y="2451744"/>
              <a:ext cx="90000" cy="90000"/>
            </a:xfrm>
            <a:prstGeom prst="ellipse">
              <a:avLst/>
            </a:prstGeom>
            <a:solidFill>
              <a:srgbClr val="AB9938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F1156BAC-3326-C016-BBBA-27491F36FDE9}"/>
                </a:ext>
              </a:extLst>
            </p:cNvPr>
            <p:cNvSpPr/>
            <p:nvPr/>
          </p:nvSpPr>
          <p:spPr>
            <a:xfrm>
              <a:off x="7397879" y="3531763"/>
              <a:ext cx="90000" cy="90000"/>
            </a:xfrm>
            <a:prstGeom prst="ellipse">
              <a:avLst/>
            </a:prstGeom>
            <a:solidFill>
              <a:srgbClr val="AB9938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910CD239-BE24-FBA6-26C8-B82538A3FF0E}"/>
                </a:ext>
              </a:extLst>
            </p:cNvPr>
            <p:cNvSpPr/>
            <p:nvPr/>
          </p:nvSpPr>
          <p:spPr>
            <a:xfrm>
              <a:off x="7397879" y="4619942"/>
              <a:ext cx="90000" cy="90000"/>
            </a:xfrm>
            <a:prstGeom prst="ellipse">
              <a:avLst/>
            </a:prstGeom>
            <a:solidFill>
              <a:srgbClr val="8850D0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55E1FFDD-F6C2-A4C3-FB23-1540063EF1A4}"/>
                </a:ext>
              </a:extLst>
            </p:cNvPr>
            <p:cNvSpPr/>
            <p:nvPr/>
          </p:nvSpPr>
          <p:spPr>
            <a:xfrm>
              <a:off x="7397879" y="5734395"/>
              <a:ext cx="90000" cy="90000"/>
            </a:xfrm>
            <a:prstGeom prst="ellipse">
              <a:avLst/>
            </a:prstGeom>
            <a:solidFill>
              <a:srgbClr val="A6A6A6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0CD2AE79-E8D4-4F5D-4AC1-DB633CCE8632}"/>
                </a:ext>
              </a:extLst>
            </p:cNvPr>
            <p:cNvSpPr txBox="1"/>
            <p:nvPr/>
          </p:nvSpPr>
          <p:spPr>
            <a:xfrm>
              <a:off x="7305323" y="2575706"/>
              <a:ext cx="1962125" cy="2231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00" dirty="0">
                  <a:latin typeface="+mn-ea"/>
                  <a:ea typeface="+mn-ea"/>
                </a:rPr>
                <a:t>국토교통과학진흥원</a:t>
              </a:r>
              <a:endParaRPr lang="en-US" altLang="ko-KR" sz="800" dirty="0">
                <a:latin typeface="+mn-ea"/>
                <a:ea typeface="+mn-ea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66D01378-52AA-7213-180D-51ACF9F0E26A}"/>
                </a:ext>
              </a:extLst>
            </p:cNvPr>
            <p:cNvSpPr txBox="1"/>
            <p:nvPr/>
          </p:nvSpPr>
          <p:spPr>
            <a:xfrm>
              <a:off x="7305323" y="3653071"/>
              <a:ext cx="1962125" cy="2231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00" dirty="0">
                  <a:latin typeface="+mn-ea"/>
                  <a:ea typeface="+mn-ea"/>
                </a:rPr>
                <a:t>국토교통과학진흥원</a:t>
              </a:r>
              <a:endParaRPr lang="en-US" altLang="ko-KR" sz="800" dirty="0">
                <a:latin typeface="+mn-ea"/>
                <a:ea typeface="+mn-ea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F08D5A39-23B0-F1C7-D2F8-04921A371308}"/>
                </a:ext>
              </a:extLst>
            </p:cNvPr>
            <p:cNvSpPr txBox="1"/>
            <p:nvPr/>
          </p:nvSpPr>
          <p:spPr>
            <a:xfrm>
              <a:off x="7305323" y="4748539"/>
              <a:ext cx="1962125" cy="2231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00" dirty="0">
                  <a:latin typeface="+mn-ea"/>
                  <a:ea typeface="+mn-ea"/>
                </a:rPr>
                <a:t>중소기업기술정보진흥원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29ABD741-273A-428A-AA05-9351E574CB55}"/>
                </a:ext>
              </a:extLst>
            </p:cNvPr>
            <p:cNvSpPr txBox="1"/>
            <p:nvPr/>
          </p:nvSpPr>
          <p:spPr>
            <a:xfrm>
              <a:off x="7305323" y="5862107"/>
              <a:ext cx="1962125" cy="2231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00" dirty="0">
                  <a:latin typeface="+mn-ea"/>
                  <a:ea typeface="+mn-ea"/>
                </a:rPr>
                <a:t>중소벤처기업부</a:t>
              </a:r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2BF1E027-2E3E-735D-2092-02AD383EB12B}"/>
                </a:ext>
              </a:extLst>
            </p:cNvPr>
            <p:cNvGrpSpPr/>
            <p:nvPr/>
          </p:nvGrpSpPr>
          <p:grpSpPr>
            <a:xfrm>
              <a:off x="9231600" y="2375109"/>
              <a:ext cx="54000" cy="3825475"/>
              <a:chOff x="9231600" y="3678732"/>
              <a:chExt cx="54000" cy="3825475"/>
            </a:xfrm>
          </p:grpSpPr>
          <p:sp>
            <p:nvSpPr>
              <p:cNvPr id="197" name="사각형: 둥근 모서리 196">
                <a:extLst>
                  <a:ext uri="{FF2B5EF4-FFF2-40B4-BE49-F238E27FC236}">
                    <a16:creationId xmlns:a16="http://schemas.microsoft.com/office/drawing/2014/main" id="{E954B832-2B59-5F9C-AE8F-CBE8D6277D45}"/>
                  </a:ext>
                </a:extLst>
              </p:cNvPr>
              <p:cNvSpPr/>
              <p:nvPr/>
            </p:nvSpPr>
            <p:spPr>
              <a:xfrm>
                <a:off x="9231600" y="5272207"/>
                <a:ext cx="54000" cy="2232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29" name="사각형: 둥근 모서리 228">
                <a:extLst>
                  <a:ext uri="{FF2B5EF4-FFF2-40B4-BE49-F238E27FC236}">
                    <a16:creationId xmlns:a16="http://schemas.microsoft.com/office/drawing/2014/main" id="{A29C3826-1A47-729A-3EEE-B18F7435AB82}"/>
                  </a:ext>
                </a:extLst>
              </p:cNvPr>
              <p:cNvSpPr/>
              <p:nvPr/>
            </p:nvSpPr>
            <p:spPr>
              <a:xfrm>
                <a:off x="9231600" y="3678732"/>
                <a:ext cx="54000" cy="1800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6" name="타원 155">
            <a:extLst>
              <a:ext uri="{FF2B5EF4-FFF2-40B4-BE49-F238E27FC236}">
                <a16:creationId xmlns:a16="http://schemas.microsoft.com/office/drawing/2014/main" id="{5C5263DF-2130-7048-6742-B030D3FF8BD9}"/>
              </a:ext>
            </a:extLst>
          </p:cNvPr>
          <p:cNvSpPr/>
          <p:nvPr/>
        </p:nvSpPr>
        <p:spPr>
          <a:xfrm>
            <a:off x="7129898" y="213654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9D834A4-52DC-A3A7-DC54-C11B9F318117}"/>
              </a:ext>
            </a:extLst>
          </p:cNvPr>
          <p:cNvGrpSpPr/>
          <p:nvPr/>
        </p:nvGrpSpPr>
        <p:grpSpPr>
          <a:xfrm>
            <a:off x="1795664" y="1262376"/>
            <a:ext cx="4897495" cy="360000"/>
            <a:chOff x="1795664" y="1262376"/>
            <a:chExt cx="4897495" cy="360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7CDF598-EB4D-F0FC-D171-DE2EE43CE2B3}"/>
                </a:ext>
              </a:extLst>
            </p:cNvPr>
            <p:cNvSpPr/>
            <p:nvPr/>
          </p:nvSpPr>
          <p:spPr>
            <a:xfrm>
              <a:off x="2963547" y="1262376"/>
              <a:ext cx="360000" cy="36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215858-1A35-2282-86B3-7B7C7DD1CEFE}"/>
                </a:ext>
              </a:extLst>
            </p:cNvPr>
            <p:cNvSpPr txBox="1"/>
            <p:nvPr/>
          </p:nvSpPr>
          <p:spPr>
            <a:xfrm>
              <a:off x="1795664" y="1314305"/>
              <a:ext cx="48974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1</a:t>
              </a:r>
              <a:r>
                <a:rPr lang="ko-KR" altLang="en-US" sz="1000" dirty="0"/>
                <a:t>월     </a:t>
              </a:r>
              <a:r>
                <a:rPr lang="en-US" altLang="ko-KR" sz="1000" dirty="0"/>
                <a:t>2</a:t>
              </a:r>
              <a:r>
                <a:rPr lang="ko-KR" altLang="en-US" sz="1000" dirty="0"/>
                <a:t>월     </a:t>
              </a:r>
              <a:r>
                <a:rPr lang="en-US" altLang="ko-KR" sz="1000" dirty="0"/>
                <a:t>3</a:t>
              </a:r>
              <a:r>
                <a:rPr lang="ko-KR" altLang="en-US" sz="1000" dirty="0"/>
                <a:t>월 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4</a:t>
              </a:r>
              <a:r>
                <a:rPr lang="ko-KR" altLang="en-US" sz="1000" dirty="0">
                  <a:solidFill>
                    <a:schemeClr val="bg1"/>
                  </a:solidFill>
                </a:rPr>
                <a:t>월</a:t>
              </a:r>
              <a:r>
                <a:rPr lang="ko-KR" altLang="en-US" sz="1000" dirty="0"/>
                <a:t>     </a:t>
              </a:r>
              <a:r>
                <a:rPr lang="en-US" altLang="ko-KR" sz="1000" dirty="0"/>
                <a:t>5</a:t>
              </a:r>
              <a:r>
                <a:rPr lang="ko-KR" altLang="en-US" sz="1000" dirty="0"/>
                <a:t>월      </a:t>
              </a:r>
              <a:r>
                <a:rPr lang="en-US" altLang="ko-KR" sz="1000" dirty="0"/>
                <a:t>6</a:t>
              </a:r>
              <a:r>
                <a:rPr lang="ko-KR" altLang="en-US" sz="1000" dirty="0"/>
                <a:t>월     </a:t>
              </a:r>
              <a:r>
                <a:rPr lang="en-US" altLang="ko-KR" sz="1000" dirty="0"/>
                <a:t>7</a:t>
              </a:r>
              <a:r>
                <a:rPr lang="ko-KR" altLang="en-US" sz="1000" dirty="0"/>
                <a:t>월     </a:t>
              </a:r>
              <a:r>
                <a:rPr lang="en-US" altLang="ko-KR" sz="1000" dirty="0"/>
                <a:t>8</a:t>
              </a:r>
              <a:r>
                <a:rPr lang="ko-KR" altLang="en-US" sz="1000" dirty="0"/>
                <a:t>월     </a:t>
              </a:r>
              <a:r>
                <a:rPr lang="en-US" altLang="ko-KR" sz="1000" dirty="0"/>
                <a:t>9</a:t>
              </a:r>
              <a:r>
                <a:rPr lang="ko-KR" altLang="en-US" sz="1000" dirty="0"/>
                <a:t>월     </a:t>
              </a:r>
              <a:r>
                <a:rPr lang="en-US" altLang="ko-KR" sz="1000" dirty="0"/>
                <a:t>10</a:t>
              </a:r>
              <a:r>
                <a:rPr lang="ko-KR" altLang="en-US" sz="1000" dirty="0"/>
                <a:t>월     </a:t>
              </a:r>
              <a:r>
                <a:rPr lang="en-US" altLang="ko-KR" sz="1000" dirty="0"/>
                <a:t>11</a:t>
              </a:r>
              <a:r>
                <a:rPr lang="ko-KR" altLang="en-US" sz="1000" dirty="0"/>
                <a:t>월     </a:t>
              </a:r>
              <a:r>
                <a:rPr lang="en-US" altLang="ko-KR" sz="1000" dirty="0"/>
                <a:t>12</a:t>
              </a:r>
              <a:r>
                <a:rPr lang="ko-KR" altLang="en-US" sz="1000" dirty="0"/>
                <a:t>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46B966-DFF9-2D1E-9269-86488C0772A2}"/>
              </a:ext>
            </a:extLst>
          </p:cNvPr>
          <p:cNvGrpSpPr/>
          <p:nvPr/>
        </p:nvGrpSpPr>
        <p:grpSpPr>
          <a:xfrm>
            <a:off x="8055491" y="1860977"/>
            <a:ext cx="1224000" cy="234000"/>
            <a:chOff x="6122390" y="2996342"/>
            <a:chExt cx="1224000" cy="23400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16DC742-5033-9349-36BF-D09F9C743177}"/>
                </a:ext>
              </a:extLst>
            </p:cNvPr>
            <p:cNvSpPr/>
            <p:nvPr/>
          </p:nvSpPr>
          <p:spPr bwMode="auto">
            <a:xfrm>
              <a:off x="6122390" y="2996342"/>
              <a:ext cx="12240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252000" rIns="0" rtlCol="0" anchor="ctr">
              <a:noAutofit/>
            </a:bodyPr>
            <a:lstStyle/>
            <a:p>
              <a:r>
                <a:rPr lang="ko-KR" altLang="en-US" sz="900" dirty="0"/>
                <a:t>사업일정 다운로드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A6E13C8-C4E9-C216-05AD-0E300564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8046" y="3047403"/>
              <a:ext cx="133200" cy="13320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CF082B6-5757-DA58-4D81-F7B384E46320}"/>
              </a:ext>
            </a:extLst>
          </p:cNvPr>
          <p:cNvGrpSpPr/>
          <p:nvPr/>
        </p:nvGrpSpPr>
        <p:grpSpPr>
          <a:xfrm>
            <a:off x="7135628" y="1332658"/>
            <a:ext cx="1044000" cy="234000"/>
            <a:chOff x="6999436" y="2636167"/>
            <a:chExt cx="1044000" cy="23400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474374C-52F4-014F-BF61-D5945B1F3327}"/>
                </a:ext>
              </a:extLst>
            </p:cNvPr>
            <p:cNvSpPr/>
            <p:nvPr/>
          </p:nvSpPr>
          <p:spPr bwMode="auto">
            <a:xfrm>
              <a:off x="6999436" y="2636167"/>
              <a:ext cx="10440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r>
                <a:rPr lang="ko-KR" altLang="en-US" sz="900" dirty="0"/>
                <a:t>     월간일정 보기</a:t>
              </a: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4E8EA8D-17DE-3B2D-B957-306ED9F14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6003" y="2697587"/>
              <a:ext cx="116157" cy="126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  <a:prstDash val="solid"/>
            </a:ln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93DC04-B91C-126F-CD14-0B776F04A377}"/>
              </a:ext>
            </a:extLst>
          </p:cNvPr>
          <p:cNvGrpSpPr/>
          <p:nvPr/>
        </p:nvGrpSpPr>
        <p:grpSpPr>
          <a:xfrm>
            <a:off x="8235491" y="1332658"/>
            <a:ext cx="1044000" cy="234000"/>
            <a:chOff x="8235491" y="2636167"/>
            <a:chExt cx="1044000" cy="2340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5C19C01-3DA5-D0BC-1A0B-827FBC7E77BA}"/>
                </a:ext>
              </a:extLst>
            </p:cNvPr>
            <p:cNvSpPr/>
            <p:nvPr/>
          </p:nvSpPr>
          <p:spPr bwMode="auto">
            <a:xfrm>
              <a:off x="8235491" y="2636167"/>
              <a:ext cx="10440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연간일정 보기</a:t>
              </a: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D2995AE8-36A9-2F53-F8E6-703E818C349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431" y="2706629"/>
              <a:ext cx="126000" cy="108000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EC43FDA-7609-B006-D528-64C3E92C41D3}"/>
              </a:ext>
            </a:extLst>
          </p:cNvPr>
          <p:cNvGrpSpPr/>
          <p:nvPr/>
        </p:nvGrpSpPr>
        <p:grpSpPr>
          <a:xfrm>
            <a:off x="411259" y="1898003"/>
            <a:ext cx="5257422" cy="215444"/>
            <a:chOff x="4650826" y="1338999"/>
            <a:chExt cx="5257422" cy="215444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13C06D2-E143-0378-071B-816B0ACF9046}"/>
                </a:ext>
              </a:extLst>
            </p:cNvPr>
            <p:cNvGrpSpPr/>
            <p:nvPr/>
          </p:nvGrpSpPr>
          <p:grpSpPr>
            <a:xfrm>
              <a:off x="4650826" y="1338999"/>
              <a:ext cx="514202" cy="215444"/>
              <a:chOff x="419277" y="2721065"/>
              <a:chExt cx="514202" cy="215444"/>
            </a:xfrm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EA3C4A7F-0B40-CAF3-8CD9-E5B4806F5A7D}"/>
                  </a:ext>
                </a:extLst>
              </p:cNvPr>
              <p:cNvGrpSpPr/>
              <p:nvPr/>
            </p:nvGrpSpPr>
            <p:grpSpPr>
              <a:xfrm>
                <a:off x="419277" y="2747787"/>
                <a:ext cx="162000" cy="162000"/>
                <a:chOff x="892277" y="2521973"/>
                <a:chExt cx="162000" cy="162000"/>
              </a:xfrm>
            </p:grpSpPr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2D28FA2-20BB-5C0D-79F6-9468AB449108}"/>
                    </a:ext>
                  </a:extLst>
                </p:cNvPr>
                <p:cNvSpPr/>
                <p:nvPr/>
              </p:nvSpPr>
              <p:spPr>
                <a:xfrm>
                  <a:off x="892277" y="2521973"/>
                  <a:ext cx="162000" cy="162000"/>
                </a:xfrm>
                <a:prstGeom prst="ellipse">
                  <a:avLst/>
                </a:prstGeom>
                <a:solidFill>
                  <a:schemeClr val="bg1"/>
                </a:solidFill>
                <a:ln w="3175" cap="flat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endParaRPr>
                </a:p>
              </p:txBody>
            </p:sp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BDD15E98-F9A8-6B99-C93C-5E777CF8E9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28529" y="2567602"/>
                  <a:ext cx="114300" cy="85725"/>
                </a:xfrm>
                <a:prstGeom prst="rect">
                  <a:avLst/>
                </a:prstGeom>
              </p:spPr>
            </p:pic>
          </p:grp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9ABB022-5EBA-FC07-E826-862520B1248B}"/>
                  </a:ext>
                </a:extLst>
              </p:cNvPr>
              <p:cNvSpPr txBox="1"/>
              <p:nvPr/>
            </p:nvSpPr>
            <p:spPr>
              <a:xfrm>
                <a:off x="550041" y="2721065"/>
                <a:ext cx="3834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전체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9AF0CBC-5708-4C64-18C6-F24A5EA12D37}"/>
                </a:ext>
              </a:extLst>
            </p:cNvPr>
            <p:cNvGrpSpPr/>
            <p:nvPr/>
          </p:nvGrpSpPr>
          <p:grpSpPr>
            <a:xfrm>
              <a:off x="5237363" y="1338999"/>
              <a:ext cx="712975" cy="215444"/>
              <a:chOff x="1111765" y="2721065"/>
              <a:chExt cx="712975" cy="215444"/>
            </a:xfrm>
          </p:grpSpPr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718C0C4C-5DAC-5677-2264-3099D1501C88}"/>
                  </a:ext>
                </a:extLst>
              </p:cNvPr>
              <p:cNvSpPr/>
              <p:nvPr/>
            </p:nvSpPr>
            <p:spPr>
              <a:xfrm>
                <a:off x="1111765" y="2747787"/>
                <a:ext cx="162000" cy="162000"/>
              </a:xfrm>
              <a:prstGeom prst="ellipse">
                <a:avLst/>
              </a:prstGeom>
              <a:solidFill>
                <a:srgbClr val="2A70DA"/>
              </a:solidFill>
              <a:ln w="3175" cap="flat" cmpd="sng" algn="ctr">
                <a:solidFill>
                  <a:srgbClr val="2A70DA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2A70DA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D4EC90C-47D0-4335-4DAA-CA296DEFA941}"/>
                  </a:ext>
                </a:extLst>
              </p:cNvPr>
              <p:cNvSpPr txBox="1"/>
              <p:nvPr/>
            </p:nvSpPr>
            <p:spPr>
              <a:xfrm>
                <a:off x="1242529" y="2721065"/>
                <a:ext cx="5822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판로지원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38B5A5C-A97E-A7CC-DCE1-7038D7ACCE4D}"/>
                </a:ext>
              </a:extLst>
            </p:cNvPr>
            <p:cNvGrpSpPr/>
            <p:nvPr/>
          </p:nvGrpSpPr>
          <p:grpSpPr>
            <a:xfrm>
              <a:off x="6022673" y="1338999"/>
              <a:ext cx="942205" cy="215444"/>
              <a:chOff x="2028674" y="2721065"/>
              <a:chExt cx="942205" cy="215444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03B83D1A-E130-8A7A-7676-F569BDF396D5}"/>
                  </a:ext>
                </a:extLst>
              </p:cNvPr>
              <p:cNvSpPr/>
              <p:nvPr/>
            </p:nvSpPr>
            <p:spPr>
              <a:xfrm>
                <a:off x="2028674" y="2747787"/>
                <a:ext cx="162000" cy="162000"/>
              </a:xfrm>
              <a:prstGeom prst="ellipse">
                <a:avLst/>
              </a:prstGeom>
              <a:solidFill>
                <a:srgbClr val="AB9938"/>
              </a:solidFill>
              <a:ln w="3175" cap="flat" cmpd="sng" algn="ctr">
                <a:solidFill>
                  <a:srgbClr val="AB993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B9938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04550E-4A09-8FEA-213B-30A7605AB328}"/>
                  </a:ext>
                </a:extLst>
              </p:cNvPr>
              <p:cNvSpPr txBox="1"/>
              <p:nvPr/>
            </p:nvSpPr>
            <p:spPr>
              <a:xfrm>
                <a:off x="2159438" y="2721065"/>
                <a:ext cx="81144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창업</a:t>
                </a:r>
                <a:r>
                  <a:rPr kumimoji="0" lang="en-US" altLang="ko-KR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·</a:t>
                </a: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경영지원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CAC81BE-01E1-D037-1E80-8A341300CA00}"/>
                </a:ext>
              </a:extLst>
            </p:cNvPr>
            <p:cNvGrpSpPr/>
            <p:nvPr/>
          </p:nvGrpSpPr>
          <p:grpSpPr>
            <a:xfrm>
              <a:off x="7037213" y="1338999"/>
              <a:ext cx="712975" cy="215444"/>
              <a:chOff x="3203667" y="2721065"/>
              <a:chExt cx="712975" cy="215444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6E004395-4C75-FE47-569C-936E1AA10580}"/>
                  </a:ext>
                </a:extLst>
              </p:cNvPr>
              <p:cNvSpPr/>
              <p:nvPr/>
            </p:nvSpPr>
            <p:spPr>
              <a:xfrm>
                <a:off x="3203667" y="2747787"/>
                <a:ext cx="162000" cy="162000"/>
              </a:xfrm>
              <a:prstGeom prst="ellipse">
                <a:avLst/>
              </a:prstGeom>
              <a:solidFill>
                <a:srgbClr val="1BAD82"/>
              </a:solidFill>
              <a:ln w="3175" cap="flat" cmpd="sng" algn="ctr">
                <a:solidFill>
                  <a:srgbClr val="1BAD8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8950D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596EAFE-DAF0-27D5-30E6-7EDF98133082}"/>
                  </a:ext>
                </a:extLst>
              </p:cNvPr>
              <p:cNvSpPr txBox="1"/>
              <p:nvPr/>
            </p:nvSpPr>
            <p:spPr>
              <a:xfrm>
                <a:off x="3334431" y="2721065"/>
                <a:ext cx="5822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금융지원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59D62A4-323C-ECFF-87F8-FC020C518192}"/>
                </a:ext>
              </a:extLst>
            </p:cNvPr>
            <p:cNvGrpSpPr/>
            <p:nvPr/>
          </p:nvGrpSpPr>
          <p:grpSpPr>
            <a:xfrm>
              <a:off x="7822523" y="1338999"/>
              <a:ext cx="712975" cy="215444"/>
              <a:chOff x="4120576" y="2721065"/>
              <a:chExt cx="712975" cy="215444"/>
            </a:xfrm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33415392-4541-B74A-538B-B51F6453EA7D}"/>
                  </a:ext>
                </a:extLst>
              </p:cNvPr>
              <p:cNvSpPr/>
              <p:nvPr/>
            </p:nvSpPr>
            <p:spPr>
              <a:xfrm>
                <a:off x="4120576" y="2747787"/>
                <a:ext cx="162000" cy="162000"/>
              </a:xfrm>
              <a:prstGeom prst="ellipse">
                <a:avLst/>
              </a:prstGeom>
              <a:solidFill>
                <a:srgbClr val="8850D0"/>
              </a:solidFill>
              <a:ln w="3175" cap="flat" cmpd="sng" algn="ctr">
                <a:solidFill>
                  <a:srgbClr val="8850D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D9B38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26A7D3C-595D-01D7-FC08-5D5DEFED76A4}"/>
                  </a:ext>
                </a:extLst>
              </p:cNvPr>
              <p:cNvSpPr txBox="1"/>
              <p:nvPr/>
            </p:nvSpPr>
            <p:spPr>
              <a:xfrm>
                <a:off x="4251340" y="2721065"/>
                <a:ext cx="5822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기술지원</a:t>
                </a: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CDB3E94-F2E8-07D5-B716-BC091C63F3CF}"/>
                </a:ext>
              </a:extLst>
            </p:cNvPr>
            <p:cNvGrpSpPr/>
            <p:nvPr/>
          </p:nvGrpSpPr>
          <p:grpSpPr>
            <a:xfrm>
              <a:off x="8607833" y="1338999"/>
              <a:ext cx="712975" cy="215444"/>
              <a:chOff x="5037485" y="2721065"/>
              <a:chExt cx="712975" cy="215444"/>
            </a:xfrm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866A1EC3-E934-50C1-4444-A440A325DF8F}"/>
                  </a:ext>
                </a:extLst>
              </p:cNvPr>
              <p:cNvSpPr/>
              <p:nvPr/>
            </p:nvSpPr>
            <p:spPr>
              <a:xfrm>
                <a:off x="5037485" y="2747787"/>
                <a:ext cx="162000" cy="162000"/>
              </a:xfrm>
              <a:prstGeom prst="ellipse">
                <a:avLst/>
              </a:prstGeom>
              <a:solidFill>
                <a:srgbClr val="63AD40"/>
              </a:solidFill>
              <a:ln w="3175" cap="flat" cmpd="sng" algn="ctr">
                <a:solidFill>
                  <a:srgbClr val="63AD4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69A4A35-D017-2CDA-FB4F-DC2F739F1F5F}"/>
                  </a:ext>
                </a:extLst>
              </p:cNvPr>
              <p:cNvSpPr txBox="1"/>
              <p:nvPr/>
            </p:nvSpPr>
            <p:spPr>
              <a:xfrm>
                <a:off x="5168249" y="2721065"/>
                <a:ext cx="5822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교육지원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5EAF22C-E513-4FE3-D3A7-9608318A8723}"/>
                </a:ext>
              </a:extLst>
            </p:cNvPr>
            <p:cNvGrpSpPr/>
            <p:nvPr/>
          </p:nvGrpSpPr>
          <p:grpSpPr>
            <a:xfrm>
              <a:off x="9394046" y="1338999"/>
              <a:ext cx="514202" cy="215444"/>
              <a:chOff x="5037485" y="2721065"/>
              <a:chExt cx="514202" cy="215444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67036123-BD43-A731-2FED-9F8302FFB2CB}"/>
                  </a:ext>
                </a:extLst>
              </p:cNvPr>
              <p:cNvSpPr/>
              <p:nvPr/>
            </p:nvSpPr>
            <p:spPr>
              <a:xfrm>
                <a:off x="5037485" y="2747787"/>
                <a:ext cx="162000" cy="16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ACCB534-064C-AF74-B6C1-95D910E86659}"/>
                  </a:ext>
                </a:extLst>
              </p:cNvPr>
              <p:cNvSpPr txBox="1"/>
              <p:nvPr/>
            </p:nvSpPr>
            <p:spPr>
              <a:xfrm>
                <a:off x="5168249" y="2721065"/>
                <a:ext cx="3834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기타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59306DE-A63E-834F-2F43-3470F7A43502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사업공고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사업일정</a:t>
            </a:r>
          </a:p>
        </p:txBody>
      </p:sp>
    </p:spTree>
    <p:extLst>
      <p:ext uri="{BB962C8B-B14F-4D97-AF65-F5344CB8AC3E}">
        <p14:creationId xmlns:p14="http://schemas.microsoft.com/office/powerpoint/2010/main" val="3589809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0DC6B5-E91B-E712-0113-53984EA18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6" y="33333"/>
            <a:ext cx="10458450" cy="586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D5BD21-442C-3FAA-6F8E-5E5E21C05529}"/>
              </a:ext>
            </a:extLst>
          </p:cNvPr>
          <p:cNvSpPr txBox="1"/>
          <p:nvPr/>
        </p:nvSpPr>
        <p:spPr>
          <a:xfrm>
            <a:off x="3048712" y="3246470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https://data.molit.go.kr/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3AA7EA-4B8E-1438-2835-B5B3232A0EA1}"/>
              </a:ext>
            </a:extLst>
          </p:cNvPr>
          <p:cNvSpPr/>
          <p:nvPr/>
        </p:nvSpPr>
        <p:spPr>
          <a:xfrm>
            <a:off x="4674550" y="4452359"/>
            <a:ext cx="1136590" cy="1314737"/>
          </a:xfrm>
          <a:prstGeom prst="rect">
            <a:avLst/>
          </a:prstGeom>
          <a:solidFill>
            <a:srgbClr val="FF0000">
              <a:alpha val="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9DA20A-07BE-B3A2-B70A-10428C43ABD0}"/>
              </a:ext>
            </a:extLst>
          </p:cNvPr>
          <p:cNvSpPr/>
          <p:nvPr/>
        </p:nvSpPr>
        <p:spPr>
          <a:xfrm>
            <a:off x="991310" y="760575"/>
            <a:ext cx="1777525" cy="3623416"/>
          </a:xfrm>
          <a:prstGeom prst="rect">
            <a:avLst/>
          </a:prstGeom>
          <a:solidFill>
            <a:srgbClr val="FF0000">
              <a:alpha val="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2050B0-4830-EEBA-1D7C-89043CBCEE7A}"/>
              </a:ext>
            </a:extLst>
          </p:cNvPr>
          <p:cNvSpPr txBox="1"/>
          <p:nvPr/>
        </p:nvSpPr>
        <p:spPr>
          <a:xfrm>
            <a:off x="967001" y="4435779"/>
            <a:ext cx="1826141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0070C0"/>
                </a:solidFill>
              </a:rPr>
              <a:t>지원사업소개 상세화면으로 링크</a:t>
            </a:r>
            <a:endParaRPr lang="en-US" altLang="ko-KR" sz="900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AF80DE-5F26-EB88-4BE4-152A95B5D252}"/>
              </a:ext>
            </a:extLst>
          </p:cNvPr>
          <p:cNvSpPr txBox="1"/>
          <p:nvPr/>
        </p:nvSpPr>
        <p:spPr>
          <a:xfrm>
            <a:off x="4355201" y="6059691"/>
            <a:ext cx="1814919" cy="5078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0070C0"/>
                </a:solidFill>
              </a:rPr>
              <a:t>발주처</a:t>
            </a:r>
            <a:r>
              <a:rPr lang="en-US" altLang="ko-KR" sz="900" dirty="0">
                <a:solidFill>
                  <a:srgbClr val="0070C0"/>
                </a:solidFill>
              </a:rPr>
              <a:t>&amp;</a:t>
            </a:r>
            <a:r>
              <a:rPr lang="ko-KR" altLang="en-US" sz="900" dirty="0">
                <a:solidFill>
                  <a:srgbClr val="0070C0"/>
                </a:solidFill>
              </a:rPr>
              <a:t>기업 </a:t>
            </a:r>
            <a:r>
              <a:rPr lang="en-US" altLang="ko-KR" sz="900" dirty="0">
                <a:solidFill>
                  <a:srgbClr val="0070C0"/>
                </a:solidFill>
              </a:rPr>
              <a:t>&gt;&gt; </a:t>
            </a:r>
            <a:r>
              <a:rPr lang="ko-KR" altLang="en-US" sz="900" dirty="0">
                <a:solidFill>
                  <a:srgbClr val="0070C0"/>
                </a:solidFill>
              </a:rPr>
              <a:t>기술</a:t>
            </a:r>
            <a:r>
              <a:rPr lang="en-US" altLang="ko-KR" sz="900" dirty="0">
                <a:solidFill>
                  <a:srgbClr val="0070C0"/>
                </a:solidFill>
              </a:rPr>
              <a:t>·</a:t>
            </a:r>
            <a:r>
              <a:rPr lang="ko-KR" altLang="en-US" sz="900" dirty="0" err="1">
                <a:solidFill>
                  <a:srgbClr val="0070C0"/>
                </a:solidFill>
              </a:rPr>
              <a:t>제품찾기</a:t>
            </a:r>
            <a:r>
              <a:rPr lang="en-US" altLang="ko-KR" sz="900" dirty="0">
                <a:solidFill>
                  <a:srgbClr val="0070C0"/>
                </a:solidFill>
              </a:rPr>
              <a:t>, </a:t>
            </a:r>
          </a:p>
          <a:p>
            <a:pPr algn="ctr"/>
            <a:r>
              <a:rPr lang="ko-KR" altLang="en-US" sz="900" dirty="0">
                <a:solidFill>
                  <a:srgbClr val="0070C0"/>
                </a:solidFill>
              </a:rPr>
              <a:t>기업 </a:t>
            </a:r>
            <a:r>
              <a:rPr lang="en-US" altLang="ko-KR" sz="900" dirty="0">
                <a:solidFill>
                  <a:srgbClr val="0070C0"/>
                </a:solidFill>
              </a:rPr>
              <a:t>IR Net 2</a:t>
            </a:r>
            <a:r>
              <a:rPr lang="ko-KR" altLang="en-US" sz="900" dirty="0">
                <a:solidFill>
                  <a:srgbClr val="0070C0"/>
                </a:solidFill>
              </a:rPr>
              <a:t>개로 변경</a:t>
            </a:r>
            <a:endParaRPr lang="en-US" altLang="ko-KR" sz="900" dirty="0">
              <a:solidFill>
                <a:srgbClr val="0070C0"/>
              </a:solidFill>
            </a:endParaRPr>
          </a:p>
          <a:p>
            <a:pPr algn="ctr"/>
            <a:r>
              <a:rPr lang="en-US" altLang="ko-KR" sz="900" dirty="0">
                <a:solidFill>
                  <a:srgbClr val="0070C0"/>
                </a:solidFill>
              </a:rPr>
              <a:t>1</a:t>
            </a:r>
            <a:r>
              <a:rPr lang="ko-KR" altLang="en-US" sz="900" dirty="0">
                <a:solidFill>
                  <a:srgbClr val="0070C0"/>
                </a:solidFill>
              </a:rPr>
              <a:t>차 오픈 시 </a:t>
            </a:r>
            <a:r>
              <a:rPr lang="ko-KR" altLang="en-US" sz="900" dirty="0" err="1">
                <a:solidFill>
                  <a:srgbClr val="0070C0"/>
                </a:solidFill>
              </a:rPr>
              <a:t>숨김처리</a:t>
            </a:r>
            <a:endParaRPr lang="en-US" altLang="ko-KR" sz="900" dirty="0">
              <a:solidFill>
                <a:srgbClr val="0070C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0B4D1CB-1BB3-FDEB-1D80-5E129A63E1D7}"/>
              </a:ext>
            </a:extLst>
          </p:cNvPr>
          <p:cNvSpPr/>
          <p:nvPr/>
        </p:nvSpPr>
        <p:spPr>
          <a:xfrm>
            <a:off x="6406500" y="467062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A9509B5-30D9-3628-B55F-A16A9425A54F}"/>
              </a:ext>
            </a:extLst>
          </p:cNvPr>
          <p:cNvSpPr/>
          <p:nvPr/>
        </p:nvSpPr>
        <p:spPr>
          <a:xfrm>
            <a:off x="8184026" y="467062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EDDF6DB-F4F7-191A-C34D-9F93B9104EB1}"/>
              </a:ext>
            </a:extLst>
          </p:cNvPr>
          <p:cNvSpPr/>
          <p:nvPr/>
        </p:nvSpPr>
        <p:spPr>
          <a:xfrm>
            <a:off x="2894179" y="467062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6AB9F-8CDF-E17B-F9A6-CD92D51964D4}"/>
              </a:ext>
            </a:extLst>
          </p:cNvPr>
          <p:cNvSpPr txBox="1"/>
          <p:nvPr/>
        </p:nvSpPr>
        <p:spPr>
          <a:xfrm>
            <a:off x="6034317" y="6059691"/>
            <a:ext cx="19607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0070C0"/>
                </a:solidFill>
              </a:rPr>
              <a:t>기업지원 </a:t>
            </a:r>
            <a:r>
              <a:rPr lang="en-US" altLang="ko-KR" sz="900" dirty="0">
                <a:solidFill>
                  <a:srgbClr val="0070C0"/>
                </a:solidFill>
              </a:rPr>
              <a:t>&gt; ESG</a:t>
            </a:r>
            <a:r>
              <a:rPr lang="ko-KR" altLang="en-US" sz="900" dirty="0">
                <a:solidFill>
                  <a:srgbClr val="0070C0"/>
                </a:solidFill>
              </a:rPr>
              <a:t>자가진단</a:t>
            </a:r>
            <a:br>
              <a:rPr lang="en-US" altLang="ko-KR" sz="900" dirty="0">
                <a:solidFill>
                  <a:srgbClr val="0070C0"/>
                </a:solidFill>
              </a:rPr>
            </a:br>
            <a:r>
              <a:rPr lang="en-US" altLang="ko-KR" sz="900" dirty="0">
                <a:solidFill>
                  <a:srgbClr val="0070C0"/>
                </a:solidFill>
              </a:rPr>
              <a:t> https://hub.kaia.re.kr/esgself.do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33B80A8-8461-E0DD-2162-DF77379ADE61}"/>
              </a:ext>
            </a:extLst>
          </p:cNvPr>
          <p:cNvCxnSpPr/>
          <p:nvPr/>
        </p:nvCxnSpPr>
        <p:spPr>
          <a:xfrm>
            <a:off x="7007551" y="5758550"/>
            <a:ext cx="0" cy="2616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F6A851D-CD20-49BD-C719-254F4B45DB5B}"/>
              </a:ext>
            </a:extLst>
          </p:cNvPr>
          <p:cNvCxnSpPr/>
          <p:nvPr/>
        </p:nvCxnSpPr>
        <p:spPr>
          <a:xfrm>
            <a:off x="8699618" y="5758550"/>
            <a:ext cx="0" cy="2616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1795C0B-AA71-C084-1E98-8EF7BC0D5482}"/>
              </a:ext>
            </a:extLst>
          </p:cNvPr>
          <p:cNvCxnSpPr/>
          <p:nvPr/>
        </p:nvCxnSpPr>
        <p:spPr>
          <a:xfrm>
            <a:off x="5247117" y="5758550"/>
            <a:ext cx="0" cy="2616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BAE623D-7867-B700-9662-811910AB14DD}"/>
              </a:ext>
            </a:extLst>
          </p:cNvPr>
          <p:cNvSpPr txBox="1"/>
          <p:nvPr/>
        </p:nvSpPr>
        <p:spPr>
          <a:xfrm>
            <a:off x="2944886" y="6059691"/>
            <a:ext cx="11176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0070C0"/>
                </a:solidFill>
              </a:rPr>
              <a:t>지원사업소개 </a:t>
            </a:r>
            <a:endParaRPr lang="en-US" altLang="ko-KR" sz="900" dirty="0">
              <a:solidFill>
                <a:srgbClr val="0070C0"/>
              </a:solidFill>
            </a:endParaRPr>
          </a:p>
          <a:p>
            <a:pPr algn="ctr"/>
            <a:r>
              <a:rPr lang="ko-KR" altLang="en-US" sz="900" dirty="0">
                <a:solidFill>
                  <a:srgbClr val="0070C0"/>
                </a:solidFill>
              </a:rPr>
              <a:t>상세화면으로 링크</a:t>
            </a:r>
            <a:endParaRPr lang="en-US" altLang="ko-KR" sz="900" dirty="0">
              <a:solidFill>
                <a:srgbClr val="0070C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F471C9-C444-ABC8-FDBE-36D48F249E77}"/>
              </a:ext>
            </a:extLst>
          </p:cNvPr>
          <p:cNvSpPr txBox="1"/>
          <p:nvPr/>
        </p:nvSpPr>
        <p:spPr>
          <a:xfrm>
            <a:off x="7980418" y="6059691"/>
            <a:ext cx="1489511" cy="5078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0070C0"/>
                </a:solidFill>
              </a:rPr>
              <a:t>지원사업소개  </a:t>
            </a:r>
            <a:endParaRPr lang="en-US" altLang="ko-KR" sz="900" dirty="0">
              <a:solidFill>
                <a:srgbClr val="0070C0"/>
              </a:solidFill>
            </a:endParaRPr>
          </a:p>
          <a:p>
            <a:pPr algn="ctr"/>
            <a:r>
              <a:rPr lang="ko-KR" altLang="en-US" sz="900" dirty="0">
                <a:solidFill>
                  <a:srgbClr val="0070C0"/>
                </a:solidFill>
              </a:rPr>
              <a:t>상세화면으로 링크</a:t>
            </a:r>
            <a:br>
              <a:rPr lang="en-US" altLang="ko-KR" sz="900" dirty="0">
                <a:solidFill>
                  <a:srgbClr val="0070C0"/>
                </a:solidFill>
              </a:rPr>
            </a:br>
            <a:r>
              <a:rPr lang="ko-KR" altLang="en-US" sz="900" dirty="0">
                <a:solidFill>
                  <a:srgbClr val="FF0000"/>
                </a:solidFill>
              </a:rPr>
              <a:t>창업지원센터로 명칭 변경</a:t>
            </a:r>
            <a:endParaRPr lang="en-US" altLang="ko-KR" sz="900" dirty="0">
              <a:solidFill>
                <a:srgbClr val="FF0000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F415BA4-403F-3284-B6D8-DD337BAD0F72}"/>
              </a:ext>
            </a:extLst>
          </p:cNvPr>
          <p:cNvCxnSpPr/>
          <p:nvPr/>
        </p:nvCxnSpPr>
        <p:spPr>
          <a:xfrm>
            <a:off x="3486683" y="5758550"/>
            <a:ext cx="0" cy="2616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9286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표 3">
            <a:extLst>
              <a:ext uri="{FF2B5EF4-FFF2-40B4-BE49-F238E27FC236}">
                <a16:creationId xmlns:a16="http://schemas.microsoft.com/office/drawing/2014/main" id="{17DE514B-BDEF-C4E5-4CA4-2FD491376F2C}"/>
              </a:ext>
            </a:extLst>
          </p:cNvPr>
          <p:cNvGraphicFramePr>
            <a:graphicFrameLocks noGrp="1"/>
          </p:cNvGraphicFramePr>
          <p:nvPr/>
        </p:nvGraphicFramePr>
        <p:xfrm>
          <a:off x="419277" y="2248694"/>
          <a:ext cx="6804000" cy="40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624206134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205023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4646358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76032778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830309334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743181472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07387562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화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목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금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토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714849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31</a:t>
                      </a:r>
                      <a:endParaRPr kumimoji="0" lang="ko-KR" altLang="en-US" sz="900" b="0" i="0" u="none" strike="noStrike" kern="1200" cap="none" spc="-3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383445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ko-KR" sz="900" b="0" spc="-3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0134397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903462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sng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75828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1</a:t>
                      </a:r>
                      <a:endParaRPr kumimoji="0" lang="ko-KR" altLang="en-US" sz="900" b="0" i="0" u="none" strike="noStrike" kern="1200" cap="none" spc="-3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함초롬돋움"/>
                        <a:ea typeface="함초롬돋움"/>
                        <a:cs typeface="+mn-cs"/>
                      </a:endParaRP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2</a:t>
                      </a:r>
                      <a:endParaRPr kumimoji="0" lang="ko-KR" altLang="en-US" sz="900" b="0" i="0" u="none" strike="noStrike" kern="1200" cap="none" spc="-3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함초롬돋움"/>
                        <a:ea typeface="함초롬돋움"/>
                        <a:cs typeface="+mn-cs"/>
                      </a:endParaRP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3</a:t>
                      </a:r>
                      <a:endParaRPr kumimoji="0" lang="ko-KR" altLang="en-US" sz="900" b="0" i="0" u="none" strike="noStrike" kern="1200" cap="none" spc="-3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함초롬돋움"/>
                        <a:ea typeface="함초롬돋움"/>
                        <a:cs typeface="+mn-cs"/>
                      </a:endParaRP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4</a:t>
                      </a:r>
                      <a:endParaRPr kumimoji="0" lang="ko-KR" altLang="en-US" sz="900" b="0" i="0" u="none" strike="noStrike" kern="1200" cap="none" spc="-3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함초롬돋움"/>
                        <a:ea typeface="함초롬돋움"/>
                        <a:cs typeface="+mn-cs"/>
                      </a:endParaRPr>
                    </a:p>
                  </a:txBody>
                  <a:tcPr marL="72000" marR="36000" marT="36000" marB="576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295781"/>
                  </a:ext>
                </a:extLst>
              </a:tr>
            </a:tbl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지원사업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상세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215585"/>
              </p:ext>
            </p:extLst>
          </p:nvPr>
        </p:nvGraphicFramePr>
        <p:xfrm>
          <a:off x="9680490" y="1691003"/>
          <a:ext cx="2340000" cy="157920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유관기관공고는 월간 사업일정만 제공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995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지원분야 범례형태의 체크박스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다중선택 가능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체크박스 선택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일정 달력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및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(3)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리스트 영역에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765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리스트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유관기관 사업일정만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월 유관기관 사업일정 등록순으로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사업공고 상세화면으로 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97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724469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2585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사업일정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상세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월간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)_</a:t>
            </a:r>
            <a:r>
              <a:rPr lang="ko-KR" altLang="en-US" sz="1400" b="1" dirty="0">
                <a:solidFill>
                  <a:prstClr val="black"/>
                </a:solidFill>
                <a:latin typeface="함초롬돋움"/>
                <a:ea typeface="함초롬돋움"/>
              </a:rPr>
              <a:t>유관기관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AA04626-62C4-5E18-C7B9-7F9A9345DD13}"/>
              </a:ext>
            </a:extLst>
          </p:cNvPr>
          <p:cNvSpPr/>
          <p:nvPr/>
        </p:nvSpPr>
        <p:spPr>
          <a:xfrm>
            <a:off x="337355" y="1253374"/>
            <a:ext cx="7698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schemeClr val="tx1"/>
                </a:solidFill>
              </a:rPr>
              <a:t>2024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21512E3-5858-A837-EA76-65C9EE775BCD}"/>
              </a:ext>
            </a:extLst>
          </p:cNvPr>
          <p:cNvGrpSpPr/>
          <p:nvPr/>
        </p:nvGrpSpPr>
        <p:grpSpPr>
          <a:xfrm>
            <a:off x="1133408" y="1336429"/>
            <a:ext cx="467984" cy="234000"/>
            <a:chOff x="1044920" y="2982101"/>
            <a:chExt cx="467984" cy="234000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F87884E2-E183-9B3B-AACA-A9D8121E2089}"/>
                </a:ext>
              </a:extLst>
            </p:cNvPr>
            <p:cNvGrpSpPr/>
            <p:nvPr/>
          </p:nvGrpSpPr>
          <p:grpSpPr>
            <a:xfrm>
              <a:off x="1044920" y="2982101"/>
              <a:ext cx="234000" cy="234000"/>
              <a:chOff x="891172" y="1606087"/>
              <a:chExt cx="234000" cy="234000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D46979F3-82D1-8813-4ADE-B9488F83AB68}"/>
                  </a:ext>
                </a:extLst>
              </p:cNvPr>
              <p:cNvSpPr/>
              <p:nvPr/>
            </p:nvSpPr>
            <p:spPr>
              <a:xfrm>
                <a:off x="891172" y="1606087"/>
                <a:ext cx="234000" cy="234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866A32B7-C0FB-C77C-2A9A-BA15555CA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937912" y="1649413"/>
                <a:ext cx="144000" cy="147349"/>
              </a:xfrm>
              <a:prstGeom prst="rect">
                <a:avLst/>
              </a:prstGeom>
            </p:spPr>
          </p:pic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4CCF949-4E10-61D6-328C-093F31ED63BF}"/>
                </a:ext>
              </a:extLst>
            </p:cNvPr>
            <p:cNvGrpSpPr/>
            <p:nvPr/>
          </p:nvGrpSpPr>
          <p:grpSpPr>
            <a:xfrm>
              <a:off x="1278904" y="2982101"/>
              <a:ext cx="234000" cy="234000"/>
              <a:chOff x="891172" y="1606087"/>
              <a:chExt cx="234000" cy="234000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FBB434FE-16A4-27E0-1668-C6612361BC9B}"/>
                  </a:ext>
                </a:extLst>
              </p:cNvPr>
              <p:cNvSpPr/>
              <p:nvPr/>
            </p:nvSpPr>
            <p:spPr>
              <a:xfrm>
                <a:off x="891172" y="1606087"/>
                <a:ext cx="234000" cy="234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C2BBD6D-C18D-C748-A08C-FC8ECB06DD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46004" y="1649413"/>
                <a:ext cx="144000" cy="147349"/>
              </a:xfrm>
              <a:prstGeom prst="rect">
                <a:avLst/>
              </a:prstGeom>
            </p:spPr>
          </p:pic>
        </p:grpSp>
      </p:grp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A89C26F8-6384-F9AA-64C9-04CCCE232BB4}"/>
              </a:ext>
            </a:extLst>
          </p:cNvPr>
          <p:cNvSpPr/>
          <p:nvPr/>
        </p:nvSpPr>
        <p:spPr>
          <a:xfrm>
            <a:off x="2401990" y="4286497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30B68A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CBA263F-5BFE-F5D4-3DE4-E17CB185B39A}"/>
              </a:ext>
            </a:extLst>
          </p:cNvPr>
          <p:cNvSpPr/>
          <p:nvPr/>
        </p:nvSpPr>
        <p:spPr>
          <a:xfrm>
            <a:off x="2401990" y="4619724"/>
            <a:ext cx="889200" cy="14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건 </a:t>
            </a:r>
            <a:r>
              <a:rPr lang="ko-KR" alt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더보기</a:t>
            </a:r>
            <a:endParaRPr lang="ko-KR" altLang="en-US" sz="7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09D5577-B4CC-3F71-955E-B61435A4868C}"/>
              </a:ext>
            </a:extLst>
          </p:cNvPr>
          <p:cNvCxnSpPr/>
          <p:nvPr/>
        </p:nvCxnSpPr>
        <p:spPr>
          <a:xfrm>
            <a:off x="419277" y="1763783"/>
            <a:ext cx="89433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EDED12-D8BA-B515-87AB-561DF316B9D0}"/>
              </a:ext>
            </a:extLst>
          </p:cNvPr>
          <p:cNvSpPr/>
          <p:nvPr/>
        </p:nvSpPr>
        <p:spPr>
          <a:xfrm>
            <a:off x="2401990" y="5046512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30B68A"/>
          </a:solidFill>
          <a:ln w="3175">
            <a:solidFill>
              <a:srgbClr val="30B68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37277DA-F1AE-9E4B-0818-D7F5260CD44D}"/>
              </a:ext>
            </a:extLst>
          </p:cNvPr>
          <p:cNvSpPr/>
          <p:nvPr/>
        </p:nvSpPr>
        <p:spPr>
          <a:xfrm>
            <a:off x="4345082" y="5208289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CAE64A1-1D74-F27D-C42D-AEA4AA66553C}"/>
              </a:ext>
            </a:extLst>
          </p:cNvPr>
          <p:cNvSpPr/>
          <p:nvPr/>
        </p:nvSpPr>
        <p:spPr>
          <a:xfrm>
            <a:off x="4345082" y="5046512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E093E0A8-5EDE-9167-0294-BBA444D6A42E}"/>
              </a:ext>
            </a:extLst>
          </p:cNvPr>
          <p:cNvSpPr/>
          <p:nvPr/>
        </p:nvSpPr>
        <p:spPr>
          <a:xfrm>
            <a:off x="1432590" y="3525672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30B68A"/>
          </a:solidFill>
          <a:ln w="3175">
            <a:solidFill>
              <a:srgbClr val="30B68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B2022D5-4553-0A08-765D-9F8D740FEACF}"/>
              </a:ext>
            </a:extLst>
          </p:cNvPr>
          <p:cNvSpPr/>
          <p:nvPr/>
        </p:nvSpPr>
        <p:spPr>
          <a:xfrm>
            <a:off x="1432590" y="4447448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solidFill>
              <a:srgbClr val="AB99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종료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CAA3D01-273E-DC9C-2A3A-044E267F0856}"/>
              </a:ext>
            </a:extLst>
          </p:cNvPr>
          <p:cNvSpPr/>
          <p:nvPr/>
        </p:nvSpPr>
        <p:spPr>
          <a:xfrm>
            <a:off x="1432590" y="4277840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30B68A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A7CA072-AAB1-F8D2-68FE-B0F5C220F517}"/>
              </a:ext>
            </a:extLst>
          </p:cNvPr>
          <p:cNvSpPr/>
          <p:nvPr/>
        </p:nvSpPr>
        <p:spPr>
          <a:xfrm>
            <a:off x="1432590" y="4617054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22201E1-5E8B-6FEC-D5C9-727416C79127}"/>
              </a:ext>
            </a:extLst>
          </p:cNvPr>
          <p:cNvSpPr/>
          <p:nvPr/>
        </p:nvSpPr>
        <p:spPr>
          <a:xfrm>
            <a:off x="1432590" y="5199616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2A70DA"/>
          </a:solidFill>
          <a:ln w="3175">
            <a:solidFill>
              <a:srgbClr val="2A70D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1B56992-5BF5-DAD4-FC27-349652942211}"/>
              </a:ext>
            </a:extLst>
          </p:cNvPr>
          <p:cNvSpPr/>
          <p:nvPr/>
        </p:nvSpPr>
        <p:spPr>
          <a:xfrm>
            <a:off x="1432590" y="5030008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1DAA11B-2553-F8C6-AD94-3B2613F49C05}"/>
              </a:ext>
            </a:extLst>
          </p:cNvPr>
          <p:cNvSpPr/>
          <p:nvPr/>
        </p:nvSpPr>
        <p:spPr>
          <a:xfrm>
            <a:off x="1432590" y="5369222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30B68A"/>
          </a:solidFill>
          <a:ln w="3175">
            <a:solidFill>
              <a:srgbClr val="30B68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종료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4BC14BF-337A-6189-E577-4C4D1996595B}"/>
              </a:ext>
            </a:extLst>
          </p:cNvPr>
          <p:cNvSpPr/>
          <p:nvPr/>
        </p:nvSpPr>
        <p:spPr>
          <a:xfrm>
            <a:off x="2403549" y="3695280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2A70DA"/>
          </a:solidFill>
          <a:ln w="3175">
            <a:solidFill>
              <a:srgbClr val="2A70D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521B57-0BE8-C7D2-12CB-6BD120C961F2}"/>
              </a:ext>
            </a:extLst>
          </p:cNvPr>
          <p:cNvSpPr/>
          <p:nvPr/>
        </p:nvSpPr>
        <p:spPr>
          <a:xfrm>
            <a:off x="2403549" y="3525672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solidFill>
              <a:srgbClr val="AB99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FE3CF91-E6CA-6B17-16E1-C8FF25B281C1}"/>
              </a:ext>
            </a:extLst>
          </p:cNvPr>
          <p:cNvSpPr/>
          <p:nvPr/>
        </p:nvSpPr>
        <p:spPr>
          <a:xfrm>
            <a:off x="3374510" y="3695280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solidFill>
              <a:srgbClr val="AB99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종료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0B036AB-15DF-A5D9-F416-A81E5370B653}"/>
              </a:ext>
            </a:extLst>
          </p:cNvPr>
          <p:cNvSpPr/>
          <p:nvPr/>
        </p:nvSpPr>
        <p:spPr>
          <a:xfrm>
            <a:off x="3374510" y="3525672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30B68A"/>
          </a:solidFill>
          <a:ln w="3175">
            <a:solidFill>
              <a:srgbClr val="30B68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36799B83-878D-383D-3011-EF0418D5F921}"/>
              </a:ext>
            </a:extLst>
          </p:cNvPr>
          <p:cNvCxnSpPr/>
          <p:nvPr/>
        </p:nvCxnSpPr>
        <p:spPr>
          <a:xfrm>
            <a:off x="419277" y="1141727"/>
            <a:ext cx="8943356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06DBFA5D-F2BE-3781-F2C2-541041116358}"/>
              </a:ext>
            </a:extLst>
          </p:cNvPr>
          <p:cNvSpPr/>
          <p:nvPr/>
        </p:nvSpPr>
        <p:spPr>
          <a:xfrm>
            <a:off x="2401990" y="4444233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D877CF2E-8CB6-5719-91CB-866D29BCD9E7}"/>
              </a:ext>
            </a:extLst>
          </p:cNvPr>
          <p:cNvSpPr/>
          <p:nvPr/>
        </p:nvSpPr>
        <p:spPr>
          <a:xfrm>
            <a:off x="2401990" y="5218666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30B68A"/>
          </a:solidFill>
          <a:ln w="3175">
            <a:solidFill>
              <a:srgbClr val="30B68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  <a:endParaRPr lang="ko-KR" altLang="en-US" sz="7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ADF9832A-AB18-E50C-5689-4F6A323BB1E5}"/>
              </a:ext>
            </a:extLst>
          </p:cNvPr>
          <p:cNvSpPr/>
          <p:nvPr/>
        </p:nvSpPr>
        <p:spPr>
          <a:xfrm>
            <a:off x="3376801" y="4277840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2A70DA"/>
          </a:solidFill>
          <a:ln w="3175">
            <a:solidFill>
              <a:srgbClr val="2A70D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종료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96A6DDAB-6E16-4A93-E58F-08FADC48F844}"/>
              </a:ext>
            </a:extLst>
          </p:cNvPr>
          <p:cNvGrpSpPr/>
          <p:nvPr/>
        </p:nvGrpSpPr>
        <p:grpSpPr>
          <a:xfrm>
            <a:off x="3419817" y="628091"/>
            <a:ext cx="2916000" cy="360000"/>
            <a:chOff x="4929272" y="2449027"/>
            <a:chExt cx="2916000" cy="360000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C4CB7CB0-BCA2-93CB-7C1D-4749F8BECA46}"/>
                </a:ext>
              </a:extLst>
            </p:cNvPr>
            <p:cNvSpPr/>
            <p:nvPr/>
          </p:nvSpPr>
          <p:spPr>
            <a:xfrm>
              <a:off x="4929272" y="2449027"/>
              <a:ext cx="2916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lIns="180000" rtlCol="0" anchor="ctr"/>
            <a:lstStyle/>
            <a:p>
              <a:pPr marL="0" marR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      국토교통 기업지원허브</a:t>
              </a: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B85EBD8-5490-DF01-C88B-D438FEB4BBE9}"/>
                </a:ext>
              </a:extLst>
            </p:cNvPr>
            <p:cNvGrpSpPr/>
            <p:nvPr/>
          </p:nvGrpSpPr>
          <p:grpSpPr>
            <a:xfrm>
              <a:off x="5018830" y="2519211"/>
              <a:ext cx="216000" cy="216000"/>
              <a:chOff x="3155445" y="4726574"/>
              <a:chExt cx="540000" cy="540000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D0012508-8899-1D59-D1B2-E73D0833984A}"/>
                  </a:ext>
                </a:extLst>
              </p:cNvPr>
              <p:cNvSpPr/>
              <p:nvPr/>
            </p:nvSpPr>
            <p:spPr>
              <a:xfrm>
                <a:off x="3155445" y="4726574"/>
                <a:ext cx="540000" cy="54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72000" bIns="108000" rtlCol="0" anchor="t"/>
              <a:lstStyle/>
              <a:p>
                <a:pPr algn="l"/>
                <a:endParaRPr lang="ko-KR" altLang="en-US" sz="9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6975AAC9-5AE6-880E-9447-58D447E6A1A7}"/>
                  </a:ext>
                </a:extLst>
              </p:cNvPr>
              <p:cNvCxnSpPr>
                <a:cxnSpLocks/>
                <a:stCxn id="82" idx="7"/>
                <a:endCxn id="82" idx="3"/>
              </p:cNvCxnSpPr>
              <p:nvPr/>
            </p:nvCxnSpPr>
            <p:spPr bwMode="auto">
              <a:xfrm flipH="1"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7AF9DA9C-56D8-5216-B544-9E4193DD92B2}"/>
                  </a:ext>
                </a:extLst>
              </p:cNvPr>
              <p:cNvCxnSpPr>
                <a:cxnSpLocks/>
                <a:stCxn id="82" idx="1"/>
                <a:endCxn id="82" idx="5"/>
              </p:cNvCxnSpPr>
              <p:nvPr/>
            </p:nvCxnSpPr>
            <p:spPr bwMode="auto">
              <a:xfrm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</p:grpSp>
      </p:grpSp>
      <p:sp>
        <p:nvSpPr>
          <p:cNvPr id="155" name="타원 154">
            <a:extLst>
              <a:ext uri="{FF2B5EF4-FFF2-40B4-BE49-F238E27FC236}">
                <a16:creationId xmlns:a16="http://schemas.microsoft.com/office/drawing/2014/main" id="{369951FD-406C-35A2-246E-058EA68BE966}"/>
              </a:ext>
            </a:extLst>
          </p:cNvPr>
          <p:cNvSpPr/>
          <p:nvPr/>
        </p:nvSpPr>
        <p:spPr>
          <a:xfrm>
            <a:off x="330746" y="213654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3D6A3E-ED8D-FB92-034E-0597E01DE112}"/>
              </a:ext>
            </a:extLst>
          </p:cNvPr>
          <p:cNvGrpSpPr/>
          <p:nvPr/>
        </p:nvGrpSpPr>
        <p:grpSpPr>
          <a:xfrm>
            <a:off x="425556" y="628091"/>
            <a:ext cx="2916000" cy="360000"/>
            <a:chOff x="425556" y="1932602"/>
            <a:chExt cx="2916000" cy="36000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321F56F-0DCE-2029-49AF-03393ACE69E5}"/>
                </a:ext>
              </a:extLst>
            </p:cNvPr>
            <p:cNvSpPr/>
            <p:nvPr/>
          </p:nvSpPr>
          <p:spPr>
            <a:xfrm>
              <a:off x="425556" y="1932602"/>
              <a:ext cx="2916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lIns="180000" rtlCol="0" anchor="ctr"/>
            <a:lstStyle/>
            <a:p>
              <a:pPr latinLnBrk="0"/>
              <a:r>
                <a:rPr lang="ko-KR" altLang="en-US" sz="9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      전체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6A02D13-AB6E-8ECD-0A96-B6128AB4A287}"/>
                </a:ext>
              </a:extLst>
            </p:cNvPr>
            <p:cNvGrpSpPr/>
            <p:nvPr/>
          </p:nvGrpSpPr>
          <p:grpSpPr>
            <a:xfrm>
              <a:off x="515114" y="2002786"/>
              <a:ext cx="216000" cy="216000"/>
              <a:chOff x="3155445" y="4726574"/>
              <a:chExt cx="540000" cy="54000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45E19DBB-6DD0-1312-1454-A74EA82C454B}"/>
                  </a:ext>
                </a:extLst>
              </p:cNvPr>
              <p:cNvSpPr/>
              <p:nvPr/>
            </p:nvSpPr>
            <p:spPr>
              <a:xfrm>
                <a:off x="3155445" y="4726574"/>
                <a:ext cx="540000" cy="54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72000" bIns="108000" rtlCol="0" anchor="t"/>
              <a:lstStyle/>
              <a:p>
                <a:endPara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DADDCD83-47DA-C1DE-8663-29CE745C2485}"/>
                  </a:ext>
                </a:extLst>
              </p:cNvPr>
              <p:cNvCxnSpPr>
                <a:cxnSpLocks/>
                <a:stCxn id="23" idx="7"/>
                <a:endCxn id="23" idx="3"/>
              </p:cNvCxnSpPr>
              <p:nvPr/>
            </p:nvCxnSpPr>
            <p:spPr bwMode="auto">
              <a:xfrm flipH="1"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6CC8C39-6D03-4346-699B-83944E699E6A}"/>
                  </a:ext>
                </a:extLst>
              </p:cNvPr>
              <p:cNvCxnSpPr>
                <a:cxnSpLocks/>
                <a:stCxn id="23" idx="1"/>
                <a:endCxn id="23" idx="5"/>
              </p:cNvCxnSpPr>
              <p:nvPr/>
            </p:nvCxnSpPr>
            <p:spPr bwMode="auto">
              <a:xfrm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91834E3-576B-DC8C-3F1D-1289CAE13663}"/>
              </a:ext>
            </a:extLst>
          </p:cNvPr>
          <p:cNvGrpSpPr/>
          <p:nvPr/>
        </p:nvGrpSpPr>
        <p:grpSpPr>
          <a:xfrm>
            <a:off x="6417540" y="628091"/>
            <a:ext cx="2916000" cy="360000"/>
            <a:chOff x="3421548" y="1932602"/>
            <a:chExt cx="2916000" cy="36000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31FC9-4706-9D65-2A6B-0E81032C430A}"/>
                </a:ext>
              </a:extLst>
            </p:cNvPr>
            <p:cNvSpPr/>
            <p:nvPr/>
          </p:nvSpPr>
          <p:spPr>
            <a:xfrm>
              <a:off x="3421548" y="1932602"/>
              <a:ext cx="2916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lIns="180000" rtlCol="0" anchor="ctr"/>
            <a:lstStyle/>
            <a:p>
              <a:pPr latinLnBrk="0"/>
              <a:r>
                <a:rPr lang="ko-KR" altLang="en-US" sz="900" b="1" kern="0" dirty="0">
                  <a:solidFill>
                    <a:schemeClr val="bg1"/>
                  </a:solidFill>
                  <a:latin typeface="+mj-ea"/>
                  <a:ea typeface="+mj-ea"/>
                </a:rPr>
                <a:t>       유관기관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393680C-5E31-A2A7-3A9F-AF7C2CD382D4}"/>
                </a:ext>
              </a:extLst>
            </p:cNvPr>
            <p:cNvGrpSpPr/>
            <p:nvPr/>
          </p:nvGrpSpPr>
          <p:grpSpPr>
            <a:xfrm>
              <a:off x="3511106" y="2002786"/>
              <a:ext cx="216000" cy="216000"/>
              <a:chOff x="3155445" y="4726574"/>
              <a:chExt cx="540000" cy="540000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FF3E355-4F89-C6BD-7F7C-21410D2F9658}"/>
                  </a:ext>
                </a:extLst>
              </p:cNvPr>
              <p:cNvSpPr/>
              <p:nvPr/>
            </p:nvSpPr>
            <p:spPr>
              <a:xfrm>
                <a:off x="3155445" y="4726574"/>
                <a:ext cx="540000" cy="54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72000" bIns="108000" rtlCol="0" anchor="t"/>
              <a:lstStyle/>
              <a:p>
                <a:pPr algn="l"/>
                <a:endParaRPr lang="ko-KR" altLang="en-US" sz="9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7868627F-5FA1-68AB-EF03-C036DAB4078E}"/>
                  </a:ext>
                </a:extLst>
              </p:cNvPr>
              <p:cNvCxnSpPr>
                <a:cxnSpLocks/>
                <a:stCxn id="43" idx="7"/>
                <a:endCxn id="43" idx="3"/>
              </p:cNvCxnSpPr>
              <p:nvPr/>
            </p:nvCxnSpPr>
            <p:spPr bwMode="auto">
              <a:xfrm flipH="1"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8450D157-2862-EAAF-7111-6E8A41C19E13}"/>
                  </a:ext>
                </a:extLst>
              </p:cNvPr>
              <p:cNvCxnSpPr>
                <a:cxnSpLocks/>
                <a:stCxn id="43" idx="1"/>
                <a:endCxn id="43" idx="5"/>
              </p:cNvCxnSpPr>
              <p:nvPr/>
            </p:nvCxnSpPr>
            <p:spPr bwMode="auto">
              <a:xfrm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</p:grpSp>
      </p:grp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F329C6E-8400-0CF3-C6C6-EFAA37D8DD3C}"/>
              </a:ext>
            </a:extLst>
          </p:cNvPr>
          <p:cNvSpPr/>
          <p:nvPr/>
        </p:nvSpPr>
        <p:spPr>
          <a:xfrm>
            <a:off x="4342700" y="3534278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8850D0"/>
          </a:solidFill>
          <a:ln w="3175">
            <a:solidFill>
              <a:srgbClr val="8850D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C80F3E4B-773C-9812-3BC3-96C7D076D1CC}"/>
              </a:ext>
            </a:extLst>
          </p:cNvPr>
          <p:cNvSpPr/>
          <p:nvPr/>
        </p:nvSpPr>
        <p:spPr>
          <a:xfrm>
            <a:off x="4342700" y="3697241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solidFill>
              <a:srgbClr val="AB99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530FD0F8-0352-883C-CA61-3F376012C8DE}"/>
              </a:ext>
            </a:extLst>
          </p:cNvPr>
          <p:cNvSpPr/>
          <p:nvPr/>
        </p:nvSpPr>
        <p:spPr>
          <a:xfrm>
            <a:off x="4342700" y="3869258"/>
            <a:ext cx="889200" cy="144000"/>
          </a:xfrm>
          <a:prstGeom prst="roundRect">
            <a:avLst>
              <a:gd name="adj" fmla="val 50000"/>
            </a:avLst>
          </a:prstGeom>
          <a:solidFill>
            <a:srgbClr val="AB9938"/>
          </a:solidFill>
          <a:ln w="3175">
            <a:solidFill>
              <a:srgbClr val="AB99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시작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유관기관 공고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4FEAE5F9-9852-F27A-6657-819058DF3BF1}"/>
              </a:ext>
            </a:extLst>
          </p:cNvPr>
          <p:cNvGrpSpPr/>
          <p:nvPr/>
        </p:nvGrpSpPr>
        <p:grpSpPr>
          <a:xfrm>
            <a:off x="7221906" y="2247519"/>
            <a:ext cx="2140727" cy="4055244"/>
            <a:chOff x="7221906" y="2247519"/>
            <a:chExt cx="2140727" cy="4055244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3DC7FA9-F921-63F9-BE4E-4EC15F21C5CF}"/>
                </a:ext>
              </a:extLst>
            </p:cNvPr>
            <p:cNvSpPr/>
            <p:nvPr/>
          </p:nvSpPr>
          <p:spPr>
            <a:xfrm>
              <a:off x="7221906" y="2247519"/>
              <a:ext cx="2140727" cy="40552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lIns="216000" tIns="432000" rIns="72000" bIns="46792" rtlCol="0" anchor="t"/>
            <a:lstStyle/>
            <a:p>
              <a:pPr defTabSz="1276350" latinLnBrk="0">
                <a:spcBef>
                  <a:spcPct val="50000"/>
                </a:spcBef>
              </a:pPr>
              <a:endParaRPr lang="ko-KR" altLang="en-US" sz="1600" kern="0" dirty="0">
                <a:ln>
                  <a:solidFill>
                    <a:srgbClr val="C0C0C0">
                      <a:alpha val="0"/>
                    </a:srgb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B8A207F-4F94-ABB1-271E-2B227C9AE29A}"/>
                </a:ext>
              </a:extLst>
            </p:cNvPr>
            <p:cNvSpPr txBox="1"/>
            <p:nvPr/>
          </p:nvSpPr>
          <p:spPr>
            <a:xfrm>
              <a:off x="7305323" y="2729623"/>
              <a:ext cx="1962125" cy="5078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kumimoji="0" lang="en-US" altLang="ko-KR" sz="900" b="1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2024</a:t>
              </a:r>
              <a:r>
                <a:rPr kumimoji="0" lang="ko-KR" altLang="en-US" sz="900" b="1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년도 중소기업기술혁신개발 사업</a:t>
              </a:r>
              <a:r>
                <a:rPr kumimoji="0" lang="en-US" altLang="ko-KR" sz="900" b="1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(</a:t>
              </a:r>
              <a:r>
                <a:rPr kumimoji="0" lang="ko-KR" altLang="en-US" sz="900" b="1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시장확대형</a:t>
              </a:r>
              <a:r>
                <a:rPr kumimoji="0" lang="en-US" altLang="ko-KR" sz="900" b="1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-</a:t>
              </a:r>
              <a:r>
                <a:rPr kumimoji="0" lang="ko-KR" altLang="en-US" sz="900" b="1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상생협력</a:t>
              </a:r>
              <a:r>
                <a:rPr kumimoji="0" lang="en-US" altLang="ko-KR" sz="900" b="1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) </a:t>
              </a:r>
              <a:r>
                <a:rPr kumimoji="0" lang="ko-KR" altLang="en-US" sz="900" b="1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제</a:t>
              </a:r>
              <a:r>
                <a:rPr kumimoji="0" lang="en-US" altLang="ko-KR" sz="900" b="1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2</a:t>
              </a:r>
              <a:r>
                <a:rPr kumimoji="0" lang="ko-KR" altLang="en-US" sz="900" b="1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차 시행계획 공고</a:t>
              </a:r>
              <a:r>
                <a:rPr lang="en-US" altLang="ko-KR" sz="850" b="1" dirty="0"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314A0A25-D3D8-B276-38AD-6A96FA65C3F4}"/>
                </a:ext>
              </a:extLst>
            </p:cNvPr>
            <p:cNvSpPr/>
            <p:nvPr/>
          </p:nvSpPr>
          <p:spPr>
            <a:xfrm>
              <a:off x="7476655" y="2415744"/>
              <a:ext cx="1116000" cy="162000"/>
            </a:xfrm>
            <a:prstGeom prst="roundRect">
              <a:avLst>
                <a:gd name="adj" fmla="val 5000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7200" rtlCol="0" anchor="ctr"/>
            <a:lstStyle/>
            <a:p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기술지원</a:t>
              </a:r>
              <a:endParaRPr lang="en-US" altLang="ko-KR" sz="7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58D7862-AB71-432E-C5C3-67DC543B293E}"/>
                </a:ext>
              </a:extLst>
            </p:cNvPr>
            <p:cNvSpPr txBox="1"/>
            <p:nvPr/>
          </p:nvSpPr>
          <p:spPr>
            <a:xfrm>
              <a:off x="7305040" y="3142719"/>
              <a:ext cx="1440000" cy="230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ko-KR" sz="7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2024-04-25 ~ 2024-05-20</a:t>
              </a: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6A871F45-E070-1A6B-EB7B-F1B5D28E4AAC}"/>
                </a:ext>
              </a:extLst>
            </p:cNvPr>
            <p:cNvCxnSpPr>
              <a:cxnSpLocks/>
            </p:cNvCxnSpPr>
            <p:nvPr/>
          </p:nvCxnSpPr>
          <p:spPr>
            <a:xfrm>
              <a:off x="7407643" y="3423111"/>
              <a:ext cx="18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70BEE71-DF25-5C45-583E-4825BA68B1BF}"/>
                </a:ext>
              </a:extLst>
            </p:cNvPr>
            <p:cNvSpPr txBox="1"/>
            <p:nvPr/>
          </p:nvSpPr>
          <p:spPr>
            <a:xfrm>
              <a:off x="7305323" y="3814722"/>
              <a:ext cx="1962125" cy="5078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(</a:t>
              </a:r>
              <a:r>
                <a:rPr lang="ko-KR" altLang="en-US" sz="9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충북</a:t>
              </a:r>
              <a:r>
                <a:rPr lang="en-US" altLang="ko-KR" sz="9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) '</a:t>
              </a:r>
              <a:r>
                <a:rPr lang="ko-KR" altLang="en-US" sz="900" b="1" i="0" dirty="0" err="1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충북진천</a:t>
              </a:r>
              <a:r>
                <a:rPr lang="ko-KR" altLang="en-US" sz="9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 국민임대주택</a:t>
              </a:r>
              <a:r>
                <a:rPr lang="en-US" altLang="ko-KR" sz="9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' </a:t>
              </a:r>
              <a:r>
                <a:rPr lang="ko-KR" altLang="en-US" sz="9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중소기업 장기근속자 주택 우선 공급 안내</a:t>
              </a:r>
              <a:endParaRPr kumimoji="0" lang="ko-KR" altLang="en-US" sz="900" b="1" i="0" u="none" strike="noStrike" kern="0" cap="none" spc="-2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</a:endParaRP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4C77B79C-E785-6CDE-5BDB-7747DEA829A7}"/>
                </a:ext>
              </a:extLst>
            </p:cNvPr>
            <p:cNvSpPr/>
            <p:nvPr/>
          </p:nvSpPr>
          <p:spPr>
            <a:xfrm>
              <a:off x="7476655" y="3495763"/>
              <a:ext cx="1116000" cy="162000"/>
            </a:xfrm>
            <a:prstGeom prst="roundRect">
              <a:avLst>
                <a:gd name="adj" fmla="val 5000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7200" rtlCol="0" anchor="ctr"/>
            <a:lstStyle/>
            <a:p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기타</a:t>
              </a:r>
              <a:endParaRPr lang="en-US" altLang="ko-KR" sz="7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08DE72A-38C3-86E7-81CF-1961A90D6DD9}"/>
                </a:ext>
              </a:extLst>
            </p:cNvPr>
            <p:cNvSpPr txBox="1"/>
            <p:nvPr/>
          </p:nvSpPr>
          <p:spPr>
            <a:xfrm>
              <a:off x="7298601" y="4227817"/>
              <a:ext cx="1440000" cy="230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ko-KR" sz="7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2024-04-25 ~ 2024-05-20</a:t>
              </a: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6DAEA58E-DEC4-4794-FEB9-6025B0629D76}"/>
                </a:ext>
              </a:extLst>
            </p:cNvPr>
            <p:cNvCxnSpPr>
              <a:cxnSpLocks/>
            </p:cNvCxnSpPr>
            <p:nvPr/>
          </p:nvCxnSpPr>
          <p:spPr>
            <a:xfrm>
              <a:off x="7407643" y="4509750"/>
              <a:ext cx="18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EFC9109-46C7-7F39-EDCE-65AB8F8B634B}"/>
                </a:ext>
              </a:extLst>
            </p:cNvPr>
            <p:cNvSpPr txBox="1"/>
            <p:nvPr/>
          </p:nvSpPr>
          <p:spPr>
            <a:xfrm>
              <a:off x="7305323" y="4907613"/>
              <a:ext cx="1962125" cy="5078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[</a:t>
              </a:r>
              <a:r>
                <a:rPr lang="ko-KR" altLang="en-US" sz="900" b="1" i="0" dirty="0" err="1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서울강원권역</a:t>
              </a:r>
              <a:r>
                <a:rPr lang="en-US" altLang="ko-KR" sz="9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] 2024</a:t>
              </a:r>
              <a:r>
                <a:rPr lang="ko-KR" altLang="en-US" sz="9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년 소상공인 역량강화 「경영안정 컨설팅」 참여 소상공인 상반기 모집 공고</a:t>
              </a:r>
              <a:endParaRPr kumimoji="0" lang="ko-KR" altLang="en-US" sz="90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1CB7FF4C-2FBC-D10C-2271-A7DC5310C551}"/>
                </a:ext>
              </a:extLst>
            </p:cNvPr>
            <p:cNvSpPr/>
            <p:nvPr/>
          </p:nvSpPr>
          <p:spPr>
            <a:xfrm>
              <a:off x="7476655" y="4583942"/>
              <a:ext cx="1044000" cy="162000"/>
            </a:xfrm>
            <a:prstGeom prst="roundRect">
              <a:avLst>
                <a:gd name="adj" fmla="val 5000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7200" rtlCol="0" anchor="ctr"/>
            <a:lstStyle/>
            <a:p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기타</a:t>
              </a:r>
              <a:endParaRPr lang="ko-KR" altLang="en-US" sz="7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8000F37-4C3A-510B-80F9-B00BB2BB6CBC}"/>
                </a:ext>
              </a:extLst>
            </p:cNvPr>
            <p:cNvSpPr txBox="1"/>
            <p:nvPr/>
          </p:nvSpPr>
          <p:spPr>
            <a:xfrm>
              <a:off x="7305040" y="5345351"/>
              <a:ext cx="1440000" cy="230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ko-KR" sz="7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2024-04-23 ~ 2024-05-08</a:t>
              </a: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A299706F-5648-8BAB-DFB3-6B23188D2A08}"/>
                </a:ext>
              </a:extLst>
            </p:cNvPr>
            <p:cNvCxnSpPr>
              <a:cxnSpLocks/>
            </p:cNvCxnSpPr>
            <p:nvPr/>
          </p:nvCxnSpPr>
          <p:spPr>
            <a:xfrm>
              <a:off x="7407643" y="5625743"/>
              <a:ext cx="18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C147FFB-26EB-34E9-99EB-DDE08378A2CC}"/>
                </a:ext>
              </a:extLst>
            </p:cNvPr>
            <p:cNvSpPr txBox="1"/>
            <p:nvPr/>
          </p:nvSpPr>
          <p:spPr>
            <a:xfrm>
              <a:off x="7305323" y="6018500"/>
              <a:ext cx="1962125" cy="2308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9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2024</a:t>
              </a:r>
              <a:r>
                <a:rPr lang="ko-KR" altLang="en-US" sz="9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년 역량단계별 수출지원사업 모</a:t>
              </a:r>
              <a:endParaRPr kumimoji="0" lang="ko-KR" altLang="en-US" sz="90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D6B4314A-4530-5E7C-18DA-5A75D7A81914}"/>
                </a:ext>
              </a:extLst>
            </p:cNvPr>
            <p:cNvSpPr/>
            <p:nvPr/>
          </p:nvSpPr>
          <p:spPr>
            <a:xfrm>
              <a:off x="7476655" y="5698395"/>
              <a:ext cx="1116000" cy="162000"/>
            </a:xfrm>
            <a:prstGeom prst="roundRect">
              <a:avLst>
                <a:gd name="adj" fmla="val 5000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7200" rtlCol="0" anchor="ctr"/>
            <a:lstStyle/>
            <a:p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기타</a:t>
              </a:r>
              <a:endParaRPr lang="ko-KR" altLang="en-US" sz="7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F1C59A77-9D61-8D16-4503-3D400CBDA22B}"/>
                </a:ext>
              </a:extLst>
            </p:cNvPr>
            <p:cNvSpPr/>
            <p:nvPr/>
          </p:nvSpPr>
          <p:spPr>
            <a:xfrm>
              <a:off x="7988359" y="2423118"/>
              <a:ext cx="324000" cy="14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50" b="0" dirty="0">
                  <a:solidFill>
                    <a:schemeClr val="bg1"/>
                  </a:solidFill>
                  <a:latin typeface="+mn-ea"/>
                </a:rPr>
                <a:t>D-28</a:t>
              </a:r>
              <a:endParaRPr lang="ko-KR" altLang="en-US" sz="75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DA6E7E6E-C866-766A-8928-FCFD717E2BBF}"/>
                </a:ext>
              </a:extLst>
            </p:cNvPr>
            <p:cNvSpPr/>
            <p:nvPr/>
          </p:nvSpPr>
          <p:spPr>
            <a:xfrm>
              <a:off x="7800696" y="3503137"/>
              <a:ext cx="324000" cy="14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50" b="0" dirty="0">
                  <a:solidFill>
                    <a:schemeClr val="bg1"/>
                  </a:solidFill>
                  <a:latin typeface="+mn-ea"/>
                </a:rPr>
                <a:t>D-28</a:t>
              </a:r>
              <a:endParaRPr lang="ko-KR" altLang="en-US" sz="75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600E765D-C7DE-736A-4D59-02169DA069C1}"/>
                </a:ext>
              </a:extLst>
            </p:cNvPr>
            <p:cNvSpPr/>
            <p:nvPr/>
          </p:nvSpPr>
          <p:spPr>
            <a:xfrm>
              <a:off x="7800696" y="4591316"/>
              <a:ext cx="324000" cy="14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50" b="0" dirty="0">
                  <a:solidFill>
                    <a:schemeClr val="bg1"/>
                  </a:solidFill>
                  <a:latin typeface="+mn-ea"/>
                </a:rPr>
                <a:t>D-14</a:t>
              </a:r>
              <a:endParaRPr lang="ko-KR" altLang="en-US" sz="75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2" name="사각형: 둥근 모서리 121">
              <a:extLst>
                <a:ext uri="{FF2B5EF4-FFF2-40B4-BE49-F238E27FC236}">
                  <a16:creationId xmlns:a16="http://schemas.microsoft.com/office/drawing/2014/main" id="{ABCF67AE-CBDA-4925-DBCE-387803224C83}"/>
                </a:ext>
              </a:extLst>
            </p:cNvPr>
            <p:cNvSpPr/>
            <p:nvPr/>
          </p:nvSpPr>
          <p:spPr>
            <a:xfrm>
              <a:off x="7800696" y="5705769"/>
              <a:ext cx="324000" cy="14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50" dirty="0">
                  <a:solidFill>
                    <a:schemeClr val="bg1"/>
                  </a:solidFill>
                  <a:latin typeface="+mn-ea"/>
                </a:rPr>
                <a:t>마감</a:t>
              </a: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184F06EC-5092-6012-2D43-847357875DFF}"/>
                </a:ext>
              </a:extLst>
            </p:cNvPr>
            <p:cNvSpPr/>
            <p:nvPr/>
          </p:nvSpPr>
          <p:spPr>
            <a:xfrm>
              <a:off x="7397879" y="2451744"/>
              <a:ext cx="90000" cy="90000"/>
            </a:xfrm>
            <a:prstGeom prst="ellipse">
              <a:avLst/>
            </a:prstGeom>
            <a:solidFill>
              <a:srgbClr val="8850D0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C9E62559-8CF0-2895-152A-BDAA4497C7BD}"/>
                </a:ext>
              </a:extLst>
            </p:cNvPr>
            <p:cNvSpPr/>
            <p:nvPr/>
          </p:nvSpPr>
          <p:spPr>
            <a:xfrm>
              <a:off x="7397879" y="3531763"/>
              <a:ext cx="90000" cy="90000"/>
            </a:xfrm>
            <a:prstGeom prst="ellipse">
              <a:avLst/>
            </a:prstGeom>
            <a:solidFill>
              <a:srgbClr val="A6A6A6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5E2A0BA3-4A1A-CA52-33EE-9A1596D8117D}"/>
                </a:ext>
              </a:extLst>
            </p:cNvPr>
            <p:cNvSpPr/>
            <p:nvPr/>
          </p:nvSpPr>
          <p:spPr>
            <a:xfrm>
              <a:off x="7397879" y="4619942"/>
              <a:ext cx="90000" cy="90000"/>
            </a:xfrm>
            <a:prstGeom prst="ellipse">
              <a:avLst/>
            </a:prstGeom>
            <a:solidFill>
              <a:srgbClr val="A6A6A6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00302130-461C-E26E-22F7-6AB1EA1AF1AC}"/>
                </a:ext>
              </a:extLst>
            </p:cNvPr>
            <p:cNvSpPr/>
            <p:nvPr/>
          </p:nvSpPr>
          <p:spPr>
            <a:xfrm>
              <a:off x="7397879" y="5734395"/>
              <a:ext cx="90000" cy="90000"/>
            </a:xfrm>
            <a:prstGeom prst="ellipse">
              <a:avLst/>
            </a:prstGeom>
            <a:solidFill>
              <a:srgbClr val="A6A6A6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6A7D3C2-CE80-1F91-9F2E-A8D8E2EF4254}"/>
                </a:ext>
              </a:extLst>
            </p:cNvPr>
            <p:cNvSpPr txBox="1"/>
            <p:nvPr/>
          </p:nvSpPr>
          <p:spPr>
            <a:xfrm>
              <a:off x="7305323" y="2575706"/>
              <a:ext cx="1962125" cy="2231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00" dirty="0">
                  <a:latin typeface="+mn-ea"/>
                  <a:ea typeface="+mn-ea"/>
                </a:rPr>
                <a:t>중소기업기술정보진흥원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A62F660-95D6-EAE7-9F5A-4092E7A0CD2D}"/>
                </a:ext>
              </a:extLst>
            </p:cNvPr>
            <p:cNvSpPr txBox="1"/>
            <p:nvPr/>
          </p:nvSpPr>
          <p:spPr>
            <a:xfrm>
              <a:off x="7305323" y="3653071"/>
              <a:ext cx="1962125" cy="2231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00" dirty="0">
                  <a:latin typeface="+mn-ea"/>
                  <a:ea typeface="+mn-ea"/>
                </a:rPr>
                <a:t>중소벤처기업부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7809C07-0806-BA59-0ED8-06C4D9DEEDC0}"/>
                </a:ext>
              </a:extLst>
            </p:cNvPr>
            <p:cNvSpPr txBox="1"/>
            <p:nvPr/>
          </p:nvSpPr>
          <p:spPr>
            <a:xfrm>
              <a:off x="7305323" y="4748539"/>
              <a:ext cx="1962125" cy="2231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00" dirty="0" err="1">
                  <a:latin typeface="+mn-ea"/>
                  <a:ea typeface="+mn-ea"/>
                </a:rPr>
                <a:t>소상공인시장진흥공단</a:t>
              </a:r>
              <a:endParaRPr lang="ko-KR" altLang="en-US" sz="800" dirty="0">
                <a:latin typeface="+mn-ea"/>
                <a:ea typeface="+mn-ea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8ABE23C-8CB6-50D1-5C2D-56E02735B8C6}"/>
                </a:ext>
              </a:extLst>
            </p:cNvPr>
            <p:cNvSpPr txBox="1"/>
            <p:nvPr/>
          </p:nvSpPr>
          <p:spPr>
            <a:xfrm>
              <a:off x="7305323" y="5862107"/>
              <a:ext cx="1962125" cy="2231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800" dirty="0" err="1">
                  <a:latin typeface="+mn-ea"/>
                  <a:ea typeface="+mn-ea"/>
                </a:rPr>
                <a:t>소상공인시장진흥공단</a:t>
              </a:r>
              <a:endParaRPr lang="ko-KR" altLang="en-US" sz="800" dirty="0">
                <a:latin typeface="+mn-ea"/>
                <a:ea typeface="+mn-ea"/>
              </a:endParaRPr>
            </a:p>
          </p:txBody>
        </p: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54812A1C-2732-8E59-3573-549083B301D6}"/>
                </a:ext>
              </a:extLst>
            </p:cNvPr>
            <p:cNvGrpSpPr/>
            <p:nvPr/>
          </p:nvGrpSpPr>
          <p:grpSpPr>
            <a:xfrm>
              <a:off x="9231600" y="2375109"/>
              <a:ext cx="54000" cy="3825475"/>
              <a:chOff x="9231600" y="3678732"/>
              <a:chExt cx="54000" cy="3825475"/>
            </a:xfrm>
          </p:grpSpPr>
          <p:sp>
            <p:nvSpPr>
              <p:cNvPr id="144" name="사각형: 둥근 모서리 143">
                <a:extLst>
                  <a:ext uri="{FF2B5EF4-FFF2-40B4-BE49-F238E27FC236}">
                    <a16:creationId xmlns:a16="http://schemas.microsoft.com/office/drawing/2014/main" id="{A40B42A8-9DA3-4A32-AF2A-55E633E55A16}"/>
                  </a:ext>
                </a:extLst>
              </p:cNvPr>
              <p:cNvSpPr/>
              <p:nvPr/>
            </p:nvSpPr>
            <p:spPr>
              <a:xfrm>
                <a:off x="9231600" y="5272207"/>
                <a:ext cx="54000" cy="2232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145" name="사각형: 둥근 모서리 144">
                <a:extLst>
                  <a:ext uri="{FF2B5EF4-FFF2-40B4-BE49-F238E27FC236}">
                    <a16:creationId xmlns:a16="http://schemas.microsoft.com/office/drawing/2014/main" id="{07176BF0-D468-7282-CD2A-A687D04C7525}"/>
                  </a:ext>
                </a:extLst>
              </p:cNvPr>
              <p:cNvSpPr/>
              <p:nvPr/>
            </p:nvSpPr>
            <p:spPr>
              <a:xfrm>
                <a:off x="9231600" y="3678732"/>
                <a:ext cx="54000" cy="1800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6" name="타원 155">
            <a:extLst>
              <a:ext uri="{FF2B5EF4-FFF2-40B4-BE49-F238E27FC236}">
                <a16:creationId xmlns:a16="http://schemas.microsoft.com/office/drawing/2014/main" id="{5C5263DF-2130-7048-6742-B030D3FF8BD9}"/>
              </a:ext>
            </a:extLst>
          </p:cNvPr>
          <p:cNvSpPr/>
          <p:nvPr/>
        </p:nvSpPr>
        <p:spPr>
          <a:xfrm>
            <a:off x="7129898" y="213654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1EA76C7-2376-8F88-B473-A9D6CB693447}"/>
              </a:ext>
            </a:extLst>
          </p:cNvPr>
          <p:cNvGrpSpPr/>
          <p:nvPr/>
        </p:nvGrpSpPr>
        <p:grpSpPr>
          <a:xfrm>
            <a:off x="1795664" y="1262376"/>
            <a:ext cx="4897495" cy="360000"/>
            <a:chOff x="1795664" y="1262376"/>
            <a:chExt cx="4897495" cy="36000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7630BD8-9BE7-B5F6-B6D9-E92CD4F0C113}"/>
                </a:ext>
              </a:extLst>
            </p:cNvPr>
            <p:cNvSpPr/>
            <p:nvPr/>
          </p:nvSpPr>
          <p:spPr>
            <a:xfrm>
              <a:off x="2963547" y="1262376"/>
              <a:ext cx="360000" cy="36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34FF78-ED5B-401A-1AFA-6FC31FA85163}"/>
                </a:ext>
              </a:extLst>
            </p:cNvPr>
            <p:cNvSpPr txBox="1"/>
            <p:nvPr/>
          </p:nvSpPr>
          <p:spPr>
            <a:xfrm>
              <a:off x="1795664" y="1314305"/>
              <a:ext cx="48974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1</a:t>
              </a:r>
              <a:r>
                <a:rPr lang="ko-KR" altLang="en-US" sz="1000" dirty="0"/>
                <a:t>월     </a:t>
              </a:r>
              <a:r>
                <a:rPr lang="en-US" altLang="ko-KR" sz="1000" dirty="0"/>
                <a:t>2</a:t>
              </a:r>
              <a:r>
                <a:rPr lang="ko-KR" altLang="en-US" sz="1000" dirty="0"/>
                <a:t>월     </a:t>
              </a:r>
              <a:r>
                <a:rPr lang="en-US" altLang="ko-KR" sz="1000" dirty="0"/>
                <a:t>3</a:t>
              </a:r>
              <a:r>
                <a:rPr lang="ko-KR" altLang="en-US" sz="1000" dirty="0"/>
                <a:t>월 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4</a:t>
              </a:r>
              <a:r>
                <a:rPr lang="ko-KR" altLang="en-US" sz="1000" dirty="0">
                  <a:solidFill>
                    <a:schemeClr val="bg1"/>
                  </a:solidFill>
                </a:rPr>
                <a:t>월</a:t>
              </a:r>
              <a:r>
                <a:rPr lang="ko-KR" altLang="en-US" sz="1000" dirty="0"/>
                <a:t>     </a:t>
              </a:r>
              <a:r>
                <a:rPr lang="en-US" altLang="ko-KR" sz="1000" dirty="0"/>
                <a:t>5</a:t>
              </a:r>
              <a:r>
                <a:rPr lang="ko-KR" altLang="en-US" sz="1000" dirty="0"/>
                <a:t>월      </a:t>
              </a:r>
              <a:r>
                <a:rPr lang="en-US" altLang="ko-KR" sz="1000" dirty="0"/>
                <a:t>6</a:t>
              </a:r>
              <a:r>
                <a:rPr lang="ko-KR" altLang="en-US" sz="1000" dirty="0"/>
                <a:t>월     </a:t>
              </a:r>
              <a:r>
                <a:rPr lang="en-US" altLang="ko-KR" sz="1000" dirty="0"/>
                <a:t>7</a:t>
              </a:r>
              <a:r>
                <a:rPr lang="ko-KR" altLang="en-US" sz="1000" dirty="0"/>
                <a:t>월     </a:t>
              </a:r>
              <a:r>
                <a:rPr lang="en-US" altLang="ko-KR" sz="1000" dirty="0"/>
                <a:t>8</a:t>
              </a:r>
              <a:r>
                <a:rPr lang="ko-KR" altLang="en-US" sz="1000" dirty="0"/>
                <a:t>월     </a:t>
              </a:r>
              <a:r>
                <a:rPr lang="en-US" altLang="ko-KR" sz="1000" dirty="0"/>
                <a:t>9</a:t>
              </a:r>
              <a:r>
                <a:rPr lang="ko-KR" altLang="en-US" sz="1000" dirty="0"/>
                <a:t>월     </a:t>
              </a:r>
              <a:r>
                <a:rPr lang="en-US" altLang="ko-KR" sz="1000" dirty="0"/>
                <a:t>10</a:t>
              </a:r>
              <a:r>
                <a:rPr lang="ko-KR" altLang="en-US" sz="1000" dirty="0"/>
                <a:t>월     </a:t>
              </a:r>
              <a:r>
                <a:rPr lang="en-US" altLang="ko-KR" sz="1000" dirty="0"/>
                <a:t>11</a:t>
              </a:r>
              <a:r>
                <a:rPr lang="ko-KR" altLang="en-US" sz="1000" dirty="0"/>
                <a:t>월     </a:t>
              </a:r>
              <a:r>
                <a:rPr lang="en-US" altLang="ko-KR" sz="1000" dirty="0"/>
                <a:t>12</a:t>
              </a:r>
              <a:r>
                <a:rPr lang="ko-KR" altLang="en-US" sz="1000" dirty="0"/>
                <a:t>월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2738120-E2D6-AA3F-8D55-35028153158D}"/>
              </a:ext>
            </a:extLst>
          </p:cNvPr>
          <p:cNvGrpSpPr/>
          <p:nvPr/>
        </p:nvGrpSpPr>
        <p:grpSpPr>
          <a:xfrm>
            <a:off x="411259" y="1898003"/>
            <a:ext cx="5257422" cy="215444"/>
            <a:chOff x="4650826" y="1338999"/>
            <a:chExt cx="5257422" cy="215444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1AF7DF6-1EF2-126B-6D90-FFB34BBED189}"/>
                </a:ext>
              </a:extLst>
            </p:cNvPr>
            <p:cNvGrpSpPr/>
            <p:nvPr/>
          </p:nvGrpSpPr>
          <p:grpSpPr>
            <a:xfrm>
              <a:off x="4650826" y="1338999"/>
              <a:ext cx="514202" cy="215444"/>
              <a:chOff x="419277" y="2721065"/>
              <a:chExt cx="514202" cy="215444"/>
            </a:xfrm>
          </p:grpSpPr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FDF2B55D-A6F1-F205-C2D1-A7C2F565050F}"/>
                  </a:ext>
                </a:extLst>
              </p:cNvPr>
              <p:cNvGrpSpPr/>
              <p:nvPr/>
            </p:nvGrpSpPr>
            <p:grpSpPr>
              <a:xfrm>
                <a:off x="419277" y="2747787"/>
                <a:ext cx="162000" cy="162000"/>
                <a:chOff x="892277" y="2521973"/>
                <a:chExt cx="162000" cy="162000"/>
              </a:xfrm>
            </p:grpSpPr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73556401-DE23-A895-F577-26D9D4D9BE85}"/>
                    </a:ext>
                  </a:extLst>
                </p:cNvPr>
                <p:cNvSpPr/>
                <p:nvPr/>
              </p:nvSpPr>
              <p:spPr>
                <a:xfrm>
                  <a:off x="892277" y="2521973"/>
                  <a:ext cx="162000" cy="162000"/>
                </a:xfrm>
                <a:prstGeom prst="ellipse">
                  <a:avLst/>
                </a:prstGeom>
                <a:solidFill>
                  <a:schemeClr val="bg1"/>
                </a:solidFill>
                <a:ln w="3175" cap="flat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endParaRPr>
                </a:p>
              </p:txBody>
            </p:sp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id="{7BE9521E-CF94-97C3-0262-02A37131E4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28529" y="2567602"/>
                  <a:ext cx="114300" cy="85725"/>
                </a:xfrm>
                <a:prstGeom prst="rect">
                  <a:avLst/>
                </a:prstGeom>
              </p:spPr>
            </p:pic>
          </p:grp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A457623-F03A-F9B4-9532-F5EA3E95FB02}"/>
                  </a:ext>
                </a:extLst>
              </p:cNvPr>
              <p:cNvSpPr txBox="1"/>
              <p:nvPr/>
            </p:nvSpPr>
            <p:spPr>
              <a:xfrm>
                <a:off x="550041" y="2721065"/>
                <a:ext cx="3834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전체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75A8B76-FFF7-3C84-331C-F2FA277E26D2}"/>
                </a:ext>
              </a:extLst>
            </p:cNvPr>
            <p:cNvGrpSpPr/>
            <p:nvPr/>
          </p:nvGrpSpPr>
          <p:grpSpPr>
            <a:xfrm>
              <a:off x="5237363" y="1338999"/>
              <a:ext cx="712975" cy="215444"/>
              <a:chOff x="1111765" y="2721065"/>
              <a:chExt cx="712975" cy="215444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A87271D7-C751-A3CC-055F-80F5CE00F8F3}"/>
                  </a:ext>
                </a:extLst>
              </p:cNvPr>
              <p:cNvSpPr/>
              <p:nvPr/>
            </p:nvSpPr>
            <p:spPr>
              <a:xfrm>
                <a:off x="1111765" y="2747787"/>
                <a:ext cx="162000" cy="162000"/>
              </a:xfrm>
              <a:prstGeom prst="ellipse">
                <a:avLst/>
              </a:prstGeom>
              <a:solidFill>
                <a:srgbClr val="2A70DA"/>
              </a:solidFill>
              <a:ln w="3175" cap="flat" cmpd="sng" algn="ctr">
                <a:solidFill>
                  <a:srgbClr val="2A70DA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2A70DA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0355EF8-997E-C4A7-5049-53D01D0C408C}"/>
                  </a:ext>
                </a:extLst>
              </p:cNvPr>
              <p:cNvSpPr txBox="1"/>
              <p:nvPr/>
            </p:nvSpPr>
            <p:spPr>
              <a:xfrm>
                <a:off x="1242529" y="2721065"/>
                <a:ext cx="5822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판로지원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66BEB4B-6A84-795B-12E2-66E09AC861D4}"/>
                </a:ext>
              </a:extLst>
            </p:cNvPr>
            <p:cNvGrpSpPr/>
            <p:nvPr/>
          </p:nvGrpSpPr>
          <p:grpSpPr>
            <a:xfrm>
              <a:off x="6022673" y="1338999"/>
              <a:ext cx="942205" cy="215444"/>
              <a:chOff x="2028674" y="2721065"/>
              <a:chExt cx="942205" cy="215444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D52E4AA8-1862-61F3-4D44-A3DA7EC59225}"/>
                  </a:ext>
                </a:extLst>
              </p:cNvPr>
              <p:cNvSpPr/>
              <p:nvPr/>
            </p:nvSpPr>
            <p:spPr>
              <a:xfrm>
                <a:off x="2028674" y="2747787"/>
                <a:ext cx="162000" cy="162000"/>
              </a:xfrm>
              <a:prstGeom prst="ellipse">
                <a:avLst/>
              </a:prstGeom>
              <a:solidFill>
                <a:srgbClr val="AB9938"/>
              </a:solidFill>
              <a:ln w="3175" cap="flat" cmpd="sng" algn="ctr">
                <a:solidFill>
                  <a:srgbClr val="AB993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B9938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24400F4-2659-75E6-62CB-52E1FBEFA2B5}"/>
                  </a:ext>
                </a:extLst>
              </p:cNvPr>
              <p:cNvSpPr txBox="1"/>
              <p:nvPr/>
            </p:nvSpPr>
            <p:spPr>
              <a:xfrm>
                <a:off x="2159438" y="2721065"/>
                <a:ext cx="81144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창업</a:t>
                </a:r>
                <a:r>
                  <a:rPr kumimoji="0" lang="en-US" altLang="ko-KR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·</a:t>
                </a: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경영지원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A54A8EB-76A6-3DA1-24D8-0EA01239B2A6}"/>
                </a:ext>
              </a:extLst>
            </p:cNvPr>
            <p:cNvGrpSpPr/>
            <p:nvPr/>
          </p:nvGrpSpPr>
          <p:grpSpPr>
            <a:xfrm>
              <a:off x="7037213" y="1338999"/>
              <a:ext cx="712975" cy="215444"/>
              <a:chOff x="3203667" y="2721065"/>
              <a:chExt cx="712975" cy="215444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2841FDB2-E310-D860-B579-9BE8AD3765B9}"/>
                  </a:ext>
                </a:extLst>
              </p:cNvPr>
              <p:cNvSpPr/>
              <p:nvPr/>
            </p:nvSpPr>
            <p:spPr>
              <a:xfrm>
                <a:off x="3203667" y="2747787"/>
                <a:ext cx="162000" cy="162000"/>
              </a:xfrm>
              <a:prstGeom prst="ellipse">
                <a:avLst/>
              </a:prstGeom>
              <a:solidFill>
                <a:srgbClr val="1BAD82"/>
              </a:solidFill>
              <a:ln w="3175" cap="flat" cmpd="sng" algn="ctr">
                <a:solidFill>
                  <a:srgbClr val="1BAD8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8950D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319EDC3-9A77-0AB2-02B5-B1A404EB0A5A}"/>
                  </a:ext>
                </a:extLst>
              </p:cNvPr>
              <p:cNvSpPr txBox="1"/>
              <p:nvPr/>
            </p:nvSpPr>
            <p:spPr>
              <a:xfrm>
                <a:off x="3334431" y="2721065"/>
                <a:ext cx="5822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금융지원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C211F47-9FF5-2555-EE0D-C215442BF017}"/>
                </a:ext>
              </a:extLst>
            </p:cNvPr>
            <p:cNvGrpSpPr/>
            <p:nvPr/>
          </p:nvGrpSpPr>
          <p:grpSpPr>
            <a:xfrm>
              <a:off x="7822523" y="1338999"/>
              <a:ext cx="712975" cy="215444"/>
              <a:chOff x="4120576" y="2721065"/>
              <a:chExt cx="712975" cy="215444"/>
            </a:xfrm>
          </p:grpSpPr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6552C0E4-41CB-7F7B-DE7E-F500DA562C91}"/>
                  </a:ext>
                </a:extLst>
              </p:cNvPr>
              <p:cNvSpPr/>
              <p:nvPr/>
            </p:nvSpPr>
            <p:spPr>
              <a:xfrm>
                <a:off x="4120576" y="2747787"/>
                <a:ext cx="162000" cy="162000"/>
              </a:xfrm>
              <a:prstGeom prst="ellipse">
                <a:avLst/>
              </a:prstGeom>
              <a:solidFill>
                <a:srgbClr val="8850D0"/>
              </a:solidFill>
              <a:ln w="3175" cap="flat" cmpd="sng" algn="ctr">
                <a:solidFill>
                  <a:srgbClr val="8850D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D9B38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2CDDF8A-BB56-C50B-F491-E6A249023791}"/>
                  </a:ext>
                </a:extLst>
              </p:cNvPr>
              <p:cNvSpPr txBox="1"/>
              <p:nvPr/>
            </p:nvSpPr>
            <p:spPr>
              <a:xfrm>
                <a:off x="4251340" y="2721065"/>
                <a:ext cx="5822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기술지원</a:t>
                </a: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5D4D545-AF4C-5BA7-1AEA-D36EA981AA58}"/>
                </a:ext>
              </a:extLst>
            </p:cNvPr>
            <p:cNvGrpSpPr/>
            <p:nvPr/>
          </p:nvGrpSpPr>
          <p:grpSpPr>
            <a:xfrm>
              <a:off x="8607833" y="1338999"/>
              <a:ext cx="712975" cy="215444"/>
              <a:chOff x="5037485" y="2721065"/>
              <a:chExt cx="712975" cy="215444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83185A8-1389-815B-7866-BDC229A21558}"/>
                  </a:ext>
                </a:extLst>
              </p:cNvPr>
              <p:cNvSpPr/>
              <p:nvPr/>
            </p:nvSpPr>
            <p:spPr>
              <a:xfrm>
                <a:off x="5037485" y="2747787"/>
                <a:ext cx="162000" cy="162000"/>
              </a:xfrm>
              <a:prstGeom prst="ellipse">
                <a:avLst/>
              </a:prstGeom>
              <a:solidFill>
                <a:srgbClr val="63AD40"/>
              </a:solidFill>
              <a:ln w="3175" cap="flat" cmpd="sng" algn="ctr">
                <a:solidFill>
                  <a:srgbClr val="63AD4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9D85045-FDB7-F1A1-0E6D-81832A53E8D8}"/>
                  </a:ext>
                </a:extLst>
              </p:cNvPr>
              <p:cNvSpPr txBox="1"/>
              <p:nvPr/>
            </p:nvSpPr>
            <p:spPr>
              <a:xfrm>
                <a:off x="5168249" y="2721065"/>
                <a:ext cx="5822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교육지원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3F94570-3CE5-A9AB-3B40-B4DB914A32E9}"/>
                </a:ext>
              </a:extLst>
            </p:cNvPr>
            <p:cNvGrpSpPr/>
            <p:nvPr/>
          </p:nvGrpSpPr>
          <p:grpSpPr>
            <a:xfrm>
              <a:off x="9394046" y="1338999"/>
              <a:ext cx="514202" cy="215444"/>
              <a:chOff x="5037485" y="2721065"/>
              <a:chExt cx="514202" cy="215444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19BFB10B-B163-5A1A-9CAE-7C8C948ACE11}"/>
                  </a:ext>
                </a:extLst>
              </p:cNvPr>
              <p:cNvSpPr/>
              <p:nvPr/>
            </p:nvSpPr>
            <p:spPr>
              <a:xfrm>
                <a:off x="5037485" y="2747787"/>
                <a:ext cx="162000" cy="16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FAD6CED-B2E7-38EC-141B-233B8CED6F0C}"/>
                  </a:ext>
                </a:extLst>
              </p:cNvPr>
              <p:cNvSpPr txBox="1"/>
              <p:nvPr/>
            </p:nvSpPr>
            <p:spPr>
              <a:xfrm>
                <a:off x="5168249" y="2721065"/>
                <a:ext cx="3834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기타</a:t>
                </a:r>
              </a:p>
            </p:txBody>
          </p:sp>
        </p:grpSp>
      </p:grpSp>
      <p:sp>
        <p:nvSpPr>
          <p:cNvPr id="110" name="타원 109">
            <a:extLst>
              <a:ext uri="{FF2B5EF4-FFF2-40B4-BE49-F238E27FC236}">
                <a16:creationId xmlns:a16="http://schemas.microsoft.com/office/drawing/2014/main" id="{A7738FC8-EA2E-8ED6-E6BC-194F5D2EBF19}"/>
              </a:ext>
            </a:extLst>
          </p:cNvPr>
          <p:cNvSpPr/>
          <p:nvPr/>
        </p:nvSpPr>
        <p:spPr>
          <a:xfrm>
            <a:off x="168687" y="189548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EFA6AB-EEBC-647E-B380-5E2AB80A98AB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사업공고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사업일정</a:t>
            </a:r>
          </a:p>
        </p:txBody>
      </p:sp>
    </p:spTree>
    <p:extLst>
      <p:ext uri="{BB962C8B-B14F-4D97-AF65-F5344CB8AC3E}">
        <p14:creationId xmlns:p14="http://schemas.microsoft.com/office/powerpoint/2010/main" val="150426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지원사업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상세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797965"/>
              </p:ext>
            </p:extLst>
          </p:nvPr>
        </p:nvGraphicFramePr>
        <p:xfrm>
          <a:off x="9680490" y="1691003"/>
          <a:ext cx="2340000" cy="362400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기관 디폴트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기업지원허브의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전체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유관기관 비활성화 처리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연간 사업일정은 기업지원허브 일정만 제공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497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연도 노출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(2024)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올해 사업일정만 제공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2-1)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우 버튼 비활성화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월간일정 보기 버튼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디폴트 세팅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월간 사업일정 캘린더형으로 노출</a:t>
                      </a:r>
                      <a:endParaRPr lang="ko-KR" altLang="en-US" sz="800" dirty="0">
                        <a:solidFill>
                          <a:srgbClr val="FF0000"/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연간일정 보기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선택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연간 사업일정 목록형으로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지원분야 범례형태의 체크박스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다중선택 가능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체크박스 선택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사업일정 목록에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사업일정 다운로드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기업지원허브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1~12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월 사업일정 엑셀파일로 다운로드</a:t>
                      </a:r>
                      <a:endParaRPr lang="ko-KR" altLang="en-US" sz="800" dirty="0">
                        <a:solidFill>
                          <a:srgbClr val="FF0000"/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리스트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기업지원허브 사업일정 전체 노출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기간제외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지원분야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디데이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주관기관명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공고명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기업지원허브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공고명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공고 상세화면으로 이동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306768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사업일정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상세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연간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74C70FE-1337-AFAD-4BCE-74B75BD53A3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chemeClr val="tx1"/>
                </a:solidFill>
              </a:rPr>
              <a:t>사업일정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AA04626-62C4-5E18-C7B9-7F9A9345DD13}"/>
              </a:ext>
            </a:extLst>
          </p:cNvPr>
          <p:cNvSpPr/>
          <p:nvPr/>
        </p:nvSpPr>
        <p:spPr>
          <a:xfrm>
            <a:off x="337355" y="2557847"/>
            <a:ext cx="7698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schemeClr val="tx1"/>
                </a:solidFill>
              </a:rPr>
              <a:t>2024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9CC5DC1-11C2-5746-6904-C5BBD2B904F0}"/>
              </a:ext>
            </a:extLst>
          </p:cNvPr>
          <p:cNvSpPr/>
          <p:nvPr/>
        </p:nvSpPr>
        <p:spPr bwMode="auto">
          <a:xfrm>
            <a:off x="431303" y="1210389"/>
            <a:ext cx="8923071" cy="648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 algn="ctr"/>
            <a:r>
              <a:rPr lang="ko-KR" altLang="en-US" sz="1000" i="0" dirty="0">
                <a:effectLst/>
              </a:rPr>
              <a:t>국토교통 기업지원허브</a:t>
            </a:r>
            <a:r>
              <a:rPr lang="ko-KR" altLang="en-US" sz="1000" dirty="0"/>
              <a:t> 및</a:t>
            </a:r>
            <a:r>
              <a:rPr lang="en-US" altLang="ko-KR" sz="1000" i="0" dirty="0">
                <a:effectLst/>
              </a:rPr>
              <a:t> </a:t>
            </a:r>
            <a:r>
              <a:rPr lang="ko-KR" altLang="en-US" sz="1000" i="0" dirty="0">
                <a:effectLst/>
              </a:rPr>
              <a:t>유관기관의 사업일정을 </a:t>
            </a:r>
            <a:r>
              <a:rPr lang="ko-KR" altLang="en-US" sz="1000" dirty="0"/>
              <a:t>확인하실 수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일정 클릭 시 해당 사업공고 상세화면으로 이동합니다</a:t>
            </a:r>
            <a:r>
              <a:rPr lang="en-US" altLang="ko-KR" sz="1000" dirty="0"/>
              <a:t>. </a:t>
            </a:r>
          </a:p>
          <a:p>
            <a:pPr algn="ctr"/>
            <a:r>
              <a:rPr lang="ko-KR" altLang="en-US" sz="1000" dirty="0"/>
              <a:t>월별 </a:t>
            </a:r>
            <a:r>
              <a:rPr lang="ko-KR" altLang="en-US" sz="1000" i="0" dirty="0">
                <a:effectLst/>
              </a:rPr>
              <a:t>사업일정 버튼 클릭 시</a:t>
            </a:r>
            <a:r>
              <a:rPr lang="en-US" altLang="ko-KR" sz="1000" dirty="0"/>
              <a:t> </a:t>
            </a:r>
            <a:r>
              <a:rPr lang="ko-KR" altLang="en-US" sz="1000" i="0" dirty="0">
                <a:effectLst/>
              </a:rPr>
              <a:t>국토교통 기업지원허브 사업일정을 엑셀파일로 다운받으실 수 있습니다</a:t>
            </a:r>
            <a:r>
              <a:rPr lang="en-US" altLang="ko-KR" sz="1000" i="0" dirty="0">
                <a:effectLst/>
              </a:rPr>
              <a:t>. </a:t>
            </a:r>
            <a:endParaRPr lang="ko-KR" altLang="en-US" sz="1000" dirty="0"/>
          </a:p>
        </p:txBody>
      </p: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C24FD0D8-E1E2-417B-8EDE-98960CE1B1D5}"/>
              </a:ext>
            </a:extLst>
          </p:cNvPr>
          <p:cNvCxnSpPr/>
          <p:nvPr/>
        </p:nvCxnSpPr>
        <p:spPr>
          <a:xfrm>
            <a:off x="419277" y="2448825"/>
            <a:ext cx="8943356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09D5577-B4CC-3F71-955E-B61435A4868C}"/>
              </a:ext>
            </a:extLst>
          </p:cNvPr>
          <p:cNvCxnSpPr/>
          <p:nvPr/>
        </p:nvCxnSpPr>
        <p:spPr>
          <a:xfrm>
            <a:off x="419277" y="3068256"/>
            <a:ext cx="89433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0E745E-F77B-1DAB-1399-CA14A635C18C}"/>
              </a:ext>
            </a:extLst>
          </p:cNvPr>
          <p:cNvSpPr/>
          <p:nvPr/>
        </p:nvSpPr>
        <p:spPr>
          <a:xfrm>
            <a:off x="387364" y="3551993"/>
            <a:ext cx="8975269" cy="2880000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lIns="216000" tIns="432000" rIns="72000" bIns="46792" rtlCol="0" anchor="t"/>
          <a:lstStyle/>
          <a:p>
            <a:pPr defTabSz="1276350" latinLnBrk="0">
              <a:spcBef>
                <a:spcPct val="50000"/>
              </a:spcBef>
            </a:pPr>
            <a:endParaRPr lang="ko-KR" altLang="en-US" sz="1600" kern="0" dirty="0">
              <a:ln>
                <a:solidFill>
                  <a:srgbClr val="C0C0C0">
                    <a:alpha val="0"/>
                  </a:srgb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093EED-1B1C-7347-5BEC-EC1F94349071}"/>
              </a:ext>
            </a:extLst>
          </p:cNvPr>
          <p:cNvSpPr txBox="1"/>
          <p:nvPr/>
        </p:nvSpPr>
        <p:spPr>
          <a:xfrm>
            <a:off x="728847" y="368752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4D86B2-B1E3-9B8D-92CD-C578DB96DCA7}"/>
              </a:ext>
            </a:extLst>
          </p:cNvPr>
          <p:cNvSpPr/>
          <p:nvPr/>
        </p:nvSpPr>
        <p:spPr bwMode="auto">
          <a:xfrm>
            <a:off x="1877344" y="3810951"/>
            <a:ext cx="2436559" cy="252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r>
              <a:rPr lang="ko-KR" altLang="en-US" sz="8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국토교통 </a:t>
            </a:r>
            <a:r>
              <a:rPr lang="ko-KR" altLang="en-US" sz="8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기업지원허브</a:t>
            </a:r>
            <a:r>
              <a:rPr lang="ko-KR" altLang="en-US" sz="8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사업일정이 없습니다</a:t>
            </a: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199B0566-22E9-3474-9DE0-41026028B459}"/>
              </a:ext>
            </a:extLst>
          </p:cNvPr>
          <p:cNvCxnSpPr>
            <a:cxnSpLocks/>
          </p:cNvCxnSpPr>
          <p:nvPr/>
        </p:nvCxnSpPr>
        <p:spPr>
          <a:xfrm>
            <a:off x="608998" y="4349872"/>
            <a:ext cx="853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0B9BAB1-C3B5-7E00-DF34-C44EACC30540}"/>
              </a:ext>
            </a:extLst>
          </p:cNvPr>
          <p:cNvSpPr txBox="1"/>
          <p:nvPr/>
        </p:nvSpPr>
        <p:spPr>
          <a:xfrm>
            <a:off x="728847" y="448394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월</a:t>
            </a:r>
          </a:p>
        </p:txBody>
      </p:sp>
      <p:cxnSp>
        <p:nvCxnSpPr>
          <p:cNvPr id="294" name="직선 연결선 293">
            <a:extLst>
              <a:ext uri="{FF2B5EF4-FFF2-40B4-BE49-F238E27FC236}">
                <a16:creationId xmlns:a16="http://schemas.microsoft.com/office/drawing/2014/main" id="{3BF14117-E643-26A7-3CFA-E788A0141BFA}"/>
              </a:ext>
            </a:extLst>
          </p:cNvPr>
          <p:cNvCxnSpPr>
            <a:cxnSpLocks/>
          </p:cNvCxnSpPr>
          <p:nvPr/>
        </p:nvCxnSpPr>
        <p:spPr>
          <a:xfrm>
            <a:off x="608998" y="5627717"/>
            <a:ext cx="853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4CA4245F-F531-E5E5-2E76-1FC0B2EA7F1F}"/>
              </a:ext>
            </a:extLst>
          </p:cNvPr>
          <p:cNvSpPr txBox="1"/>
          <p:nvPr/>
        </p:nvSpPr>
        <p:spPr>
          <a:xfrm>
            <a:off x="728847" y="576177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월</a:t>
            </a: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460AF060-8ACF-D730-AE62-295EB03C00F8}"/>
              </a:ext>
            </a:extLst>
          </p:cNvPr>
          <p:cNvSpPr/>
          <p:nvPr/>
        </p:nvSpPr>
        <p:spPr>
          <a:xfrm>
            <a:off x="168687" y="266302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B593217-6639-2204-0365-DE71B7A22EB1}"/>
              </a:ext>
            </a:extLst>
          </p:cNvPr>
          <p:cNvSpPr/>
          <p:nvPr/>
        </p:nvSpPr>
        <p:spPr>
          <a:xfrm>
            <a:off x="168687" y="352310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7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D0647AFE-6736-F7A7-9469-041F0C0B57E3}"/>
              </a:ext>
            </a:extLst>
          </p:cNvPr>
          <p:cNvSpPr/>
          <p:nvPr/>
        </p:nvSpPr>
        <p:spPr>
          <a:xfrm>
            <a:off x="6860980" y="266302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CE09AEB-A083-7D36-64AB-FDF7FFA1A9B7}"/>
              </a:ext>
            </a:extLst>
          </p:cNvPr>
          <p:cNvSpPr/>
          <p:nvPr/>
        </p:nvSpPr>
        <p:spPr>
          <a:xfrm>
            <a:off x="9360608" y="266302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5F6838-D149-74AF-FB93-310FB57CC648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lang="ko-KR" altLang="en-US" sz="1050" dirty="0">
                <a:solidFill>
                  <a:srgbClr val="7F7F7F"/>
                </a:solidFill>
              </a:rPr>
              <a:t>사업공고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b="1" dirty="0">
                <a:solidFill>
                  <a:schemeClr val="tx1"/>
                </a:solidFill>
              </a:rPr>
              <a:t>사업일정</a:t>
            </a:r>
            <a:endParaRPr lang="en-US" altLang="ko-KR" sz="1050" b="1" dirty="0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6D1BD6F-75B5-3521-0C4B-3FDF80BD2F3C}"/>
              </a:ext>
            </a:extLst>
          </p:cNvPr>
          <p:cNvGrpSpPr/>
          <p:nvPr/>
        </p:nvGrpSpPr>
        <p:grpSpPr>
          <a:xfrm>
            <a:off x="425556" y="1932602"/>
            <a:ext cx="2916000" cy="360000"/>
            <a:chOff x="425556" y="1932602"/>
            <a:chExt cx="2916000" cy="36000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0301483-4826-4C59-A861-26F55967A7B8}"/>
                </a:ext>
              </a:extLst>
            </p:cNvPr>
            <p:cNvSpPr/>
            <p:nvPr/>
          </p:nvSpPr>
          <p:spPr>
            <a:xfrm>
              <a:off x="425556" y="1932602"/>
              <a:ext cx="2916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lIns="180000" rtlCol="0" anchor="ctr"/>
            <a:lstStyle/>
            <a:p>
              <a:pPr latinLnBrk="0"/>
              <a:r>
                <a:rPr lang="ko-KR" altLang="en-US" sz="900" kern="0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       전체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3AC54CE-2165-BA43-7C26-E7F6C98289F2}"/>
                </a:ext>
              </a:extLst>
            </p:cNvPr>
            <p:cNvGrpSpPr/>
            <p:nvPr/>
          </p:nvGrpSpPr>
          <p:grpSpPr>
            <a:xfrm>
              <a:off x="515114" y="2002786"/>
              <a:ext cx="216000" cy="216000"/>
              <a:chOff x="3155445" y="4726574"/>
              <a:chExt cx="540000" cy="540000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F13A5B68-FA41-1DF4-7143-62366B690B3B}"/>
                  </a:ext>
                </a:extLst>
              </p:cNvPr>
              <p:cNvSpPr/>
              <p:nvPr/>
            </p:nvSpPr>
            <p:spPr>
              <a:xfrm>
                <a:off x="3155445" y="4726574"/>
                <a:ext cx="540000" cy="54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72000" bIns="108000" rtlCol="0" anchor="t"/>
              <a:lstStyle/>
              <a:p>
                <a:endPara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C93A711-0D1C-5F3D-F326-50AEDD08F50C}"/>
                  </a:ext>
                </a:extLst>
              </p:cNvPr>
              <p:cNvCxnSpPr>
                <a:cxnSpLocks/>
                <a:stCxn id="13" idx="7"/>
                <a:endCxn id="13" idx="3"/>
              </p:cNvCxnSpPr>
              <p:nvPr/>
            </p:nvCxnSpPr>
            <p:spPr bwMode="auto">
              <a:xfrm flipH="1"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3AD78658-A74A-8255-8CE2-D2A32EC02B8B}"/>
                  </a:ext>
                </a:extLst>
              </p:cNvPr>
              <p:cNvCxnSpPr>
                <a:cxnSpLocks/>
                <a:stCxn id="13" idx="1"/>
                <a:endCxn id="13" idx="5"/>
              </p:cNvCxnSpPr>
              <p:nvPr/>
            </p:nvCxnSpPr>
            <p:spPr bwMode="auto">
              <a:xfrm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B330B24-2A31-FA7F-65E7-DE74A50772B8}"/>
              </a:ext>
            </a:extLst>
          </p:cNvPr>
          <p:cNvGrpSpPr/>
          <p:nvPr/>
        </p:nvGrpSpPr>
        <p:grpSpPr>
          <a:xfrm>
            <a:off x="3421548" y="1932602"/>
            <a:ext cx="2916000" cy="360000"/>
            <a:chOff x="3421548" y="1932602"/>
            <a:chExt cx="2916000" cy="36000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00E2D33B-0D3C-0C49-FC56-45ACE59BA80E}"/>
                </a:ext>
              </a:extLst>
            </p:cNvPr>
            <p:cNvSpPr/>
            <p:nvPr/>
          </p:nvSpPr>
          <p:spPr>
            <a:xfrm>
              <a:off x="3421548" y="1932602"/>
              <a:ext cx="2916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lIns="180000" rtlCol="0" anchor="ctr"/>
            <a:lstStyle/>
            <a:p>
              <a:pPr latinLnBrk="0"/>
              <a:r>
                <a:rPr lang="ko-KR" altLang="en-US" sz="900" b="1" kern="0" dirty="0">
                  <a:solidFill>
                    <a:schemeClr val="bg1"/>
                  </a:solidFill>
                  <a:latin typeface="+mj-ea"/>
                  <a:ea typeface="+mj-ea"/>
                </a:rPr>
                <a:t>       국토교통 기업지원허브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56113F1-36EC-8EDD-EE27-2FA530BAAAA2}"/>
                </a:ext>
              </a:extLst>
            </p:cNvPr>
            <p:cNvGrpSpPr/>
            <p:nvPr/>
          </p:nvGrpSpPr>
          <p:grpSpPr>
            <a:xfrm>
              <a:off x="3511106" y="2002786"/>
              <a:ext cx="216000" cy="216000"/>
              <a:chOff x="3155445" y="4726574"/>
              <a:chExt cx="540000" cy="540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D16A648-F47A-706A-DF2A-1C2537F67163}"/>
                  </a:ext>
                </a:extLst>
              </p:cNvPr>
              <p:cNvSpPr/>
              <p:nvPr/>
            </p:nvSpPr>
            <p:spPr>
              <a:xfrm>
                <a:off x="3155445" y="4726574"/>
                <a:ext cx="540000" cy="54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72000" bIns="108000" rtlCol="0" anchor="t"/>
              <a:lstStyle/>
              <a:p>
                <a:pPr algn="l"/>
                <a:endParaRPr lang="ko-KR" altLang="en-US" sz="9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DFD68730-11F4-647E-907B-EC5A3D6C342E}"/>
                  </a:ext>
                </a:extLst>
              </p:cNvPr>
              <p:cNvCxnSpPr>
                <a:cxnSpLocks/>
                <a:stCxn id="19" idx="7"/>
                <a:endCxn id="19" idx="3"/>
              </p:cNvCxnSpPr>
              <p:nvPr/>
            </p:nvCxnSpPr>
            <p:spPr bwMode="auto">
              <a:xfrm flipH="1"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06632D8-2B7B-8FBB-F869-C5DD7FA6DA90}"/>
                  </a:ext>
                </a:extLst>
              </p:cNvPr>
              <p:cNvCxnSpPr>
                <a:cxnSpLocks/>
                <a:stCxn id="19" idx="1"/>
                <a:endCxn id="19" idx="5"/>
              </p:cNvCxnSpPr>
              <p:nvPr/>
            </p:nvCxnSpPr>
            <p:spPr bwMode="auto">
              <a:xfrm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864A8BB-70C3-7F6D-D6CD-196ECE11182B}"/>
              </a:ext>
            </a:extLst>
          </p:cNvPr>
          <p:cNvGrpSpPr/>
          <p:nvPr/>
        </p:nvGrpSpPr>
        <p:grpSpPr>
          <a:xfrm>
            <a:off x="6417540" y="1932602"/>
            <a:ext cx="2916000" cy="360000"/>
            <a:chOff x="4929272" y="2449027"/>
            <a:chExt cx="2916000" cy="36000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186E81A6-570A-E8FE-71B8-A3CBAFC72002}"/>
                </a:ext>
              </a:extLst>
            </p:cNvPr>
            <p:cNvSpPr/>
            <p:nvPr/>
          </p:nvSpPr>
          <p:spPr>
            <a:xfrm>
              <a:off x="4929272" y="2449027"/>
              <a:ext cx="2916000" cy="3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lIns="180000" rtlCol="0" anchor="ctr"/>
            <a:lstStyle/>
            <a:p>
              <a:pPr marL="0" marR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      유관기관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73CEFB-3C05-7395-16EC-2134BCA9B218}"/>
                </a:ext>
              </a:extLst>
            </p:cNvPr>
            <p:cNvGrpSpPr/>
            <p:nvPr/>
          </p:nvGrpSpPr>
          <p:grpSpPr>
            <a:xfrm>
              <a:off x="5018830" y="2519211"/>
              <a:ext cx="216000" cy="216000"/>
              <a:chOff x="3155445" y="4726574"/>
              <a:chExt cx="540000" cy="540000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665C0A5E-251B-3CB2-A986-ED68EDAE78CC}"/>
                  </a:ext>
                </a:extLst>
              </p:cNvPr>
              <p:cNvSpPr/>
              <p:nvPr/>
            </p:nvSpPr>
            <p:spPr>
              <a:xfrm>
                <a:off x="3155445" y="4726574"/>
                <a:ext cx="540000" cy="54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72000" bIns="108000" rtlCol="0" anchor="t"/>
              <a:lstStyle/>
              <a:p>
                <a:pPr algn="l"/>
                <a:endParaRPr lang="ko-KR" altLang="en-US" sz="9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411D6C74-A83E-8198-C49D-D4171F546B3C}"/>
                  </a:ext>
                </a:extLst>
              </p:cNvPr>
              <p:cNvCxnSpPr>
                <a:cxnSpLocks/>
                <a:stCxn id="25" idx="7"/>
                <a:endCxn id="25" idx="3"/>
              </p:cNvCxnSpPr>
              <p:nvPr/>
            </p:nvCxnSpPr>
            <p:spPr bwMode="auto">
              <a:xfrm flipH="1"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FB11E55-289D-30EE-C29A-2C3A41F5536A}"/>
                  </a:ext>
                </a:extLst>
              </p:cNvPr>
              <p:cNvCxnSpPr>
                <a:cxnSpLocks/>
                <a:stCxn id="25" idx="1"/>
                <a:endCxn id="25" idx="5"/>
              </p:cNvCxnSpPr>
              <p:nvPr/>
            </p:nvCxnSpPr>
            <p:spPr bwMode="auto">
              <a:xfrm>
                <a:off x="3234526" y="4805655"/>
                <a:ext cx="381839" cy="381839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</p:grp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3A55B4DD-DDE6-E24F-EC4A-6FE3F7B07F64}"/>
              </a:ext>
            </a:extLst>
          </p:cNvPr>
          <p:cNvSpPr/>
          <p:nvPr/>
        </p:nvSpPr>
        <p:spPr>
          <a:xfrm>
            <a:off x="168687" y="199268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45FD1AC-0B59-E99A-9FC9-073E56E85C59}"/>
              </a:ext>
            </a:extLst>
          </p:cNvPr>
          <p:cNvGrpSpPr/>
          <p:nvPr/>
        </p:nvGrpSpPr>
        <p:grpSpPr>
          <a:xfrm>
            <a:off x="1133408" y="2640902"/>
            <a:ext cx="467984" cy="234000"/>
            <a:chOff x="1044920" y="2982101"/>
            <a:chExt cx="467984" cy="234000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7F70F0-AF97-61DF-8221-4F72F2C01330}"/>
                </a:ext>
              </a:extLst>
            </p:cNvPr>
            <p:cNvGrpSpPr/>
            <p:nvPr/>
          </p:nvGrpSpPr>
          <p:grpSpPr>
            <a:xfrm>
              <a:off x="1044920" y="2982101"/>
              <a:ext cx="234000" cy="234000"/>
              <a:chOff x="891172" y="1606087"/>
              <a:chExt cx="234000" cy="234000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AE0CB6F-840C-56B0-10ED-3D783C3B89A1}"/>
                  </a:ext>
                </a:extLst>
              </p:cNvPr>
              <p:cNvSpPr/>
              <p:nvPr/>
            </p:nvSpPr>
            <p:spPr>
              <a:xfrm>
                <a:off x="891172" y="1606087"/>
                <a:ext cx="234000" cy="23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7FFFB5CA-36F0-6EF3-2521-9907CC7651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937912" y="1649413"/>
                <a:ext cx="144000" cy="147349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0FD6B82-F1F5-49E1-2CAA-A6FC91F99ED4}"/>
                </a:ext>
              </a:extLst>
            </p:cNvPr>
            <p:cNvGrpSpPr/>
            <p:nvPr/>
          </p:nvGrpSpPr>
          <p:grpSpPr>
            <a:xfrm>
              <a:off x="1278904" y="2982101"/>
              <a:ext cx="234000" cy="234000"/>
              <a:chOff x="891172" y="1606087"/>
              <a:chExt cx="234000" cy="234000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35039C4-2120-8737-02BD-A4AB7391AE0A}"/>
                  </a:ext>
                </a:extLst>
              </p:cNvPr>
              <p:cNvSpPr/>
              <p:nvPr/>
            </p:nvSpPr>
            <p:spPr>
              <a:xfrm>
                <a:off x="891172" y="1606087"/>
                <a:ext cx="234000" cy="23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2F0C1C4B-F0B4-9F83-7647-DF5E1402C4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46004" y="1649413"/>
                <a:ext cx="144000" cy="147349"/>
              </a:xfrm>
              <a:prstGeom prst="rect">
                <a:avLst/>
              </a:prstGeom>
            </p:spPr>
          </p:pic>
        </p:grp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A76FD829-A8DD-51D6-1E63-79F4656DF0E9}"/>
              </a:ext>
            </a:extLst>
          </p:cNvPr>
          <p:cNvSpPr/>
          <p:nvPr/>
        </p:nvSpPr>
        <p:spPr>
          <a:xfrm>
            <a:off x="1751769" y="266302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2-1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3168509-144C-51B5-9BE6-0F82E3488C00}"/>
              </a:ext>
            </a:extLst>
          </p:cNvPr>
          <p:cNvGrpSpPr/>
          <p:nvPr/>
        </p:nvGrpSpPr>
        <p:grpSpPr>
          <a:xfrm>
            <a:off x="1788353" y="4581591"/>
            <a:ext cx="2436559" cy="415277"/>
            <a:chOff x="1788353" y="4581591"/>
            <a:chExt cx="2436559" cy="415277"/>
          </a:xfrm>
        </p:grpSpPr>
        <p:sp>
          <p:nvSpPr>
            <p:cNvPr id="187" name="사각형: 둥근 모서리 186">
              <a:extLst>
                <a:ext uri="{FF2B5EF4-FFF2-40B4-BE49-F238E27FC236}">
                  <a16:creationId xmlns:a16="http://schemas.microsoft.com/office/drawing/2014/main" id="{5543ECDA-FE84-0F24-5A9D-672D61AFFC61}"/>
                </a:ext>
              </a:extLst>
            </p:cNvPr>
            <p:cNvSpPr/>
            <p:nvPr/>
          </p:nvSpPr>
          <p:spPr>
            <a:xfrm>
              <a:off x="1877344" y="4581591"/>
              <a:ext cx="900000" cy="144000"/>
            </a:xfrm>
            <a:prstGeom prst="roundRect">
              <a:avLst>
                <a:gd name="adj" fmla="val 50000"/>
              </a:avLst>
            </a:prstGeom>
            <a:solidFill>
              <a:srgbClr val="1BAD82"/>
            </a:solidFill>
            <a:ln w="3175">
              <a:solidFill>
                <a:srgbClr val="1BAD8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7200" rtlCol="0" anchor="ctr"/>
            <a:lstStyle/>
            <a:p>
              <a:pPr algn="ctr"/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대출연계 지원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(KAIA)</a:t>
              </a:r>
              <a:endParaRPr lang="ko-KR" altLang="en-US" sz="70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123FCE3-78C3-22C6-FE0E-3C71EAEEB55B}"/>
                </a:ext>
              </a:extLst>
            </p:cNvPr>
            <p:cNvSpPr/>
            <p:nvPr/>
          </p:nvSpPr>
          <p:spPr bwMode="auto">
            <a:xfrm>
              <a:off x="1788353" y="4744868"/>
              <a:ext cx="2436559" cy="252000"/>
            </a:xfrm>
            <a:prstGeom prst="rect">
              <a:avLst/>
            </a:prstGeom>
            <a:noFill/>
            <a:ln w="3175" algn="ctr">
              <a:noFill/>
              <a:round/>
              <a:headEnd/>
              <a:tailEnd/>
            </a:ln>
          </p:spPr>
          <p:txBody>
            <a:bodyPr wrap="none" lIns="89984" tIns="46792" rIns="89984" bIns="46792" rtlCol="0" anchor="ctr"/>
            <a:lstStyle/>
            <a:p>
              <a:r>
                <a:rPr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국토교통 기술금융 </a:t>
              </a:r>
              <a:r>
                <a: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대출</a:t>
              </a:r>
              <a:r>
                <a: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r>
                <a:rPr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연계 프로그램 수요조사 안내</a:t>
              </a:r>
              <a:r>
                <a: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(24.2</a:t>
              </a:r>
              <a:r>
                <a:rPr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월</a:t>
              </a:r>
              <a:r>
                <a: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0FAEF1B-7F6B-B8A3-CECD-5F6602E66B70}"/>
              </a:ext>
            </a:extLst>
          </p:cNvPr>
          <p:cNvGrpSpPr/>
          <p:nvPr/>
        </p:nvGrpSpPr>
        <p:grpSpPr>
          <a:xfrm>
            <a:off x="1788353" y="5061421"/>
            <a:ext cx="2436559" cy="415277"/>
            <a:chOff x="1788353" y="4581591"/>
            <a:chExt cx="2436559" cy="415277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9C930214-7617-59C9-6601-BEF4E5EA0474}"/>
                </a:ext>
              </a:extLst>
            </p:cNvPr>
            <p:cNvSpPr/>
            <p:nvPr/>
          </p:nvSpPr>
          <p:spPr>
            <a:xfrm>
              <a:off x="1877344" y="4581591"/>
              <a:ext cx="684000" cy="144000"/>
            </a:xfrm>
            <a:prstGeom prst="roundRect">
              <a:avLst>
                <a:gd name="adj" fmla="val 50000"/>
              </a:avLst>
            </a:prstGeom>
            <a:solidFill>
              <a:srgbClr val="8850D0"/>
            </a:solidFill>
            <a:ln w="3175">
              <a:solidFill>
                <a:srgbClr val="8850D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7200" rtlCol="0" anchor="ctr"/>
            <a:lstStyle/>
            <a:p>
              <a:pPr algn="ctr"/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혁신제품 지정</a:t>
              </a:r>
              <a:endParaRPr lang="ko-KR" altLang="en-US" sz="70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24B6478-5445-4219-84C7-6861CC62C059}"/>
                </a:ext>
              </a:extLst>
            </p:cNvPr>
            <p:cNvSpPr/>
            <p:nvPr/>
          </p:nvSpPr>
          <p:spPr bwMode="auto">
            <a:xfrm>
              <a:off x="1788353" y="4744868"/>
              <a:ext cx="2436559" cy="252000"/>
            </a:xfrm>
            <a:prstGeom prst="rect">
              <a:avLst/>
            </a:prstGeom>
            <a:noFill/>
            <a:ln w="3175" algn="ctr">
              <a:noFill/>
              <a:round/>
              <a:headEnd/>
              <a:tailEnd/>
            </a:ln>
          </p:spPr>
          <p:txBody>
            <a:bodyPr wrap="none" lIns="89984" tIns="46792" rIns="89984" bIns="46792" rtlCol="0" anchor="ctr"/>
            <a:lstStyle/>
            <a:p>
              <a:r>
                <a:rPr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국토교통부 우수연구개발 혁신제품 지정 공고 </a:t>
              </a:r>
              <a:r>
                <a: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(24</a:t>
              </a:r>
              <a:r>
                <a:rPr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년 </a:t>
              </a:r>
              <a:r>
                <a: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차</a:t>
              </a:r>
              <a:r>
                <a: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B5149F2-2808-33F7-DA7F-67AC20BE90D0}"/>
              </a:ext>
            </a:extLst>
          </p:cNvPr>
          <p:cNvGrpSpPr/>
          <p:nvPr/>
        </p:nvGrpSpPr>
        <p:grpSpPr>
          <a:xfrm>
            <a:off x="1788353" y="5858130"/>
            <a:ext cx="2436559" cy="415277"/>
            <a:chOff x="1788353" y="4581591"/>
            <a:chExt cx="2436559" cy="415277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794E2A7A-4814-1D55-E3B4-270ED31C03A9}"/>
                </a:ext>
              </a:extLst>
            </p:cNvPr>
            <p:cNvSpPr/>
            <p:nvPr/>
          </p:nvSpPr>
          <p:spPr>
            <a:xfrm>
              <a:off x="1877344" y="4581591"/>
              <a:ext cx="900000" cy="144000"/>
            </a:xfrm>
            <a:prstGeom prst="roundRect">
              <a:avLst>
                <a:gd name="adj" fmla="val 50000"/>
              </a:avLst>
            </a:prstGeom>
            <a:solidFill>
              <a:srgbClr val="1BAD82"/>
            </a:solidFill>
            <a:ln w="3175">
              <a:solidFill>
                <a:srgbClr val="1BAD8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7200" rtlCol="0" anchor="ctr"/>
            <a:lstStyle/>
            <a:p>
              <a:pPr algn="ctr"/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대출연계 지원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(KAIA)</a:t>
              </a:r>
              <a:endParaRPr lang="ko-KR" altLang="en-US" sz="70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2FBA54E-A0FD-BA7D-E6A0-2C110346B9EB}"/>
                </a:ext>
              </a:extLst>
            </p:cNvPr>
            <p:cNvSpPr/>
            <p:nvPr/>
          </p:nvSpPr>
          <p:spPr bwMode="auto">
            <a:xfrm>
              <a:off x="1788353" y="4744868"/>
              <a:ext cx="2436559" cy="252000"/>
            </a:xfrm>
            <a:prstGeom prst="rect">
              <a:avLst/>
            </a:prstGeom>
            <a:noFill/>
            <a:ln w="3175" algn="ctr">
              <a:noFill/>
              <a:round/>
              <a:headEnd/>
              <a:tailEnd/>
            </a:ln>
          </p:spPr>
          <p:txBody>
            <a:bodyPr wrap="none" lIns="89984" tIns="46792" rIns="89984" bIns="46792" rtlCol="0" anchor="ctr"/>
            <a:lstStyle/>
            <a:p>
              <a:r>
                <a:rPr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국토교통 기술금융 </a:t>
              </a:r>
              <a:r>
                <a: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대출</a:t>
              </a:r>
              <a:r>
                <a: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r>
                <a:rPr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연계 프로그램 수요조사 안내</a:t>
              </a:r>
              <a:r>
                <a: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(24.2</a:t>
              </a:r>
              <a:r>
                <a:rPr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월</a:t>
              </a:r>
              <a:r>
                <a: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8F9965C-C7F1-195A-0EA7-88A5AB2B5342}"/>
              </a:ext>
            </a:extLst>
          </p:cNvPr>
          <p:cNvGrpSpPr/>
          <p:nvPr/>
        </p:nvGrpSpPr>
        <p:grpSpPr>
          <a:xfrm>
            <a:off x="357868" y="6302414"/>
            <a:ext cx="9041406" cy="208291"/>
            <a:chOff x="696657" y="3830306"/>
            <a:chExt cx="12167522" cy="274068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B3701B3B-36FC-A566-57E5-B2847EE75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657" y="3830306"/>
              <a:ext cx="7712152" cy="274068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95261BD6-5EE5-DE5F-1103-6C11F0F4F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2027" y="3830306"/>
              <a:ext cx="7712152" cy="274068"/>
            </a:xfrm>
            <a:prstGeom prst="rect">
              <a:avLst/>
            </a:prstGeom>
          </p:spPr>
        </p:pic>
      </p:grpSp>
      <p:sp>
        <p:nvSpPr>
          <p:cNvPr id="77" name="타원 76">
            <a:extLst>
              <a:ext uri="{FF2B5EF4-FFF2-40B4-BE49-F238E27FC236}">
                <a16:creationId xmlns:a16="http://schemas.microsoft.com/office/drawing/2014/main" id="{21D8B4E8-5E43-231A-6375-B40EBE7B0DCE}"/>
              </a:ext>
            </a:extLst>
          </p:cNvPr>
          <p:cNvSpPr/>
          <p:nvPr/>
        </p:nvSpPr>
        <p:spPr>
          <a:xfrm>
            <a:off x="168687" y="318812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5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788A11-7741-2DE9-CC9B-260ACE5F2A59}"/>
              </a:ext>
            </a:extLst>
          </p:cNvPr>
          <p:cNvGrpSpPr/>
          <p:nvPr/>
        </p:nvGrpSpPr>
        <p:grpSpPr>
          <a:xfrm>
            <a:off x="8055491" y="3164486"/>
            <a:ext cx="1224000" cy="234000"/>
            <a:chOff x="6122390" y="2996342"/>
            <a:chExt cx="1224000" cy="234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6758B62-B220-00AC-4CCC-00C89016F5C3}"/>
                </a:ext>
              </a:extLst>
            </p:cNvPr>
            <p:cNvSpPr/>
            <p:nvPr/>
          </p:nvSpPr>
          <p:spPr bwMode="auto">
            <a:xfrm>
              <a:off x="6122390" y="2996342"/>
              <a:ext cx="12240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252000" rIns="0" rtlCol="0" anchor="ctr">
              <a:noAutofit/>
            </a:bodyPr>
            <a:lstStyle/>
            <a:p>
              <a:r>
                <a:rPr lang="ko-KR" altLang="en-US" sz="900" dirty="0"/>
                <a:t>사업일정 다운로드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C7BFD04-A0FD-2BBA-01C0-0ACC1E755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8046" y="3047403"/>
              <a:ext cx="133200" cy="133200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B7A1848B-2BFE-EF19-D984-2FAFFEED4048}"/>
              </a:ext>
            </a:extLst>
          </p:cNvPr>
          <p:cNvGrpSpPr/>
          <p:nvPr/>
        </p:nvGrpSpPr>
        <p:grpSpPr>
          <a:xfrm>
            <a:off x="7135628" y="2636167"/>
            <a:ext cx="1044000" cy="234000"/>
            <a:chOff x="7135628" y="2636167"/>
            <a:chExt cx="1044000" cy="23400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139FCCD-D849-CDF9-36FE-BFE77C170753}"/>
                </a:ext>
              </a:extLst>
            </p:cNvPr>
            <p:cNvSpPr/>
            <p:nvPr/>
          </p:nvSpPr>
          <p:spPr bwMode="auto">
            <a:xfrm>
              <a:off x="7135628" y="2636167"/>
              <a:ext cx="10440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월간일정 보기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0FD39368-3E87-23DE-0954-A20472EC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22195" y="2697587"/>
              <a:ext cx="116157" cy="12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B48BE581-33A3-A8A0-A718-14A34C4CBD2C}"/>
              </a:ext>
            </a:extLst>
          </p:cNvPr>
          <p:cNvGrpSpPr/>
          <p:nvPr/>
        </p:nvGrpSpPr>
        <p:grpSpPr>
          <a:xfrm>
            <a:off x="8235491" y="2636167"/>
            <a:ext cx="1044000" cy="234000"/>
            <a:chOff x="8235491" y="2636167"/>
            <a:chExt cx="1044000" cy="2340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8ED94FD-312B-51F4-130B-BAA1372F688A}"/>
                </a:ext>
              </a:extLst>
            </p:cNvPr>
            <p:cNvSpPr/>
            <p:nvPr/>
          </p:nvSpPr>
          <p:spPr bwMode="auto">
            <a:xfrm>
              <a:off x="8235491" y="2636167"/>
              <a:ext cx="10440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r>
                <a:rPr lang="ko-KR" altLang="en-US" sz="900" dirty="0"/>
                <a:t>     연간일정 보기</a:t>
              </a: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3FE5C186-BD67-9760-4E80-F271F2DE690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431" y="2706629"/>
              <a:ext cx="126000" cy="10800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732E97B-457D-41B0-B1DE-AC59FE8F21FC}"/>
              </a:ext>
            </a:extLst>
          </p:cNvPr>
          <p:cNvGrpSpPr/>
          <p:nvPr/>
        </p:nvGrpSpPr>
        <p:grpSpPr>
          <a:xfrm>
            <a:off x="411259" y="3201512"/>
            <a:ext cx="5257422" cy="215444"/>
            <a:chOff x="4650826" y="1338999"/>
            <a:chExt cx="5257422" cy="215444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B4ED8093-7C40-5532-08EC-C87CB513C3C1}"/>
                </a:ext>
              </a:extLst>
            </p:cNvPr>
            <p:cNvGrpSpPr/>
            <p:nvPr/>
          </p:nvGrpSpPr>
          <p:grpSpPr>
            <a:xfrm>
              <a:off x="4650826" y="1338999"/>
              <a:ext cx="514202" cy="215444"/>
              <a:chOff x="419277" y="2721065"/>
              <a:chExt cx="514202" cy="215444"/>
            </a:xfrm>
          </p:grpSpPr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5CCCA507-E47F-FEBB-1C22-E48961CE3674}"/>
                  </a:ext>
                </a:extLst>
              </p:cNvPr>
              <p:cNvGrpSpPr/>
              <p:nvPr/>
            </p:nvGrpSpPr>
            <p:grpSpPr>
              <a:xfrm>
                <a:off x="419277" y="2747787"/>
                <a:ext cx="162000" cy="162000"/>
                <a:chOff x="892277" y="2521973"/>
                <a:chExt cx="162000" cy="162000"/>
              </a:xfrm>
            </p:grpSpPr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7B2E984B-999C-D126-8B19-8BDC72634253}"/>
                    </a:ext>
                  </a:extLst>
                </p:cNvPr>
                <p:cNvSpPr/>
                <p:nvPr/>
              </p:nvSpPr>
              <p:spPr>
                <a:xfrm>
                  <a:off x="892277" y="2521973"/>
                  <a:ext cx="162000" cy="162000"/>
                </a:xfrm>
                <a:prstGeom prst="ellipse">
                  <a:avLst/>
                </a:prstGeom>
                <a:solidFill>
                  <a:schemeClr val="bg1"/>
                </a:solidFill>
                <a:ln w="3175" cap="flat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endParaRPr>
                </a:p>
              </p:txBody>
            </p:sp>
            <p:pic>
              <p:nvPicPr>
                <p:cNvPr id="127" name="그림 126">
                  <a:extLst>
                    <a:ext uri="{FF2B5EF4-FFF2-40B4-BE49-F238E27FC236}">
                      <a16:creationId xmlns:a16="http://schemas.microsoft.com/office/drawing/2014/main" id="{3BBA922E-296A-8B95-D313-BE7DF94B29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28529" y="2567602"/>
                  <a:ext cx="114300" cy="85725"/>
                </a:xfrm>
                <a:prstGeom prst="rect">
                  <a:avLst/>
                </a:prstGeom>
              </p:spPr>
            </p:pic>
          </p:grp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B4AFB79-66E1-8143-2639-D8D7D67162B0}"/>
                  </a:ext>
                </a:extLst>
              </p:cNvPr>
              <p:cNvSpPr txBox="1"/>
              <p:nvPr/>
            </p:nvSpPr>
            <p:spPr>
              <a:xfrm>
                <a:off x="550041" y="2721065"/>
                <a:ext cx="3834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전체</a:t>
                </a: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625FFC1-DB04-F3EA-8223-4166193F32AF}"/>
                </a:ext>
              </a:extLst>
            </p:cNvPr>
            <p:cNvGrpSpPr/>
            <p:nvPr/>
          </p:nvGrpSpPr>
          <p:grpSpPr>
            <a:xfrm>
              <a:off x="5237363" y="1338999"/>
              <a:ext cx="712975" cy="215444"/>
              <a:chOff x="1111765" y="2721065"/>
              <a:chExt cx="712975" cy="215444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E2CA75C0-1BA4-72F0-9AED-27BE23111D0F}"/>
                  </a:ext>
                </a:extLst>
              </p:cNvPr>
              <p:cNvSpPr/>
              <p:nvPr/>
            </p:nvSpPr>
            <p:spPr>
              <a:xfrm>
                <a:off x="1111765" y="2747787"/>
                <a:ext cx="162000" cy="162000"/>
              </a:xfrm>
              <a:prstGeom prst="ellipse">
                <a:avLst/>
              </a:prstGeom>
              <a:solidFill>
                <a:srgbClr val="2A70DA"/>
              </a:solidFill>
              <a:ln w="3175" cap="flat" cmpd="sng" algn="ctr">
                <a:solidFill>
                  <a:srgbClr val="2A70DA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2A70DA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B886297-058B-5971-C257-248BFC368CB8}"/>
                  </a:ext>
                </a:extLst>
              </p:cNvPr>
              <p:cNvSpPr txBox="1"/>
              <p:nvPr/>
            </p:nvSpPr>
            <p:spPr>
              <a:xfrm>
                <a:off x="1242529" y="2721065"/>
                <a:ext cx="5822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판로지원</a:t>
                </a: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56452FDA-5E16-7191-0E4D-1487133F150B}"/>
                </a:ext>
              </a:extLst>
            </p:cNvPr>
            <p:cNvGrpSpPr/>
            <p:nvPr/>
          </p:nvGrpSpPr>
          <p:grpSpPr>
            <a:xfrm>
              <a:off x="6022673" y="1338999"/>
              <a:ext cx="942205" cy="215444"/>
              <a:chOff x="2028674" y="2721065"/>
              <a:chExt cx="942205" cy="215444"/>
            </a:xfrm>
          </p:grpSpPr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FEF7D060-9E58-2600-B551-1CF93BA3C9BB}"/>
                  </a:ext>
                </a:extLst>
              </p:cNvPr>
              <p:cNvSpPr/>
              <p:nvPr/>
            </p:nvSpPr>
            <p:spPr>
              <a:xfrm>
                <a:off x="2028674" y="2747787"/>
                <a:ext cx="162000" cy="162000"/>
              </a:xfrm>
              <a:prstGeom prst="ellipse">
                <a:avLst/>
              </a:prstGeom>
              <a:solidFill>
                <a:srgbClr val="AB9938"/>
              </a:solidFill>
              <a:ln w="3175" cap="flat" cmpd="sng" algn="ctr">
                <a:solidFill>
                  <a:srgbClr val="AB993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B9938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3BFDEB9-2EF8-1FAF-AA42-E28D53CF7EEB}"/>
                  </a:ext>
                </a:extLst>
              </p:cNvPr>
              <p:cNvSpPr txBox="1"/>
              <p:nvPr/>
            </p:nvSpPr>
            <p:spPr>
              <a:xfrm>
                <a:off x="2159438" y="2721065"/>
                <a:ext cx="81144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창업</a:t>
                </a:r>
                <a:r>
                  <a:rPr kumimoji="0" lang="en-US" altLang="ko-KR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·</a:t>
                </a: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경영지원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1CE5CF1E-49CD-55FD-0524-2D06524A8FF6}"/>
                </a:ext>
              </a:extLst>
            </p:cNvPr>
            <p:cNvGrpSpPr/>
            <p:nvPr/>
          </p:nvGrpSpPr>
          <p:grpSpPr>
            <a:xfrm>
              <a:off x="7037213" y="1338999"/>
              <a:ext cx="712975" cy="215444"/>
              <a:chOff x="3203667" y="2721065"/>
              <a:chExt cx="712975" cy="215444"/>
            </a:xfrm>
          </p:grpSpPr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5A703F3A-8893-E542-6BF0-2E54AAF3F6BB}"/>
                  </a:ext>
                </a:extLst>
              </p:cNvPr>
              <p:cNvSpPr/>
              <p:nvPr/>
            </p:nvSpPr>
            <p:spPr>
              <a:xfrm>
                <a:off x="3203667" y="2747787"/>
                <a:ext cx="162000" cy="162000"/>
              </a:xfrm>
              <a:prstGeom prst="ellipse">
                <a:avLst/>
              </a:prstGeom>
              <a:solidFill>
                <a:srgbClr val="1BAD82"/>
              </a:solidFill>
              <a:ln w="3175" cap="flat" cmpd="sng" algn="ctr">
                <a:solidFill>
                  <a:srgbClr val="1BAD8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8950D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6A77DBB-616B-329C-AACD-53AD155FB0D9}"/>
                  </a:ext>
                </a:extLst>
              </p:cNvPr>
              <p:cNvSpPr txBox="1"/>
              <p:nvPr/>
            </p:nvSpPr>
            <p:spPr>
              <a:xfrm>
                <a:off x="3334431" y="2721065"/>
                <a:ext cx="5822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금융지원</a:t>
                </a: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E642A9E-8962-9F8B-8E73-B5CD0537A48A}"/>
                </a:ext>
              </a:extLst>
            </p:cNvPr>
            <p:cNvGrpSpPr/>
            <p:nvPr/>
          </p:nvGrpSpPr>
          <p:grpSpPr>
            <a:xfrm>
              <a:off x="7822523" y="1338999"/>
              <a:ext cx="712975" cy="215444"/>
              <a:chOff x="4120576" y="2721065"/>
              <a:chExt cx="712975" cy="215444"/>
            </a:xfrm>
          </p:grpSpPr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F7F59D44-477D-F367-FEFD-8BDD92AB36ED}"/>
                  </a:ext>
                </a:extLst>
              </p:cNvPr>
              <p:cNvSpPr/>
              <p:nvPr/>
            </p:nvSpPr>
            <p:spPr>
              <a:xfrm>
                <a:off x="4120576" y="2747787"/>
                <a:ext cx="162000" cy="162000"/>
              </a:xfrm>
              <a:prstGeom prst="ellipse">
                <a:avLst/>
              </a:prstGeom>
              <a:solidFill>
                <a:srgbClr val="8850D0"/>
              </a:solidFill>
              <a:ln w="3175" cap="flat" cmpd="sng" algn="ctr">
                <a:solidFill>
                  <a:srgbClr val="8850D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D9B38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1F21D35-0873-6B09-C273-88B55175C0C1}"/>
                  </a:ext>
                </a:extLst>
              </p:cNvPr>
              <p:cNvSpPr txBox="1"/>
              <p:nvPr/>
            </p:nvSpPr>
            <p:spPr>
              <a:xfrm>
                <a:off x="4251340" y="2721065"/>
                <a:ext cx="5822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기술지원</a:t>
                </a: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9562E528-AC70-93DA-A715-ED098BFCDCC0}"/>
                </a:ext>
              </a:extLst>
            </p:cNvPr>
            <p:cNvGrpSpPr/>
            <p:nvPr/>
          </p:nvGrpSpPr>
          <p:grpSpPr>
            <a:xfrm>
              <a:off x="8607833" y="1338999"/>
              <a:ext cx="712975" cy="215444"/>
              <a:chOff x="5037485" y="2721065"/>
              <a:chExt cx="712975" cy="215444"/>
            </a:xfrm>
          </p:grpSpPr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D4C9FF15-176C-DB58-B046-1F5286EE4810}"/>
                  </a:ext>
                </a:extLst>
              </p:cNvPr>
              <p:cNvSpPr/>
              <p:nvPr/>
            </p:nvSpPr>
            <p:spPr>
              <a:xfrm>
                <a:off x="5037485" y="2747787"/>
                <a:ext cx="162000" cy="162000"/>
              </a:xfrm>
              <a:prstGeom prst="ellipse">
                <a:avLst/>
              </a:prstGeom>
              <a:solidFill>
                <a:srgbClr val="63AD40"/>
              </a:solidFill>
              <a:ln w="3175" cap="flat" cmpd="sng" algn="ctr">
                <a:solidFill>
                  <a:srgbClr val="63AD4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2D21C66-9598-0CD0-49F2-3315EA090CC3}"/>
                  </a:ext>
                </a:extLst>
              </p:cNvPr>
              <p:cNvSpPr txBox="1"/>
              <p:nvPr/>
            </p:nvSpPr>
            <p:spPr>
              <a:xfrm>
                <a:off x="5168249" y="2721065"/>
                <a:ext cx="5822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교육지원</a:t>
                </a: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2EEC5BD-EE57-69A1-FCD4-95BE0F2DB113}"/>
                </a:ext>
              </a:extLst>
            </p:cNvPr>
            <p:cNvGrpSpPr/>
            <p:nvPr/>
          </p:nvGrpSpPr>
          <p:grpSpPr>
            <a:xfrm>
              <a:off x="9394046" y="1338999"/>
              <a:ext cx="514202" cy="215444"/>
              <a:chOff x="5037485" y="2721065"/>
              <a:chExt cx="514202" cy="215444"/>
            </a:xfrm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51023A4F-4C61-5818-42FE-B48218B516E2}"/>
                  </a:ext>
                </a:extLst>
              </p:cNvPr>
              <p:cNvSpPr/>
              <p:nvPr/>
            </p:nvSpPr>
            <p:spPr>
              <a:xfrm>
                <a:off x="5037485" y="2747787"/>
                <a:ext cx="162000" cy="16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7095384B-8966-3B32-CE8B-E044AD0630E1}"/>
                  </a:ext>
                </a:extLst>
              </p:cNvPr>
              <p:cNvSpPr txBox="1"/>
              <p:nvPr/>
            </p:nvSpPr>
            <p:spPr>
              <a:xfrm>
                <a:off x="5168249" y="2721065"/>
                <a:ext cx="3834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기타</a:t>
                </a:r>
              </a:p>
            </p:txBody>
          </p:sp>
        </p:grpSp>
      </p:grpSp>
      <p:sp>
        <p:nvSpPr>
          <p:cNvPr id="129" name="타원 128">
            <a:extLst>
              <a:ext uri="{FF2B5EF4-FFF2-40B4-BE49-F238E27FC236}">
                <a16:creationId xmlns:a16="http://schemas.microsoft.com/office/drawing/2014/main" id="{D24D16F4-5AF4-EF35-9C50-624D9998E78D}"/>
              </a:ext>
            </a:extLst>
          </p:cNvPr>
          <p:cNvSpPr/>
          <p:nvPr/>
        </p:nvSpPr>
        <p:spPr>
          <a:xfrm>
            <a:off x="7785444" y="318812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6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0C8E7-573C-4E6F-B229-64E482705516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사업공고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사업일정</a:t>
            </a:r>
          </a:p>
        </p:txBody>
      </p:sp>
    </p:spTree>
    <p:extLst>
      <p:ext uri="{BB962C8B-B14F-4D97-AF65-F5344CB8AC3E}">
        <p14:creationId xmlns:p14="http://schemas.microsoft.com/office/powerpoint/2010/main" val="2977578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기업소개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목록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412794"/>
              </p:ext>
            </p:extLst>
          </p:nvPr>
        </p:nvGraphicFramePr>
        <p:xfrm>
          <a:off x="9680490" y="1691003"/>
          <a:ext cx="2340000" cy="291456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목록화면만 존재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상세화면 없음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40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타이틀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안내문구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소개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홍보자료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탭메뉴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디폴트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소개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탭메뉴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사업분야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기업 목록 노출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다중선택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참여사업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기업 목록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단일선택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참여연도 선택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기업 목록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드롭다운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: 2021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년부터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2024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년까지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37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검색어 입력 후 검색 버튼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공고 목록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드롭다운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기업명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소개문구 내용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검색 결과 없을 경우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메시지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검색 결과가 없습니다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.’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전체 건수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49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03585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기업소개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lang="ko-KR" altLang="en-US" sz="1400" dirty="0">
                <a:solidFill>
                  <a:prstClr val="black"/>
                </a:solidFill>
                <a:latin typeface="함초롬돋움"/>
                <a:ea typeface="함초롬돋움"/>
              </a:rPr>
              <a:t>목록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4A941BA-6FB9-D671-8BEC-C542C49E7959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기업홍보관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기업소개</a:t>
            </a:r>
            <a:r>
              <a:rPr lang="ko-KR" altLang="en-US" sz="1050" dirty="0">
                <a:solidFill>
                  <a:srgbClr val="7F7F7F"/>
                </a:solidFill>
              </a:rPr>
              <a:t>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b="1" dirty="0">
                <a:solidFill>
                  <a:schemeClr val="tx1"/>
                </a:solidFill>
              </a:rPr>
              <a:t>소개</a:t>
            </a:r>
            <a:endParaRPr lang="en-US" altLang="ko-KR" sz="1050" b="1" dirty="0">
              <a:solidFill>
                <a:schemeClr val="tx1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74C70FE-1337-AFAD-4BCE-74B75BD53A3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chemeClr val="tx1"/>
                </a:solidFill>
              </a:rPr>
              <a:t>기업소개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D129951-E76C-16B5-D9DD-F630C724566A}"/>
              </a:ext>
            </a:extLst>
          </p:cNvPr>
          <p:cNvSpPr/>
          <p:nvPr/>
        </p:nvSpPr>
        <p:spPr bwMode="auto">
          <a:xfrm>
            <a:off x="431303" y="1210389"/>
            <a:ext cx="8923071" cy="648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 algn="ctr"/>
            <a:r>
              <a:rPr lang="ko-KR" altLang="en-US" sz="1000" i="0" dirty="0">
                <a:solidFill>
                  <a:srgbClr val="333333"/>
                </a:solidFill>
                <a:effectLst/>
              </a:rPr>
              <a:t>국토교통 </a:t>
            </a:r>
            <a:r>
              <a:rPr lang="ko-KR" altLang="en-US" sz="1000" i="0" dirty="0" err="1">
                <a:solidFill>
                  <a:srgbClr val="333333"/>
                </a:solidFill>
                <a:effectLst/>
              </a:rPr>
              <a:t>기업지원허브와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 함께 성장하고 있는 국토교통 중소벤처 </a:t>
            </a:r>
            <a:r>
              <a:rPr lang="ko-KR" altLang="en-US" sz="1000" i="0" dirty="0" err="1">
                <a:solidFill>
                  <a:srgbClr val="333333"/>
                </a:solidFill>
                <a:effectLst/>
              </a:rPr>
              <a:t>스타트업을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 소개합니다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5A34824-330E-FA3E-B722-C1D1B067ACCD}"/>
              </a:ext>
            </a:extLst>
          </p:cNvPr>
          <p:cNvSpPr/>
          <p:nvPr/>
        </p:nvSpPr>
        <p:spPr bwMode="auto">
          <a:xfrm>
            <a:off x="431303" y="2462578"/>
            <a:ext cx="8909828" cy="172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00F97D7-E0B2-1D1A-8F8A-D7DBA31D93B4}"/>
              </a:ext>
            </a:extLst>
          </p:cNvPr>
          <p:cNvSpPr txBox="1"/>
          <p:nvPr/>
        </p:nvSpPr>
        <p:spPr>
          <a:xfrm>
            <a:off x="568471" y="2611821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사업분야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A282D4A-0BEC-C4BE-04BD-BCA5164A29AD}"/>
              </a:ext>
            </a:extLst>
          </p:cNvPr>
          <p:cNvSpPr txBox="1"/>
          <p:nvPr/>
        </p:nvSpPr>
        <p:spPr>
          <a:xfrm>
            <a:off x="568471" y="3389488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참여사업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8D0A6A9-4DDB-D65E-A8D7-164B461BFEFB}"/>
              </a:ext>
            </a:extLst>
          </p:cNvPr>
          <p:cNvSpPr/>
          <p:nvPr/>
        </p:nvSpPr>
        <p:spPr>
          <a:xfrm>
            <a:off x="331315" y="4251045"/>
            <a:ext cx="2184370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</a:t>
            </a:r>
            <a:r>
              <a:rPr lang="ko-KR" altLang="en-US" sz="900" dirty="0">
                <a:solidFill>
                  <a:srgbClr val="7F7F7F"/>
                </a:solidFill>
              </a:rPr>
              <a:t> </a:t>
            </a:r>
            <a:r>
              <a:rPr lang="en-US" altLang="ko-KR" sz="900" b="1" dirty="0">
                <a:solidFill>
                  <a:srgbClr val="EE6630"/>
                </a:solidFill>
              </a:rPr>
              <a:t>50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30088B2-006C-6E81-3B01-75A95F3669C5}"/>
              </a:ext>
            </a:extLst>
          </p:cNvPr>
          <p:cNvSpPr/>
          <p:nvPr/>
        </p:nvSpPr>
        <p:spPr>
          <a:xfrm>
            <a:off x="1884848" y="3357631"/>
            <a:ext cx="828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108000" rIns="0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NEXT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챌린지</a:t>
            </a:r>
          </a:p>
        </p:txBody>
      </p:sp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36356F3E-C0D0-93FF-0D4E-DCC76BEE731E}"/>
              </a:ext>
            </a:extLst>
          </p:cNvPr>
          <p:cNvSpPr/>
          <p:nvPr/>
        </p:nvSpPr>
        <p:spPr>
          <a:xfrm>
            <a:off x="372748" y="4675293"/>
            <a:ext cx="2124000" cy="104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31321378-7893-8932-8A49-A884B7E3AFF6}"/>
              </a:ext>
            </a:extLst>
          </p:cNvPr>
          <p:cNvSpPr/>
          <p:nvPr/>
        </p:nvSpPr>
        <p:spPr>
          <a:xfrm>
            <a:off x="372748" y="5693281"/>
            <a:ext cx="2124000" cy="5107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72000" bIns="7200" rtlCol="0" anchor="t"/>
          <a:lstStyle/>
          <a:p>
            <a:pPr algn="l"/>
            <a:endParaRPr lang="ko-KR" altLang="en-US" sz="75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3FF69165-56E0-9ED0-D828-86351D899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33" y="4975685"/>
            <a:ext cx="1203430" cy="468000"/>
          </a:xfrm>
          <a:prstGeom prst="rect">
            <a:avLst/>
          </a:prstGeom>
        </p:spPr>
      </p:pic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9B69EC4D-566A-8407-324E-C533FE728C13}"/>
              </a:ext>
            </a:extLst>
          </p:cNvPr>
          <p:cNvSpPr/>
          <p:nvPr/>
        </p:nvSpPr>
        <p:spPr>
          <a:xfrm>
            <a:off x="4944747" y="4675293"/>
            <a:ext cx="2124000" cy="104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85" name="사각형: 둥근 위쪽 모서리 184">
            <a:extLst>
              <a:ext uri="{FF2B5EF4-FFF2-40B4-BE49-F238E27FC236}">
                <a16:creationId xmlns:a16="http://schemas.microsoft.com/office/drawing/2014/main" id="{833457C8-31FE-8CF3-6BDA-C53C339C4A87}"/>
              </a:ext>
            </a:extLst>
          </p:cNvPr>
          <p:cNvSpPr/>
          <p:nvPr/>
        </p:nvSpPr>
        <p:spPr>
          <a:xfrm>
            <a:off x="4944747" y="5693281"/>
            <a:ext cx="2124000" cy="5107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72000" bIns="7200" rtlCol="0" anchor="t"/>
          <a:lstStyle/>
          <a:p>
            <a:pPr algn="l"/>
            <a:endParaRPr lang="ko-KR" altLang="en-US" sz="75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E88A2570-A4F2-8067-3270-B2BDD5460E36}"/>
              </a:ext>
            </a:extLst>
          </p:cNvPr>
          <p:cNvSpPr/>
          <p:nvPr/>
        </p:nvSpPr>
        <p:spPr>
          <a:xfrm>
            <a:off x="7230745" y="4675293"/>
            <a:ext cx="2124000" cy="104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92" name="사각형: 둥근 위쪽 모서리 191">
            <a:extLst>
              <a:ext uri="{FF2B5EF4-FFF2-40B4-BE49-F238E27FC236}">
                <a16:creationId xmlns:a16="http://schemas.microsoft.com/office/drawing/2014/main" id="{696471FF-866A-E9A0-BE85-41487A108CD0}"/>
              </a:ext>
            </a:extLst>
          </p:cNvPr>
          <p:cNvSpPr/>
          <p:nvPr/>
        </p:nvSpPr>
        <p:spPr>
          <a:xfrm>
            <a:off x="7230745" y="5693281"/>
            <a:ext cx="2124000" cy="5107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72000" bIns="7200" rtlCol="0" anchor="t"/>
          <a:lstStyle/>
          <a:p>
            <a:pPr algn="l"/>
            <a:endParaRPr lang="ko-KR" altLang="en-US" sz="75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97" name="그림 196">
            <a:extLst>
              <a:ext uri="{FF2B5EF4-FFF2-40B4-BE49-F238E27FC236}">
                <a16:creationId xmlns:a16="http://schemas.microsoft.com/office/drawing/2014/main" id="{CCCBEFB2-0139-419E-DE64-29FB9040D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747" y="5038232"/>
            <a:ext cx="1404000" cy="347306"/>
          </a:xfrm>
          <a:prstGeom prst="rect">
            <a:avLst/>
          </a:prstGeom>
        </p:spPr>
      </p:pic>
      <p:pic>
        <p:nvPicPr>
          <p:cNvPr id="198" name="그림 197">
            <a:extLst>
              <a:ext uri="{FF2B5EF4-FFF2-40B4-BE49-F238E27FC236}">
                <a16:creationId xmlns:a16="http://schemas.microsoft.com/office/drawing/2014/main" id="{4CF799B6-D8FC-8ACE-2029-7BE93EA38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617" y="5048282"/>
            <a:ext cx="1671165" cy="324000"/>
          </a:xfrm>
          <a:prstGeom prst="rect">
            <a:avLst/>
          </a:prstGeom>
        </p:spPr>
      </p:pic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12E43AF4-7BE2-D671-32ED-94BC078EF207}"/>
              </a:ext>
            </a:extLst>
          </p:cNvPr>
          <p:cNvSpPr/>
          <p:nvPr/>
        </p:nvSpPr>
        <p:spPr>
          <a:xfrm>
            <a:off x="2658746" y="4675293"/>
            <a:ext cx="2124000" cy="104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03" name="사각형: 둥근 위쪽 모서리 202">
            <a:extLst>
              <a:ext uri="{FF2B5EF4-FFF2-40B4-BE49-F238E27FC236}">
                <a16:creationId xmlns:a16="http://schemas.microsoft.com/office/drawing/2014/main" id="{6E35C388-C021-FBC4-99E9-7AB60699E130}"/>
              </a:ext>
            </a:extLst>
          </p:cNvPr>
          <p:cNvSpPr/>
          <p:nvPr/>
        </p:nvSpPr>
        <p:spPr>
          <a:xfrm>
            <a:off x="2658746" y="5693281"/>
            <a:ext cx="2124000" cy="5107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72000" bIns="7200" rtlCol="0" anchor="t"/>
          <a:lstStyle/>
          <a:p>
            <a:pPr algn="l"/>
            <a:endParaRPr lang="ko-KR" altLang="en-US" sz="75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10" name="그림 209">
            <a:extLst>
              <a:ext uri="{FF2B5EF4-FFF2-40B4-BE49-F238E27FC236}">
                <a16:creationId xmlns:a16="http://schemas.microsoft.com/office/drawing/2014/main" id="{01B6730D-2F83-B4DA-12DD-3FAF6A4B7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6771" y="5039095"/>
            <a:ext cx="1138629" cy="295200"/>
          </a:xfrm>
          <a:prstGeom prst="rect">
            <a:avLst/>
          </a:prstGeom>
        </p:spPr>
      </p:pic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4BD1BD8F-92A8-65CE-DBDB-9E1EAB6BFF83}"/>
              </a:ext>
            </a:extLst>
          </p:cNvPr>
          <p:cNvGrpSpPr/>
          <p:nvPr/>
        </p:nvGrpSpPr>
        <p:grpSpPr>
          <a:xfrm>
            <a:off x="430093" y="1924503"/>
            <a:ext cx="8911037" cy="396000"/>
            <a:chOff x="430093" y="2167263"/>
            <a:chExt cx="8911037" cy="396000"/>
          </a:xfrm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24B61F6F-7EB5-673C-2E72-2855C2368FFD}"/>
                </a:ext>
              </a:extLst>
            </p:cNvPr>
            <p:cNvSpPr/>
            <p:nvPr/>
          </p:nvSpPr>
          <p:spPr bwMode="auto">
            <a:xfrm>
              <a:off x="4877130" y="2167263"/>
              <a:ext cx="4464000" cy="39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orean"/>
                </a:rPr>
                <a:t>홍보</a:t>
              </a: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33555732-6424-4B5D-4C60-23C259614988}"/>
                </a:ext>
              </a:extLst>
            </p:cNvPr>
            <p:cNvSpPr/>
            <p:nvPr/>
          </p:nvSpPr>
          <p:spPr bwMode="auto">
            <a:xfrm>
              <a:off x="430093" y="2167263"/>
              <a:ext cx="4464000" cy="396000"/>
            </a:xfrm>
            <a:prstGeom prst="rect">
              <a:avLst/>
            </a:prstGeom>
            <a:solidFill>
              <a:srgbClr val="0070C0"/>
            </a:solidFill>
            <a:ln w="317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orean"/>
                </a:rPr>
                <a:t>소개</a:t>
              </a:r>
            </a:p>
          </p:txBody>
        </p:sp>
      </p:grp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8A97B9DE-A551-2876-0119-4CE23AFAD73E}"/>
              </a:ext>
            </a:extLst>
          </p:cNvPr>
          <p:cNvSpPr/>
          <p:nvPr/>
        </p:nvSpPr>
        <p:spPr>
          <a:xfrm>
            <a:off x="1220226" y="2583450"/>
            <a:ext cx="612000" cy="28800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latinLnBrk="0"/>
            <a:r>
              <a:rPr lang="ko-KR" altLang="en-US" sz="900" kern="0" dirty="0">
                <a:solidFill>
                  <a:schemeClr val="bg1"/>
                </a:solidFill>
                <a:latin typeface="+mj-ea"/>
                <a:ea typeface="+mj-ea"/>
              </a:rPr>
              <a:t>전체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B38EAD40-3D87-402C-A3F8-F7F733FFB684}"/>
              </a:ext>
            </a:extLst>
          </p:cNvPr>
          <p:cNvSpPr/>
          <p:nvPr/>
        </p:nvSpPr>
        <p:spPr>
          <a:xfrm>
            <a:off x="2636155" y="2950919"/>
            <a:ext cx="828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스마트도시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8444D797-F0F3-787A-421B-C70E3C5EFF96}"/>
              </a:ext>
            </a:extLst>
          </p:cNvPr>
          <p:cNvSpPr/>
          <p:nvPr/>
        </p:nvSpPr>
        <p:spPr>
          <a:xfrm>
            <a:off x="6038451" y="2583450"/>
            <a:ext cx="97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탄소중립도시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1AF0C8A2-EA63-3AD3-C860-4B67AA2D5F7D}"/>
              </a:ext>
            </a:extLst>
          </p:cNvPr>
          <p:cNvSpPr/>
          <p:nvPr/>
        </p:nvSpPr>
        <p:spPr>
          <a:xfrm>
            <a:off x="1220226" y="2950919"/>
            <a:ext cx="1360604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ker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디지털 트윈 공간정보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D6F0AD60-7BFB-D5F2-A196-14B370EE40FA}"/>
              </a:ext>
            </a:extLst>
          </p:cNvPr>
          <p:cNvSpPr/>
          <p:nvPr/>
        </p:nvSpPr>
        <p:spPr>
          <a:xfrm>
            <a:off x="3399726" y="2583450"/>
            <a:ext cx="864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하이퍼튜브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53" name="사각형: 둥근 모서리 252">
            <a:extLst>
              <a:ext uri="{FF2B5EF4-FFF2-40B4-BE49-F238E27FC236}">
                <a16:creationId xmlns:a16="http://schemas.microsoft.com/office/drawing/2014/main" id="{652E7959-061E-EB85-F623-EC21D57E4E56}"/>
              </a:ext>
            </a:extLst>
          </p:cNvPr>
          <p:cNvSpPr/>
          <p:nvPr/>
        </p:nvSpPr>
        <p:spPr>
          <a:xfrm>
            <a:off x="7059021" y="2583450"/>
            <a:ext cx="1008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latinLnBrk="0"/>
            <a:r>
              <a:rPr lang="en-US" altLang="ko-KR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Net Zero </a:t>
            </a: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건축</a:t>
            </a:r>
          </a:p>
        </p:txBody>
      </p:sp>
      <p:sp>
        <p:nvSpPr>
          <p:cNvPr id="258" name="사각형: 둥근 모서리 257">
            <a:extLst>
              <a:ext uri="{FF2B5EF4-FFF2-40B4-BE49-F238E27FC236}">
                <a16:creationId xmlns:a16="http://schemas.microsoft.com/office/drawing/2014/main" id="{C86B8F07-4814-7681-2035-8A26802EEA70}"/>
              </a:ext>
            </a:extLst>
          </p:cNvPr>
          <p:cNvSpPr/>
          <p:nvPr/>
        </p:nvSpPr>
        <p:spPr>
          <a:xfrm>
            <a:off x="8107850" y="2583450"/>
            <a:ext cx="1080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액화수소인프라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CA250223-96BC-91A3-0B9C-2492C0067E2E}"/>
              </a:ext>
            </a:extLst>
          </p:cNvPr>
          <p:cNvSpPr/>
          <p:nvPr/>
        </p:nvSpPr>
        <p:spPr>
          <a:xfrm>
            <a:off x="5256529" y="2950919"/>
            <a:ext cx="79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latinLnBrk="0"/>
            <a:r>
              <a:rPr lang="ko-KR" altLang="en-US" sz="9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프롭테크</a:t>
            </a:r>
            <a:endParaRPr lang="ko-KR" altLang="en-US" sz="900" kern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0" name="사각형: 둥근 모서리 289">
            <a:extLst>
              <a:ext uri="{FF2B5EF4-FFF2-40B4-BE49-F238E27FC236}">
                <a16:creationId xmlns:a16="http://schemas.microsoft.com/office/drawing/2014/main" id="{DD6C2904-AC79-E637-4493-0C77360EE8F2}"/>
              </a:ext>
            </a:extLst>
          </p:cNvPr>
          <p:cNvSpPr/>
          <p:nvPr/>
        </p:nvSpPr>
        <p:spPr>
          <a:xfrm>
            <a:off x="1118254" y="5845556"/>
            <a:ext cx="720000" cy="162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NEXT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챌린지</a:t>
            </a:r>
          </a:p>
        </p:txBody>
      </p:sp>
      <p:sp>
        <p:nvSpPr>
          <p:cNvPr id="291" name="사각형: 둥근 모서리 290">
            <a:extLst>
              <a:ext uri="{FF2B5EF4-FFF2-40B4-BE49-F238E27FC236}">
                <a16:creationId xmlns:a16="http://schemas.microsoft.com/office/drawing/2014/main" id="{936A8905-AB95-F301-C7E0-4BCD36186E3E}"/>
              </a:ext>
            </a:extLst>
          </p:cNvPr>
          <p:cNvSpPr/>
          <p:nvPr/>
        </p:nvSpPr>
        <p:spPr>
          <a:xfrm>
            <a:off x="524840" y="5845556"/>
            <a:ext cx="540000" cy="16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프롭테크</a:t>
            </a:r>
            <a:endParaRPr lang="ko-KR" altLang="en-US" sz="800" kern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93" name="그림 292" descr="상징, 디자인이(가) 표시된 사진&#10;&#10;자동 생성된 설명">
            <a:extLst>
              <a:ext uri="{FF2B5EF4-FFF2-40B4-BE49-F238E27FC236}">
                <a16:creationId xmlns:a16="http://schemas.microsoft.com/office/drawing/2014/main" id="{212B6CAB-09AC-9D27-629E-65C435C303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639" y="5833349"/>
            <a:ext cx="161111" cy="180000"/>
          </a:xfrm>
          <a:prstGeom prst="rect">
            <a:avLst/>
          </a:prstGeom>
        </p:spPr>
      </p:pic>
      <p:sp>
        <p:nvSpPr>
          <p:cNvPr id="294" name="사각형: 둥근 모서리 293">
            <a:extLst>
              <a:ext uri="{FF2B5EF4-FFF2-40B4-BE49-F238E27FC236}">
                <a16:creationId xmlns:a16="http://schemas.microsoft.com/office/drawing/2014/main" id="{4368AAB2-2E8D-EE06-C9D0-685B329C0383}"/>
              </a:ext>
            </a:extLst>
          </p:cNvPr>
          <p:cNvSpPr/>
          <p:nvPr/>
        </p:nvSpPr>
        <p:spPr>
          <a:xfrm>
            <a:off x="3399726" y="5845556"/>
            <a:ext cx="720000" cy="162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NEXT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챌린지</a:t>
            </a:r>
          </a:p>
        </p:txBody>
      </p:sp>
      <p:sp>
        <p:nvSpPr>
          <p:cNvPr id="295" name="사각형: 둥근 모서리 294">
            <a:extLst>
              <a:ext uri="{FF2B5EF4-FFF2-40B4-BE49-F238E27FC236}">
                <a16:creationId xmlns:a16="http://schemas.microsoft.com/office/drawing/2014/main" id="{8224CEC9-73A5-1C41-B90A-0813E4D284A9}"/>
              </a:ext>
            </a:extLst>
          </p:cNvPr>
          <p:cNvSpPr/>
          <p:nvPr/>
        </p:nvSpPr>
        <p:spPr>
          <a:xfrm>
            <a:off x="2806312" y="5845556"/>
            <a:ext cx="540000" cy="16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모빌리티</a:t>
            </a:r>
            <a:endParaRPr lang="ko-KR" altLang="en-US" sz="800" kern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96" name="그림 295" descr="상징, 디자인이(가) 표시된 사진&#10;&#10;자동 생성된 설명">
            <a:extLst>
              <a:ext uri="{FF2B5EF4-FFF2-40B4-BE49-F238E27FC236}">
                <a16:creationId xmlns:a16="http://schemas.microsoft.com/office/drawing/2014/main" id="{4C1D94A6-E3C4-BF78-A0C8-03C9505FF9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11" y="5833349"/>
            <a:ext cx="161111" cy="180000"/>
          </a:xfrm>
          <a:prstGeom prst="rect">
            <a:avLst/>
          </a:prstGeom>
        </p:spPr>
      </p:pic>
      <p:sp>
        <p:nvSpPr>
          <p:cNvPr id="298" name="사각형: 둥근 모서리 297">
            <a:extLst>
              <a:ext uri="{FF2B5EF4-FFF2-40B4-BE49-F238E27FC236}">
                <a16:creationId xmlns:a16="http://schemas.microsoft.com/office/drawing/2014/main" id="{EAE093EE-C38C-1A1D-8798-34DDDB41807A}"/>
              </a:ext>
            </a:extLst>
          </p:cNvPr>
          <p:cNvSpPr/>
          <p:nvPr/>
        </p:nvSpPr>
        <p:spPr>
          <a:xfrm>
            <a:off x="7976252" y="5845556"/>
            <a:ext cx="720000" cy="162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NEXT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챌린지</a:t>
            </a:r>
          </a:p>
        </p:txBody>
      </p:sp>
      <p:sp>
        <p:nvSpPr>
          <p:cNvPr id="299" name="사각형: 둥근 모서리 298">
            <a:extLst>
              <a:ext uri="{FF2B5EF4-FFF2-40B4-BE49-F238E27FC236}">
                <a16:creationId xmlns:a16="http://schemas.microsoft.com/office/drawing/2014/main" id="{186386B2-7042-A9EC-032E-312E2F8119BA}"/>
              </a:ext>
            </a:extLst>
          </p:cNvPr>
          <p:cNvSpPr/>
          <p:nvPr/>
        </p:nvSpPr>
        <p:spPr>
          <a:xfrm>
            <a:off x="7382838" y="5845556"/>
            <a:ext cx="540000" cy="16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프롭테크</a:t>
            </a:r>
            <a:endParaRPr lang="ko-KR" altLang="en-US" sz="800" kern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00" name="그림 299" descr="상징, 디자인이(가) 표시된 사진&#10;&#10;자동 생성된 설명">
            <a:extLst>
              <a:ext uri="{FF2B5EF4-FFF2-40B4-BE49-F238E27FC236}">
                <a16:creationId xmlns:a16="http://schemas.microsoft.com/office/drawing/2014/main" id="{BF364C68-54F0-0D5D-6BFB-9CE2ADC246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637" y="5833349"/>
            <a:ext cx="161111" cy="180000"/>
          </a:xfrm>
          <a:prstGeom prst="rect">
            <a:avLst/>
          </a:prstGeom>
        </p:spPr>
      </p:pic>
      <p:sp>
        <p:nvSpPr>
          <p:cNvPr id="302" name="사각형: 둥근 모서리 301">
            <a:extLst>
              <a:ext uri="{FF2B5EF4-FFF2-40B4-BE49-F238E27FC236}">
                <a16:creationId xmlns:a16="http://schemas.microsoft.com/office/drawing/2014/main" id="{8E962E4D-9000-BD05-CE37-42FA845A9C4B}"/>
              </a:ext>
            </a:extLst>
          </p:cNvPr>
          <p:cNvSpPr/>
          <p:nvPr/>
        </p:nvSpPr>
        <p:spPr>
          <a:xfrm>
            <a:off x="5685727" y="5845556"/>
            <a:ext cx="720000" cy="162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NEXT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챌린지</a:t>
            </a:r>
          </a:p>
        </p:txBody>
      </p:sp>
      <p:sp>
        <p:nvSpPr>
          <p:cNvPr id="303" name="사각형: 둥근 모서리 302">
            <a:extLst>
              <a:ext uri="{FF2B5EF4-FFF2-40B4-BE49-F238E27FC236}">
                <a16:creationId xmlns:a16="http://schemas.microsoft.com/office/drawing/2014/main" id="{007A21FC-DD5C-7C20-F351-4E3FEFF522E1}"/>
              </a:ext>
            </a:extLst>
          </p:cNvPr>
          <p:cNvSpPr/>
          <p:nvPr/>
        </p:nvSpPr>
        <p:spPr>
          <a:xfrm>
            <a:off x="5092313" y="5845556"/>
            <a:ext cx="540000" cy="16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모빌리티</a:t>
            </a:r>
            <a:endParaRPr lang="ko-KR" altLang="en-US" sz="800" kern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F3CC6CE-F818-7556-C42C-2202D40A814E}"/>
              </a:ext>
            </a:extLst>
          </p:cNvPr>
          <p:cNvSpPr/>
          <p:nvPr/>
        </p:nvSpPr>
        <p:spPr>
          <a:xfrm>
            <a:off x="4062180" y="88463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0575394-7457-EA90-0A13-3554B40A500C}"/>
              </a:ext>
            </a:extLst>
          </p:cNvPr>
          <p:cNvSpPr/>
          <p:nvPr/>
        </p:nvSpPr>
        <p:spPr>
          <a:xfrm>
            <a:off x="1932969" y="133954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BA8AD93-3E40-0BCD-4585-34BA74BF640D}"/>
              </a:ext>
            </a:extLst>
          </p:cNvPr>
          <p:cNvSpPr/>
          <p:nvPr/>
        </p:nvSpPr>
        <p:spPr>
          <a:xfrm>
            <a:off x="179884" y="200408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FC360F-1CB8-EEF4-C020-F12961787ED0}"/>
              </a:ext>
            </a:extLst>
          </p:cNvPr>
          <p:cNvSpPr/>
          <p:nvPr/>
        </p:nvSpPr>
        <p:spPr>
          <a:xfrm>
            <a:off x="378994" y="339559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5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D219FC2-F602-1C7B-6491-260F8D8E5DEE}"/>
              </a:ext>
            </a:extLst>
          </p:cNvPr>
          <p:cNvSpPr/>
          <p:nvPr/>
        </p:nvSpPr>
        <p:spPr>
          <a:xfrm>
            <a:off x="378994" y="259217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A22D095C-356F-EC8D-3461-37E7C31DB448}"/>
              </a:ext>
            </a:extLst>
          </p:cNvPr>
          <p:cNvGrpSpPr/>
          <p:nvPr/>
        </p:nvGrpSpPr>
        <p:grpSpPr>
          <a:xfrm>
            <a:off x="331315" y="6154088"/>
            <a:ext cx="9041406" cy="208291"/>
            <a:chOff x="696657" y="3830306"/>
            <a:chExt cx="12167522" cy="274068"/>
          </a:xfrm>
        </p:grpSpPr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E71E4B54-8A67-A07F-BF45-49A930FEA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657" y="3830306"/>
              <a:ext cx="7712152" cy="274068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98B17BC3-7682-9372-98A5-927CED826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2027" y="3830306"/>
              <a:ext cx="7712152" cy="274068"/>
            </a:xfrm>
            <a:prstGeom prst="rect">
              <a:avLst/>
            </a:prstGeom>
          </p:spPr>
        </p:pic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D363A3D9-5C0E-0F62-18AF-7C30D26E1D01}"/>
              </a:ext>
            </a:extLst>
          </p:cNvPr>
          <p:cNvSpPr/>
          <p:nvPr/>
        </p:nvSpPr>
        <p:spPr>
          <a:xfrm>
            <a:off x="7941206" y="434523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6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F9FA642-4067-770A-DAC9-9A022AEBB5F4}"/>
              </a:ext>
            </a:extLst>
          </p:cNvPr>
          <p:cNvSpPr/>
          <p:nvPr/>
        </p:nvSpPr>
        <p:spPr>
          <a:xfrm>
            <a:off x="179884" y="432628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8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CFAF68-9645-AFCF-3D66-664E3FC01BAE}"/>
              </a:ext>
            </a:extLst>
          </p:cNvPr>
          <p:cNvSpPr txBox="1"/>
          <p:nvPr/>
        </p:nvSpPr>
        <p:spPr>
          <a:xfrm>
            <a:off x="569794" y="3790767"/>
            <a:ext cx="5212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검색어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F0D4792-8A1D-85B5-0ED8-570184B0B5A5}"/>
              </a:ext>
            </a:extLst>
          </p:cNvPr>
          <p:cNvGrpSpPr/>
          <p:nvPr/>
        </p:nvGrpSpPr>
        <p:grpSpPr>
          <a:xfrm>
            <a:off x="1229582" y="3762396"/>
            <a:ext cx="2646758" cy="288000"/>
            <a:chOff x="5713970" y="3743751"/>
            <a:chExt cx="2646758" cy="288000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1671C40-C755-1CDB-F89E-1664BD9CD669}"/>
                </a:ext>
              </a:extLst>
            </p:cNvPr>
            <p:cNvGrpSpPr/>
            <p:nvPr/>
          </p:nvGrpSpPr>
          <p:grpSpPr>
            <a:xfrm>
              <a:off x="5713970" y="3743751"/>
              <a:ext cx="2646758" cy="288000"/>
              <a:chOff x="5713970" y="3743751"/>
              <a:chExt cx="2646758" cy="288000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6B12098D-8427-1DC7-4A3B-510B7AC95444}"/>
                  </a:ext>
                </a:extLst>
              </p:cNvPr>
              <p:cNvSpPr/>
              <p:nvPr/>
            </p:nvSpPr>
            <p:spPr>
              <a:xfrm>
                <a:off x="5713970" y="3743751"/>
                <a:ext cx="2160000" cy="28800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miter lim="800000"/>
              </a:ln>
              <a:effectLst/>
            </p:spPr>
            <p:txBody>
              <a:bodyPr lIns="108000" rIns="0" rtlCol="0" anchor="ctr"/>
              <a:lstStyle/>
              <a:p>
                <a:pPr latinLnBrk="0"/>
                <a:r>
                  <a:rPr lang="ko-KR" altLang="en-US" sz="9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검색어를 입력하세요</a:t>
                </a:r>
              </a:p>
            </p:txBody>
          </p:sp>
          <p:sp>
            <p:nvSpPr>
              <p:cNvPr id="50" name="사각형: 둥근 위쪽 모서리 49">
                <a:extLst>
                  <a:ext uri="{FF2B5EF4-FFF2-40B4-BE49-F238E27FC236}">
                    <a16:creationId xmlns:a16="http://schemas.microsoft.com/office/drawing/2014/main" id="{99C957CF-70CB-5CBD-B474-B310CAB996C6}"/>
                  </a:ext>
                </a:extLst>
              </p:cNvPr>
              <p:cNvSpPr/>
              <p:nvPr/>
            </p:nvSpPr>
            <p:spPr>
              <a:xfrm rot="5400000">
                <a:off x="7946728" y="3617751"/>
                <a:ext cx="288000" cy="5400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lIns="180000" rtlCol="0" anchor="ctr">
                <a:noAutofit/>
              </a:bodyPr>
              <a:lstStyle/>
              <a:p>
                <a:endPara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FB37C9-C3A1-90C4-4E89-651CAA1A266A}"/>
                </a:ext>
              </a:extLst>
            </p:cNvPr>
            <p:cNvSpPr txBox="1"/>
            <p:nvPr/>
          </p:nvSpPr>
          <p:spPr>
            <a:xfrm>
              <a:off x="7892983" y="3772122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bg1"/>
                  </a:solidFill>
                </a:rPr>
                <a:t>검색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18C3FBE-EB16-2CCE-705D-85D4B7F01E1C}"/>
              </a:ext>
            </a:extLst>
          </p:cNvPr>
          <p:cNvGrpSpPr/>
          <p:nvPr/>
        </p:nvGrpSpPr>
        <p:grpSpPr>
          <a:xfrm>
            <a:off x="8276723" y="4323271"/>
            <a:ext cx="1077651" cy="288000"/>
            <a:chOff x="4928426" y="3743751"/>
            <a:chExt cx="1077651" cy="288000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05066C1F-7032-0F18-2795-C1B5ED10B54C}"/>
                </a:ext>
              </a:extLst>
            </p:cNvPr>
            <p:cNvSpPr/>
            <p:nvPr/>
          </p:nvSpPr>
          <p:spPr>
            <a:xfrm>
              <a:off x="4928426" y="3743751"/>
              <a:ext cx="1077651" cy="28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lIns="108000" rIns="0" rtlCol="0" anchor="ctr"/>
            <a:lstStyle/>
            <a:p>
              <a:pPr marL="0" marR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참여연도 전체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F8F2961C-437E-0215-0F00-333CEA7DD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3343" y="3833228"/>
              <a:ext cx="108000" cy="108000"/>
            </a:xfrm>
            <a:prstGeom prst="rect">
              <a:avLst/>
            </a:prstGeom>
          </p:spPr>
        </p:pic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1D8B71EB-33BA-E4CA-3EC0-EA2DD77D9793}"/>
              </a:ext>
            </a:extLst>
          </p:cNvPr>
          <p:cNvSpPr/>
          <p:nvPr/>
        </p:nvSpPr>
        <p:spPr>
          <a:xfrm>
            <a:off x="2775881" y="3357631"/>
            <a:ext cx="864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108000" rIns="0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ker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창업지원센터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748A9E84-24A6-E193-11A2-6E95B6043EE3}"/>
              </a:ext>
            </a:extLst>
          </p:cNvPr>
          <p:cNvSpPr/>
          <p:nvPr/>
        </p:nvSpPr>
        <p:spPr>
          <a:xfrm>
            <a:off x="3699806" y="3357631"/>
            <a:ext cx="648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108000" rIns="0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투자유치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39BCC646-A785-5E51-0F8E-06C24CAB02BC}"/>
              </a:ext>
            </a:extLst>
          </p:cNvPr>
          <p:cNvSpPr/>
          <p:nvPr/>
        </p:nvSpPr>
        <p:spPr>
          <a:xfrm>
            <a:off x="1220226" y="3357631"/>
            <a:ext cx="612000" cy="28800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latinLnBrk="0"/>
            <a:r>
              <a:rPr lang="ko-KR" altLang="en-US" sz="900" kern="0" dirty="0">
                <a:solidFill>
                  <a:schemeClr val="bg1"/>
                </a:solidFill>
                <a:latin typeface="+mj-ea"/>
                <a:ea typeface="+mj-ea"/>
              </a:rPr>
              <a:t>전체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288FE7C8-C04F-3736-E953-1F06B79CB24D}"/>
              </a:ext>
            </a:extLst>
          </p:cNvPr>
          <p:cNvSpPr/>
          <p:nvPr/>
        </p:nvSpPr>
        <p:spPr>
          <a:xfrm>
            <a:off x="378994" y="377659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7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807FF-8A90-DFCB-DA2A-628385AAA39D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기업홍보관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기업소개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소개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9095C15-37D2-6DF7-F152-6A839E74DE52}"/>
              </a:ext>
            </a:extLst>
          </p:cNvPr>
          <p:cNvSpPr/>
          <p:nvPr/>
        </p:nvSpPr>
        <p:spPr>
          <a:xfrm>
            <a:off x="4400561" y="3357631"/>
            <a:ext cx="493532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기타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1E6C109-232E-8C88-5507-AE68CA46CB65}"/>
              </a:ext>
            </a:extLst>
          </p:cNvPr>
          <p:cNvSpPr/>
          <p:nvPr/>
        </p:nvSpPr>
        <p:spPr>
          <a:xfrm>
            <a:off x="1893158" y="2583450"/>
            <a:ext cx="79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자율주행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EE96F7F-73A6-6E70-4BCA-7F7A36562795}"/>
              </a:ext>
            </a:extLst>
          </p:cNvPr>
          <p:cNvSpPr/>
          <p:nvPr/>
        </p:nvSpPr>
        <p:spPr>
          <a:xfrm>
            <a:off x="2737780" y="2583450"/>
            <a:ext cx="61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latinLnBrk="0"/>
            <a:r>
              <a:rPr lang="en-US" altLang="ko-KR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UAM</a:t>
            </a:r>
            <a:endParaRPr lang="ko-KR" altLang="en-US" sz="900" kern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B368E42-B236-F532-8C16-6149395FBF17}"/>
              </a:ext>
            </a:extLst>
          </p:cNvPr>
          <p:cNvSpPr/>
          <p:nvPr/>
        </p:nvSpPr>
        <p:spPr>
          <a:xfrm>
            <a:off x="4317405" y="2583450"/>
            <a:ext cx="79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모빌리티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889B48-4048-ED17-0478-B2BED0167AEF}"/>
              </a:ext>
            </a:extLst>
          </p:cNvPr>
          <p:cNvSpPr/>
          <p:nvPr/>
        </p:nvSpPr>
        <p:spPr>
          <a:xfrm>
            <a:off x="5159613" y="2583450"/>
            <a:ext cx="828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디지털 물류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29DDB39-51B7-D648-2C9E-B1AC752F04B6}"/>
              </a:ext>
            </a:extLst>
          </p:cNvPr>
          <p:cNvSpPr/>
          <p:nvPr/>
        </p:nvSpPr>
        <p:spPr>
          <a:xfrm>
            <a:off x="3507826" y="2950919"/>
            <a:ext cx="828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스마트건설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2DF63DF-FDFE-6CC8-6CB5-015E6EC97EAB}"/>
              </a:ext>
            </a:extLst>
          </p:cNvPr>
          <p:cNvSpPr/>
          <p:nvPr/>
        </p:nvSpPr>
        <p:spPr>
          <a:xfrm>
            <a:off x="6102562" y="2950919"/>
            <a:ext cx="504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latinLnBrk="0"/>
            <a:r>
              <a:rPr lang="ko-KR" altLang="en-US" sz="900" ker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기타</a:t>
            </a:r>
            <a:endParaRPr lang="ko-KR" altLang="en-US" sz="900" kern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CB18FDB-39E5-2458-DACF-1FBB4F66228D}"/>
              </a:ext>
            </a:extLst>
          </p:cNvPr>
          <p:cNvSpPr/>
          <p:nvPr/>
        </p:nvSpPr>
        <p:spPr>
          <a:xfrm>
            <a:off x="4379497" y="2950919"/>
            <a:ext cx="828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스마트빌딩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968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기업소개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상세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802587"/>
              </p:ext>
            </p:extLst>
          </p:nvPr>
        </p:nvGraphicFramePr>
        <p:xfrm>
          <a:off x="9680490" y="1691003"/>
          <a:ext cx="2340000" cy="192288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리스트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상세화면 이동 없음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기업명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간략한 정보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홍보자료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건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8-1)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기업로고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8-2)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사업분야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참여사업명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8-3)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기업 홈페이지 있을 경우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아이콘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홈페이지 새창으로 오픈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8-4)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기업명 및 간략한 정보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2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줄가까지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- 2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줄 초과시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말줄임표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표시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마우스오버시 설명 전체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8-5)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홈보자료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(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요즘기업픽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우수사례 등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홍보자료 상세화면으로 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페이지네이션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97518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기업소개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목록</a:t>
            </a: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A3B72520-BF9D-83AA-ED37-BE31E06111DE}"/>
              </a:ext>
            </a:extLst>
          </p:cNvPr>
          <p:cNvGrpSpPr/>
          <p:nvPr/>
        </p:nvGrpSpPr>
        <p:grpSpPr>
          <a:xfrm>
            <a:off x="3738774" y="3927504"/>
            <a:ext cx="2251830" cy="216000"/>
            <a:chOff x="2650639" y="5805098"/>
            <a:chExt cx="2251830" cy="216000"/>
          </a:xfrm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AFB1819-2DDB-E6D0-1237-EBDF52DAFCC0}"/>
                </a:ext>
              </a:extLst>
            </p:cNvPr>
            <p:cNvSpPr/>
            <p:nvPr/>
          </p:nvSpPr>
          <p:spPr>
            <a:xfrm>
              <a:off x="2650639" y="5805098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>
                      <a:lumMod val="75000"/>
                    </a:schemeClr>
                  </a:solidFill>
                </a:rPr>
                <a:t>|&lt;</a:t>
              </a:r>
              <a:endParaRPr lang="ko-KR" altLang="en-US" sz="800" b="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919EC53-A133-BC23-FEE2-3B013F78BD00}"/>
                </a:ext>
              </a:extLst>
            </p:cNvPr>
            <p:cNvSpPr/>
            <p:nvPr/>
          </p:nvSpPr>
          <p:spPr>
            <a:xfrm>
              <a:off x="2905352" y="5805098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>
                      <a:lumMod val="75000"/>
                    </a:schemeClr>
                  </a:solidFill>
                </a:rPr>
                <a:t>&lt;</a:t>
              </a:r>
              <a:endParaRPr lang="ko-KR" altLang="en-US" sz="800" b="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6F08CB7A-2F85-F673-8560-3DA44974E0D2}"/>
                </a:ext>
              </a:extLst>
            </p:cNvPr>
            <p:cNvSpPr/>
            <p:nvPr/>
          </p:nvSpPr>
          <p:spPr>
            <a:xfrm>
              <a:off x="3414778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9FBE53CF-7A33-4355-858E-795DF4C25AE2}"/>
                </a:ext>
              </a:extLst>
            </p:cNvPr>
            <p:cNvSpPr/>
            <p:nvPr/>
          </p:nvSpPr>
          <p:spPr>
            <a:xfrm>
              <a:off x="3669491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D934389E-A97A-4945-14D6-301672F789F5}"/>
                </a:ext>
              </a:extLst>
            </p:cNvPr>
            <p:cNvSpPr/>
            <p:nvPr/>
          </p:nvSpPr>
          <p:spPr>
            <a:xfrm>
              <a:off x="3924204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78BDD56F-1199-FD28-6A98-E0D9E11846FA}"/>
                </a:ext>
              </a:extLst>
            </p:cNvPr>
            <p:cNvSpPr/>
            <p:nvPr/>
          </p:nvSpPr>
          <p:spPr>
            <a:xfrm>
              <a:off x="4178917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4446A00-5355-1815-4B07-77FFBFD962CD}"/>
                </a:ext>
              </a:extLst>
            </p:cNvPr>
            <p:cNvSpPr/>
            <p:nvPr/>
          </p:nvSpPr>
          <p:spPr>
            <a:xfrm>
              <a:off x="4433630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B37C333F-3464-2C6F-1B35-08F0A8322EA1}"/>
                </a:ext>
              </a:extLst>
            </p:cNvPr>
            <p:cNvSpPr/>
            <p:nvPr/>
          </p:nvSpPr>
          <p:spPr>
            <a:xfrm>
              <a:off x="4688340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&gt;|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B8A3C72-8125-0162-C13E-1D455E53C66A}"/>
                </a:ext>
              </a:extLst>
            </p:cNvPr>
            <p:cNvSpPr/>
            <p:nvPr/>
          </p:nvSpPr>
          <p:spPr>
            <a:xfrm>
              <a:off x="3160065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1138A7AD-EEC8-16CA-53CD-9C437FA1B9CA}"/>
              </a:ext>
            </a:extLst>
          </p:cNvPr>
          <p:cNvSpPr/>
          <p:nvPr/>
        </p:nvSpPr>
        <p:spPr>
          <a:xfrm>
            <a:off x="372748" y="849534"/>
            <a:ext cx="2124000" cy="104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3" name="사각형: 둥근 위쪽 모서리 82">
            <a:extLst>
              <a:ext uri="{FF2B5EF4-FFF2-40B4-BE49-F238E27FC236}">
                <a16:creationId xmlns:a16="http://schemas.microsoft.com/office/drawing/2014/main" id="{D36FA586-2242-451F-B5DC-2BC49ACB7EF0}"/>
              </a:ext>
            </a:extLst>
          </p:cNvPr>
          <p:cNvSpPr/>
          <p:nvPr/>
        </p:nvSpPr>
        <p:spPr>
          <a:xfrm>
            <a:off x="372748" y="1867522"/>
            <a:ext cx="2124000" cy="1800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72000" bIns="7200" rtlCol="0" anchor="t"/>
          <a:lstStyle/>
          <a:p>
            <a:pPr algn="l"/>
            <a:endParaRPr lang="ko-KR" altLang="en-US" sz="75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8112A668-EDA4-38FD-84F4-D9099F84E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33" y="1149926"/>
            <a:ext cx="1203430" cy="468000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9F7BA569-20E5-4A73-AC86-B0E11C61CFC7}"/>
              </a:ext>
            </a:extLst>
          </p:cNvPr>
          <p:cNvSpPr txBox="1"/>
          <p:nvPr/>
        </p:nvSpPr>
        <p:spPr>
          <a:xfrm>
            <a:off x="433918" y="2250592"/>
            <a:ext cx="205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(</a:t>
            </a:r>
            <a:r>
              <a:rPr kumimoji="0" lang="ko-KR" altLang="en-US" sz="105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주</a:t>
            </a:r>
            <a:r>
              <a:rPr kumimoji="0" lang="en-US" altLang="ko-KR" sz="105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)</a:t>
            </a:r>
            <a:r>
              <a:rPr kumimoji="0" lang="ko-KR" altLang="en-US" sz="1050" b="1" i="0" u="none" strike="noStrike" kern="0" cap="none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빅테크플러스</a:t>
            </a:r>
            <a:endParaRPr kumimoji="0" lang="en-US" altLang="ko-KR" sz="1050" b="1" i="0" u="none" strike="noStrike" kern="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84EC7BA-6D39-7A8C-B4EF-53DDDBAF9554}"/>
              </a:ext>
            </a:extLst>
          </p:cNvPr>
          <p:cNvSpPr/>
          <p:nvPr/>
        </p:nvSpPr>
        <p:spPr>
          <a:xfrm>
            <a:off x="1118254" y="2023100"/>
            <a:ext cx="720000" cy="162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NEXT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챌린지</a:t>
            </a: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83A10B8F-6BCF-25F6-FACB-CD5F341F96B8}"/>
              </a:ext>
            </a:extLst>
          </p:cNvPr>
          <p:cNvSpPr/>
          <p:nvPr/>
        </p:nvSpPr>
        <p:spPr>
          <a:xfrm>
            <a:off x="524840" y="2023100"/>
            <a:ext cx="540000" cy="16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프롭테크</a:t>
            </a:r>
            <a:endParaRPr lang="ko-KR" altLang="en-US" sz="800" kern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6234FCE6-CBC0-987F-96B9-01B0D1E836B0}"/>
              </a:ext>
            </a:extLst>
          </p:cNvPr>
          <p:cNvSpPr/>
          <p:nvPr/>
        </p:nvSpPr>
        <p:spPr>
          <a:xfrm>
            <a:off x="4944747" y="849534"/>
            <a:ext cx="2124000" cy="104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6" name="사각형: 둥근 위쪽 모서리 155">
            <a:extLst>
              <a:ext uri="{FF2B5EF4-FFF2-40B4-BE49-F238E27FC236}">
                <a16:creationId xmlns:a16="http://schemas.microsoft.com/office/drawing/2014/main" id="{CAE78A11-9696-C8CD-2F52-089141D70AB0}"/>
              </a:ext>
            </a:extLst>
          </p:cNvPr>
          <p:cNvSpPr/>
          <p:nvPr/>
        </p:nvSpPr>
        <p:spPr>
          <a:xfrm>
            <a:off x="4944747" y="1867522"/>
            <a:ext cx="2124000" cy="1800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72000" bIns="7200" rtlCol="0" anchor="t"/>
          <a:lstStyle/>
          <a:p>
            <a:pPr algn="l"/>
            <a:endParaRPr lang="ko-KR" altLang="en-US" sz="75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03D0C31A-9D5E-E148-87EE-EFE6A83956E2}"/>
              </a:ext>
            </a:extLst>
          </p:cNvPr>
          <p:cNvSpPr/>
          <p:nvPr/>
        </p:nvSpPr>
        <p:spPr>
          <a:xfrm>
            <a:off x="7230745" y="849534"/>
            <a:ext cx="2124000" cy="104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3" name="사각형: 둥근 위쪽 모서리 162">
            <a:extLst>
              <a:ext uri="{FF2B5EF4-FFF2-40B4-BE49-F238E27FC236}">
                <a16:creationId xmlns:a16="http://schemas.microsoft.com/office/drawing/2014/main" id="{4277E712-6C68-DF33-2227-D746AF54178B}"/>
              </a:ext>
            </a:extLst>
          </p:cNvPr>
          <p:cNvSpPr/>
          <p:nvPr/>
        </p:nvSpPr>
        <p:spPr>
          <a:xfrm>
            <a:off x="7230745" y="1867522"/>
            <a:ext cx="2124000" cy="1800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72000" bIns="7200" rtlCol="0" anchor="t"/>
          <a:lstStyle/>
          <a:p>
            <a:pPr algn="l"/>
            <a:endParaRPr lang="ko-KR" altLang="en-US" sz="75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71" name="그림 170">
            <a:extLst>
              <a:ext uri="{FF2B5EF4-FFF2-40B4-BE49-F238E27FC236}">
                <a16:creationId xmlns:a16="http://schemas.microsoft.com/office/drawing/2014/main" id="{CDCE2232-121E-1D27-D565-E56CFD377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747" y="1212473"/>
            <a:ext cx="1404000" cy="347306"/>
          </a:xfrm>
          <a:prstGeom prst="rect">
            <a:avLst/>
          </a:prstGeom>
        </p:spPr>
      </p:pic>
      <p:pic>
        <p:nvPicPr>
          <p:cNvPr id="178" name="그림 177">
            <a:extLst>
              <a:ext uri="{FF2B5EF4-FFF2-40B4-BE49-F238E27FC236}">
                <a16:creationId xmlns:a16="http://schemas.microsoft.com/office/drawing/2014/main" id="{2D18507B-771D-2F32-1433-091F0505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617" y="1222523"/>
            <a:ext cx="1671165" cy="324000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215F3393-E5DF-98B5-C529-D8F2A92A907D}"/>
              </a:ext>
            </a:extLst>
          </p:cNvPr>
          <p:cNvSpPr txBox="1"/>
          <p:nvPr/>
        </p:nvSpPr>
        <p:spPr>
          <a:xfrm>
            <a:off x="433917" y="2486790"/>
            <a:ext cx="199873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850" kern="0" dirty="0">
                <a:solidFill>
                  <a:prstClr val="black"/>
                </a:solidFill>
                <a:latin typeface="+mn-ea"/>
              </a:rPr>
              <a:t>부동산자산관리 및 </a:t>
            </a:r>
            <a:r>
              <a:rPr lang="ko-KR" altLang="en-US" sz="850" kern="0" dirty="0" err="1">
                <a:solidFill>
                  <a:prstClr val="black"/>
                </a:solidFill>
                <a:latin typeface="+mn-ea"/>
              </a:rPr>
              <a:t>전세키지미</a:t>
            </a:r>
            <a:r>
              <a:rPr lang="ko-KR" altLang="en-US" sz="850" kern="0" dirty="0">
                <a:solidFill>
                  <a:prstClr val="black"/>
                </a:solidFill>
                <a:latin typeface="+mn-ea"/>
              </a:rPr>
              <a:t> 서비스 “</a:t>
            </a:r>
            <a:r>
              <a:rPr lang="ko-KR" altLang="en-US" sz="850" kern="0" dirty="0" err="1">
                <a:solidFill>
                  <a:prstClr val="black"/>
                </a:solidFill>
                <a:latin typeface="+mn-ea"/>
              </a:rPr>
              <a:t>홈큐</a:t>
            </a:r>
            <a:r>
              <a:rPr lang="ko-KR" altLang="en-US" sz="850" kern="0" dirty="0">
                <a:solidFill>
                  <a:prstClr val="black"/>
                </a:solidFill>
                <a:latin typeface="+mn-ea"/>
              </a:rPr>
              <a:t>”</a:t>
            </a:r>
            <a:endParaRPr lang="en-US" altLang="ko-KR" sz="850" kern="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BAEE8196-3C33-86AD-C361-821E9CF90E4B}"/>
              </a:ext>
            </a:extLst>
          </p:cNvPr>
          <p:cNvSpPr/>
          <p:nvPr/>
        </p:nvSpPr>
        <p:spPr>
          <a:xfrm>
            <a:off x="2658746" y="849534"/>
            <a:ext cx="2124000" cy="104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91" name="사각형: 둥근 위쪽 모서리 190">
            <a:extLst>
              <a:ext uri="{FF2B5EF4-FFF2-40B4-BE49-F238E27FC236}">
                <a16:creationId xmlns:a16="http://schemas.microsoft.com/office/drawing/2014/main" id="{B95C900B-409D-CD4C-2A8D-D9C5A0A448BE}"/>
              </a:ext>
            </a:extLst>
          </p:cNvPr>
          <p:cNvSpPr/>
          <p:nvPr/>
        </p:nvSpPr>
        <p:spPr>
          <a:xfrm>
            <a:off x="2658746" y="1867522"/>
            <a:ext cx="2124000" cy="1800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72000" bIns="7200" rtlCol="0" anchor="t"/>
          <a:lstStyle/>
          <a:p>
            <a:pPr algn="l"/>
            <a:endParaRPr lang="ko-KR" altLang="en-US" sz="75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83A64F17-35EA-60AD-E6A7-5A6D66EEFD21}"/>
              </a:ext>
            </a:extLst>
          </p:cNvPr>
          <p:cNvSpPr txBox="1"/>
          <p:nvPr/>
        </p:nvSpPr>
        <p:spPr>
          <a:xfrm>
            <a:off x="2719916" y="2250592"/>
            <a:ext cx="205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(</a:t>
            </a:r>
            <a:r>
              <a:rPr kumimoji="0" lang="ko-KR" altLang="en-US" sz="105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주</a:t>
            </a:r>
            <a:r>
              <a:rPr kumimoji="0" lang="en-US" altLang="ko-KR" sz="105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)</a:t>
            </a:r>
            <a:r>
              <a:rPr kumimoji="0" lang="ko-KR" altLang="en-US" sz="1050" b="1" i="0" u="none" strike="noStrike" kern="0" cap="none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위밋모빌리티</a:t>
            </a:r>
            <a:endParaRPr kumimoji="0" lang="en-US" altLang="ko-KR" sz="1050" b="1" i="0" u="none" strike="noStrike" kern="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BC261FD4-7722-06EC-3EE2-EC1C8A2F6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6771" y="1213336"/>
            <a:ext cx="1138629" cy="2952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068552E-D3AB-EBCF-CC32-1B7FFEEDCD40}"/>
              </a:ext>
            </a:extLst>
          </p:cNvPr>
          <p:cNvGrpSpPr/>
          <p:nvPr/>
        </p:nvGrpSpPr>
        <p:grpSpPr>
          <a:xfrm>
            <a:off x="524840" y="2976586"/>
            <a:ext cx="864000" cy="540000"/>
            <a:chOff x="524840" y="2976586"/>
            <a:chExt cx="864000" cy="64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0A07B06-F9DC-379B-AA44-58BE0CAD57F8}"/>
                </a:ext>
              </a:extLst>
            </p:cNvPr>
            <p:cNvSpPr/>
            <p:nvPr/>
          </p:nvSpPr>
          <p:spPr bwMode="auto">
            <a:xfrm>
              <a:off x="524840" y="2976586"/>
              <a:ext cx="864000" cy="64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tIns="0" rIns="36000" bIns="0" rtlCol="0" anchor="ctr"/>
            <a:lstStyle/>
            <a:p>
              <a:pPr algn="l"/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orean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18F514B-F901-18EB-0B27-E7B3103732A7}"/>
                </a:ext>
              </a:extLst>
            </p:cNvPr>
            <p:cNvCxnSpPr/>
            <p:nvPr/>
          </p:nvCxnSpPr>
          <p:spPr>
            <a:xfrm flipH="1">
              <a:off x="524840" y="2976586"/>
              <a:ext cx="864000" cy="648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B30F0F2-7730-8F34-DD6F-85DF873B36BB}"/>
                </a:ext>
              </a:extLst>
            </p:cNvPr>
            <p:cNvCxnSpPr/>
            <p:nvPr/>
          </p:nvCxnSpPr>
          <p:spPr>
            <a:xfrm>
              <a:off x="524840" y="2976586"/>
              <a:ext cx="864000" cy="648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22D715C-67D1-DEDC-016C-752DE933B55F}"/>
              </a:ext>
            </a:extLst>
          </p:cNvPr>
          <p:cNvGrpSpPr/>
          <p:nvPr/>
        </p:nvGrpSpPr>
        <p:grpSpPr>
          <a:xfrm>
            <a:off x="1496750" y="2976586"/>
            <a:ext cx="864000" cy="540000"/>
            <a:chOff x="524840" y="2976586"/>
            <a:chExt cx="864000" cy="6480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3A27D86-3B3C-8238-664D-6488741265B2}"/>
                </a:ext>
              </a:extLst>
            </p:cNvPr>
            <p:cNvSpPr/>
            <p:nvPr/>
          </p:nvSpPr>
          <p:spPr bwMode="auto">
            <a:xfrm>
              <a:off x="524840" y="2976586"/>
              <a:ext cx="864000" cy="64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tIns="0" rIns="36000" bIns="0" rtlCol="0" anchor="ctr"/>
            <a:lstStyle/>
            <a:p>
              <a:pPr algn="l"/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orean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7783290-23F3-C69B-F76E-8C12576DA33F}"/>
                </a:ext>
              </a:extLst>
            </p:cNvPr>
            <p:cNvCxnSpPr/>
            <p:nvPr/>
          </p:nvCxnSpPr>
          <p:spPr>
            <a:xfrm flipH="1">
              <a:off x="524840" y="2976586"/>
              <a:ext cx="864000" cy="648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DD8BC51-4B29-541E-037F-C87C9DA0E4C0}"/>
                </a:ext>
              </a:extLst>
            </p:cNvPr>
            <p:cNvCxnSpPr/>
            <p:nvPr/>
          </p:nvCxnSpPr>
          <p:spPr>
            <a:xfrm>
              <a:off x="524840" y="2976586"/>
              <a:ext cx="864000" cy="648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 descr="상징, 디자인이(가) 표시된 사진&#10;&#10;자동 생성된 설명">
            <a:extLst>
              <a:ext uri="{FF2B5EF4-FFF2-40B4-BE49-F238E27FC236}">
                <a16:creationId xmlns:a16="http://schemas.microsoft.com/office/drawing/2014/main" id="{34360CA8-163F-E994-E1A9-FBDED32BF8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639" y="2010893"/>
            <a:ext cx="161111" cy="180000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2B65B24-3B76-67F2-7E01-F12A2FEF6048}"/>
              </a:ext>
            </a:extLst>
          </p:cNvPr>
          <p:cNvSpPr/>
          <p:nvPr/>
        </p:nvSpPr>
        <p:spPr>
          <a:xfrm>
            <a:off x="3399726" y="2023100"/>
            <a:ext cx="720000" cy="162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NEXT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챌린지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5647DF5-2699-B81C-1E36-B122A7D19F72}"/>
              </a:ext>
            </a:extLst>
          </p:cNvPr>
          <p:cNvSpPr/>
          <p:nvPr/>
        </p:nvSpPr>
        <p:spPr>
          <a:xfrm>
            <a:off x="2806312" y="2023100"/>
            <a:ext cx="540000" cy="16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모빌리티</a:t>
            </a:r>
            <a:endParaRPr lang="ko-KR" altLang="en-US" sz="800" kern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3BA481-552E-0EB4-0A43-7E2AE8C90DA7}"/>
              </a:ext>
            </a:extLst>
          </p:cNvPr>
          <p:cNvSpPr txBox="1"/>
          <p:nvPr/>
        </p:nvSpPr>
        <p:spPr>
          <a:xfrm>
            <a:off x="2715389" y="2486790"/>
            <a:ext cx="199873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850" kern="0" dirty="0">
                <a:solidFill>
                  <a:prstClr val="black"/>
                </a:solidFill>
                <a:latin typeface="+mn-ea"/>
              </a:rPr>
              <a:t>이동이 필요한 모든 산업에 필요한 다수차량의 복수경유지 최적화 솔루션</a:t>
            </a:r>
            <a:endParaRPr lang="en-US" altLang="ko-KR" sz="850" kern="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0ADC37D-54B7-0F90-58DE-B386344FFFC0}"/>
              </a:ext>
            </a:extLst>
          </p:cNvPr>
          <p:cNvGrpSpPr/>
          <p:nvPr/>
        </p:nvGrpSpPr>
        <p:grpSpPr>
          <a:xfrm>
            <a:off x="2806312" y="2976586"/>
            <a:ext cx="864000" cy="540000"/>
            <a:chOff x="524840" y="2976586"/>
            <a:chExt cx="864000" cy="6480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169CCFC-B518-F521-5929-2EBE75D83A3E}"/>
                </a:ext>
              </a:extLst>
            </p:cNvPr>
            <p:cNvSpPr/>
            <p:nvPr/>
          </p:nvSpPr>
          <p:spPr bwMode="auto">
            <a:xfrm>
              <a:off x="524840" y="2976586"/>
              <a:ext cx="864000" cy="64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tIns="0" rIns="36000" bIns="0" rtlCol="0" anchor="ctr"/>
            <a:lstStyle/>
            <a:p>
              <a:pPr algn="l"/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orean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D7CAE8BA-205D-85A6-6C86-C57AF2CE2758}"/>
                </a:ext>
              </a:extLst>
            </p:cNvPr>
            <p:cNvCxnSpPr/>
            <p:nvPr/>
          </p:nvCxnSpPr>
          <p:spPr>
            <a:xfrm flipH="1">
              <a:off x="524840" y="2976586"/>
              <a:ext cx="864000" cy="648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26A12D98-4477-6705-B146-0DD652A5F88A}"/>
                </a:ext>
              </a:extLst>
            </p:cNvPr>
            <p:cNvCxnSpPr/>
            <p:nvPr/>
          </p:nvCxnSpPr>
          <p:spPr>
            <a:xfrm>
              <a:off x="524840" y="2976586"/>
              <a:ext cx="864000" cy="648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B127448-8D4F-5567-1093-622A2B45C183}"/>
              </a:ext>
            </a:extLst>
          </p:cNvPr>
          <p:cNvGrpSpPr/>
          <p:nvPr/>
        </p:nvGrpSpPr>
        <p:grpSpPr>
          <a:xfrm>
            <a:off x="3778222" y="2976586"/>
            <a:ext cx="864000" cy="540000"/>
            <a:chOff x="524840" y="2976586"/>
            <a:chExt cx="864000" cy="64800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D171394-CB37-3317-F1A5-536E72D858D0}"/>
                </a:ext>
              </a:extLst>
            </p:cNvPr>
            <p:cNvSpPr/>
            <p:nvPr/>
          </p:nvSpPr>
          <p:spPr bwMode="auto">
            <a:xfrm>
              <a:off x="524840" y="2976586"/>
              <a:ext cx="864000" cy="64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tIns="0" rIns="36000" bIns="0" rtlCol="0" anchor="ctr"/>
            <a:lstStyle/>
            <a:p>
              <a:pPr algn="l"/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orean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6C2E474-6E7F-3D24-8AEA-F3A408CF350C}"/>
                </a:ext>
              </a:extLst>
            </p:cNvPr>
            <p:cNvCxnSpPr/>
            <p:nvPr/>
          </p:nvCxnSpPr>
          <p:spPr>
            <a:xfrm flipH="1">
              <a:off x="524840" y="2976586"/>
              <a:ext cx="864000" cy="648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F6688F2-4DF6-2850-C64D-D78FEFD9A821}"/>
                </a:ext>
              </a:extLst>
            </p:cNvPr>
            <p:cNvCxnSpPr/>
            <p:nvPr/>
          </p:nvCxnSpPr>
          <p:spPr>
            <a:xfrm>
              <a:off x="524840" y="2976586"/>
              <a:ext cx="864000" cy="648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그림 47" descr="상징, 디자인이(가) 표시된 사진&#10;&#10;자동 생성된 설명">
            <a:extLst>
              <a:ext uri="{FF2B5EF4-FFF2-40B4-BE49-F238E27FC236}">
                <a16:creationId xmlns:a16="http://schemas.microsoft.com/office/drawing/2014/main" id="{9C3AC14D-E9D7-EC19-53C7-24F4E1DBE3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11" y="2010893"/>
            <a:ext cx="161111" cy="1800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9E725F0-93F3-94C7-10F0-1346140B9818}"/>
              </a:ext>
            </a:extLst>
          </p:cNvPr>
          <p:cNvSpPr txBox="1"/>
          <p:nvPr/>
        </p:nvSpPr>
        <p:spPr>
          <a:xfrm>
            <a:off x="7291916" y="2250592"/>
            <a:ext cx="205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(</a:t>
            </a:r>
            <a:r>
              <a:rPr kumimoji="0" lang="ko-KR" altLang="en-US" sz="105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주</a:t>
            </a:r>
            <a:r>
              <a:rPr kumimoji="0" lang="en-US" altLang="ko-KR" sz="105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)</a:t>
            </a:r>
            <a:r>
              <a:rPr kumimoji="0" lang="ko-KR" altLang="en-US" sz="1050" b="1" i="0" u="none" strike="noStrike" kern="0" cap="none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오아시스비지니스</a:t>
            </a:r>
            <a:endParaRPr kumimoji="0" lang="en-US" altLang="ko-KR" sz="1050" b="1" i="0" u="none" strike="noStrike" kern="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B51D4B4B-44D3-F5D0-95B2-905DB68E2016}"/>
              </a:ext>
            </a:extLst>
          </p:cNvPr>
          <p:cNvSpPr/>
          <p:nvPr/>
        </p:nvSpPr>
        <p:spPr>
          <a:xfrm>
            <a:off x="7976252" y="2023100"/>
            <a:ext cx="720000" cy="162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NEXT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챌린지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CBA91908-6632-3211-8148-0C089E6F429F}"/>
              </a:ext>
            </a:extLst>
          </p:cNvPr>
          <p:cNvSpPr/>
          <p:nvPr/>
        </p:nvSpPr>
        <p:spPr>
          <a:xfrm>
            <a:off x="7382838" y="2023100"/>
            <a:ext cx="540000" cy="16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프롭테크</a:t>
            </a:r>
            <a:endParaRPr lang="ko-KR" altLang="en-US" sz="800" kern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2DAC7EB-D104-1DEF-1B27-E8E2FA6F4619}"/>
              </a:ext>
            </a:extLst>
          </p:cNvPr>
          <p:cNvSpPr txBox="1"/>
          <p:nvPr/>
        </p:nvSpPr>
        <p:spPr>
          <a:xfrm>
            <a:off x="7291915" y="2486790"/>
            <a:ext cx="1998731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850" kern="0" dirty="0">
                <a:solidFill>
                  <a:prstClr val="black"/>
                </a:solidFill>
                <a:latin typeface="+mn-ea"/>
              </a:rPr>
              <a:t>AI </a:t>
            </a:r>
            <a:r>
              <a:rPr lang="ko-KR" altLang="en-US" sz="850" kern="0" dirty="0">
                <a:solidFill>
                  <a:prstClr val="black"/>
                </a:solidFill>
                <a:latin typeface="+mn-ea"/>
              </a:rPr>
              <a:t>상권분석 기반 매출추정 알고리즘</a:t>
            </a:r>
            <a:endParaRPr lang="en-US" altLang="ko-KR" sz="850" kern="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813B02C-2699-7DAB-69E2-3C780E295C68}"/>
              </a:ext>
            </a:extLst>
          </p:cNvPr>
          <p:cNvGrpSpPr/>
          <p:nvPr/>
        </p:nvGrpSpPr>
        <p:grpSpPr>
          <a:xfrm>
            <a:off x="7382838" y="2976586"/>
            <a:ext cx="864000" cy="540000"/>
            <a:chOff x="524840" y="2976586"/>
            <a:chExt cx="864000" cy="64800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3B52B1A-38F2-5976-F52B-E644D2F0E5BC}"/>
                </a:ext>
              </a:extLst>
            </p:cNvPr>
            <p:cNvSpPr/>
            <p:nvPr/>
          </p:nvSpPr>
          <p:spPr bwMode="auto">
            <a:xfrm>
              <a:off x="524840" y="2976586"/>
              <a:ext cx="864000" cy="64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tIns="0" rIns="36000" bIns="0" rtlCol="0" anchor="ctr"/>
            <a:lstStyle/>
            <a:p>
              <a:pPr algn="l"/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orean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E5690203-68F1-C13A-063D-0E11251805A4}"/>
                </a:ext>
              </a:extLst>
            </p:cNvPr>
            <p:cNvCxnSpPr/>
            <p:nvPr/>
          </p:nvCxnSpPr>
          <p:spPr>
            <a:xfrm flipH="1">
              <a:off x="524840" y="2976586"/>
              <a:ext cx="864000" cy="648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976BA20A-EFB0-F1BC-401B-20DFEE4E66D9}"/>
                </a:ext>
              </a:extLst>
            </p:cNvPr>
            <p:cNvCxnSpPr/>
            <p:nvPr/>
          </p:nvCxnSpPr>
          <p:spPr>
            <a:xfrm>
              <a:off x="524840" y="2976586"/>
              <a:ext cx="864000" cy="648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9835D272-11FC-5D9E-9CE0-793A437C64AD}"/>
              </a:ext>
            </a:extLst>
          </p:cNvPr>
          <p:cNvGrpSpPr/>
          <p:nvPr/>
        </p:nvGrpSpPr>
        <p:grpSpPr>
          <a:xfrm>
            <a:off x="8354748" y="2976586"/>
            <a:ext cx="864000" cy="540000"/>
            <a:chOff x="524840" y="2976586"/>
            <a:chExt cx="864000" cy="648000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3771FCD-9FA1-D7B9-EB0E-0995B1B5E486}"/>
                </a:ext>
              </a:extLst>
            </p:cNvPr>
            <p:cNvSpPr/>
            <p:nvPr/>
          </p:nvSpPr>
          <p:spPr bwMode="auto">
            <a:xfrm>
              <a:off x="524840" y="2976586"/>
              <a:ext cx="864000" cy="64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tIns="0" rIns="36000" bIns="0" rtlCol="0" anchor="ctr"/>
            <a:lstStyle/>
            <a:p>
              <a:pPr algn="l"/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orean"/>
              </a:endParaRP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E81419FC-B02A-6A9E-96ED-03CA8B2B9685}"/>
                </a:ext>
              </a:extLst>
            </p:cNvPr>
            <p:cNvCxnSpPr/>
            <p:nvPr/>
          </p:nvCxnSpPr>
          <p:spPr>
            <a:xfrm flipH="1">
              <a:off x="524840" y="2976586"/>
              <a:ext cx="864000" cy="648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3B9188C2-DDA5-B0A7-C776-00904943C18E}"/>
                </a:ext>
              </a:extLst>
            </p:cNvPr>
            <p:cNvCxnSpPr/>
            <p:nvPr/>
          </p:nvCxnSpPr>
          <p:spPr>
            <a:xfrm>
              <a:off x="524840" y="2976586"/>
              <a:ext cx="864000" cy="648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그림 76" descr="상징, 디자인이(가) 표시된 사진&#10;&#10;자동 생성된 설명">
            <a:extLst>
              <a:ext uri="{FF2B5EF4-FFF2-40B4-BE49-F238E27FC236}">
                <a16:creationId xmlns:a16="http://schemas.microsoft.com/office/drawing/2014/main" id="{F6AD832C-8FF6-4F17-F05C-ECC8F4D152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637" y="2010893"/>
            <a:ext cx="161111" cy="180000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835EDB57-D193-B3C0-BFBC-ED2FB2920C61}"/>
              </a:ext>
            </a:extLst>
          </p:cNvPr>
          <p:cNvSpPr txBox="1"/>
          <p:nvPr/>
        </p:nvSpPr>
        <p:spPr>
          <a:xfrm>
            <a:off x="5005917" y="2250592"/>
            <a:ext cx="205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(</a:t>
            </a:r>
            <a:r>
              <a:rPr kumimoji="0" lang="ko-KR" altLang="en-US" sz="105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주</a:t>
            </a:r>
            <a:r>
              <a:rPr kumimoji="0" lang="en-US" altLang="ko-KR" sz="105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)</a:t>
            </a:r>
            <a:r>
              <a:rPr kumimoji="0" lang="ko-KR" altLang="en-US" sz="1050" b="1" i="0" u="none" strike="noStrike" kern="0" cap="none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디비엔텍</a:t>
            </a:r>
            <a:endParaRPr kumimoji="0" lang="en-US" altLang="ko-KR" sz="1050" b="1" i="0" u="none" strike="noStrike" kern="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550C295F-4C20-BB85-0024-4B5C5F084714}"/>
              </a:ext>
            </a:extLst>
          </p:cNvPr>
          <p:cNvSpPr/>
          <p:nvPr/>
        </p:nvSpPr>
        <p:spPr>
          <a:xfrm>
            <a:off x="5685727" y="2023100"/>
            <a:ext cx="720000" cy="162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NEXT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챌린지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654B4108-593A-BAE3-36DB-9458A3FCC906}"/>
              </a:ext>
            </a:extLst>
          </p:cNvPr>
          <p:cNvSpPr/>
          <p:nvPr/>
        </p:nvSpPr>
        <p:spPr>
          <a:xfrm>
            <a:off x="5092313" y="2023100"/>
            <a:ext cx="540000" cy="16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모빌리티</a:t>
            </a:r>
            <a:endParaRPr lang="ko-KR" altLang="en-US" sz="800" kern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334E0EB-B790-3F8D-548F-F0C509485577}"/>
              </a:ext>
            </a:extLst>
          </p:cNvPr>
          <p:cNvSpPr txBox="1"/>
          <p:nvPr/>
        </p:nvSpPr>
        <p:spPr>
          <a:xfrm>
            <a:off x="5001390" y="2486790"/>
            <a:ext cx="199873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it-IT" altLang="ko-KR" sz="850" kern="0" dirty="0">
                <a:solidFill>
                  <a:prstClr val="black"/>
                </a:solidFill>
                <a:latin typeface="+mn-ea"/>
              </a:rPr>
              <a:t>VisionON (VisionON T, VisionON S, VisionON C)</a:t>
            </a:r>
            <a:endParaRPr lang="en-US" altLang="ko-KR" sz="850" kern="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21383E1-C9B2-EDFF-9349-1E7C2EB4E855}"/>
              </a:ext>
            </a:extLst>
          </p:cNvPr>
          <p:cNvGrpSpPr/>
          <p:nvPr/>
        </p:nvGrpSpPr>
        <p:grpSpPr>
          <a:xfrm>
            <a:off x="5092313" y="2976586"/>
            <a:ext cx="864000" cy="540000"/>
            <a:chOff x="524840" y="2976586"/>
            <a:chExt cx="864000" cy="648000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B847A508-9611-9B6C-294C-85EAFFA919C1}"/>
                </a:ext>
              </a:extLst>
            </p:cNvPr>
            <p:cNvSpPr/>
            <p:nvPr/>
          </p:nvSpPr>
          <p:spPr bwMode="auto">
            <a:xfrm>
              <a:off x="524840" y="2976586"/>
              <a:ext cx="864000" cy="64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tIns="0" rIns="36000" bIns="0" rtlCol="0" anchor="ctr"/>
            <a:lstStyle/>
            <a:p>
              <a:pPr algn="l"/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orean"/>
              </a:endParaRPr>
            </a:p>
          </p:txBody>
        </p: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FDB21AF6-4CF1-7337-079B-C6C696317864}"/>
                </a:ext>
              </a:extLst>
            </p:cNvPr>
            <p:cNvCxnSpPr/>
            <p:nvPr/>
          </p:nvCxnSpPr>
          <p:spPr>
            <a:xfrm flipH="1">
              <a:off x="524840" y="2976586"/>
              <a:ext cx="864000" cy="648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70FEA002-C547-4341-4079-43E87715ADFC}"/>
                </a:ext>
              </a:extLst>
            </p:cNvPr>
            <p:cNvCxnSpPr/>
            <p:nvPr/>
          </p:nvCxnSpPr>
          <p:spPr>
            <a:xfrm>
              <a:off x="524840" y="2976586"/>
              <a:ext cx="864000" cy="648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DA12EFD6-9F6A-44BE-232F-2C4D875B8FEB}"/>
              </a:ext>
            </a:extLst>
          </p:cNvPr>
          <p:cNvGrpSpPr/>
          <p:nvPr/>
        </p:nvGrpSpPr>
        <p:grpSpPr>
          <a:xfrm>
            <a:off x="6064223" y="2976586"/>
            <a:ext cx="864000" cy="540000"/>
            <a:chOff x="524840" y="2976586"/>
            <a:chExt cx="864000" cy="648000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48E9DBF3-17E7-F5CF-030A-14BDD1ED1B42}"/>
                </a:ext>
              </a:extLst>
            </p:cNvPr>
            <p:cNvSpPr/>
            <p:nvPr/>
          </p:nvSpPr>
          <p:spPr bwMode="auto">
            <a:xfrm>
              <a:off x="524840" y="2976586"/>
              <a:ext cx="864000" cy="64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tIns="0" rIns="36000" bIns="0" rtlCol="0" anchor="ctr"/>
            <a:lstStyle/>
            <a:p>
              <a:pPr algn="l"/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orean"/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4405BEBC-4903-D87A-DFFF-F7D6187500F3}"/>
                </a:ext>
              </a:extLst>
            </p:cNvPr>
            <p:cNvCxnSpPr/>
            <p:nvPr/>
          </p:nvCxnSpPr>
          <p:spPr>
            <a:xfrm flipH="1">
              <a:off x="524840" y="2976586"/>
              <a:ext cx="864000" cy="648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139658BD-C490-E1D4-2345-A1B0016F2ABF}"/>
                </a:ext>
              </a:extLst>
            </p:cNvPr>
            <p:cNvCxnSpPr/>
            <p:nvPr/>
          </p:nvCxnSpPr>
          <p:spPr>
            <a:xfrm>
              <a:off x="524840" y="2976586"/>
              <a:ext cx="864000" cy="648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B7CEA8EF-1B2C-A883-CC4F-3E6A7C339520}"/>
              </a:ext>
            </a:extLst>
          </p:cNvPr>
          <p:cNvSpPr/>
          <p:nvPr/>
        </p:nvSpPr>
        <p:spPr>
          <a:xfrm>
            <a:off x="277095" y="78102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8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7E356E7-8FC2-37A8-460B-34AC3628402F}"/>
              </a:ext>
            </a:extLst>
          </p:cNvPr>
          <p:cNvSpPr/>
          <p:nvPr/>
        </p:nvSpPr>
        <p:spPr>
          <a:xfrm>
            <a:off x="277095" y="196879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8-2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EC30313-84BE-DAA4-34D1-0FE93FFD8A2C}"/>
              </a:ext>
            </a:extLst>
          </p:cNvPr>
          <p:cNvSpPr/>
          <p:nvPr/>
        </p:nvSpPr>
        <p:spPr>
          <a:xfrm>
            <a:off x="277095" y="227045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8-4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489365D-3698-0E76-6BAB-C155EF680895}"/>
              </a:ext>
            </a:extLst>
          </p:cNvPr>
          <p:cNvSpPr/>
          <p:nvPr/>
        </p:nvSpPr>
        <p:spPr>
          <a:xfrm>
            <a:off x="277095" y="293976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8-5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1151F4-90F2-D5C3-FDE4-B0CA80929F7A}"/>
              </a:ext>
            </a:extLst>
          </p:cNvPr>
          <p:cNvSpPr/>
          <p:nvPr/>
        </p:nvSpPr>
        <p:spPr>
          <a:xfrm>
            <a:off x="1945639" y="196879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8-3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13DAF3B-4F81-B5B6-11F0-A4F1D35275F9}"/>
              </a:ext>
            </a:extLst>
          </p:cNvPr>
          <p:cNvSpPr/>
          <p:nvPr/>
        </p:nvSpPr>
        <p:spPr>
          <a:xfrm>
            <a:off x="3399726" y="394842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9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7E2AFBE-9FB9-2DD3-6EB7-219813186B0E}"/>
              </a:ext>
            </a:extLst>
          </p:cNvPr>
          <p:cNvSpPr/>
          <p:nvPr/>
        </p:nvSpPr>
        <p:spPr>
          <a:xfrm>
            <a:off x="483952" y="122408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8-1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23B9E-A439-F6F1-C5DB-664D584EDC56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기업홍보관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기업소개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소개 </a:t>
            </a:r>
          </a:p>
        </p:txBody>
      </p:sp>
    </p:spTree>
    <p:extLst>
      <p:ext uri="{BB962C8B-B14F-4D97-AF65-F5344CB8AC3E}">
        <p14:creationId xmlns:p14="http://schemas.microsoft.com/office/powerpoint/2010/main" val="3244073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기업소개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목록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722539"/>
              </p:ext>
            </p:extLst>
          </p:nvPr>
        </p:nvGraphicFramePr>
        <p:xfrm>
          <a:off x="9680490" y="1691003"/>
          <a:ext cx="2340000" cy="386784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홍보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탭메뉴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선택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홍보유형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기업 목록 노출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단일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검색어 입력 후 검색 버튼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기업 목록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검색 결과 없을 경우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메시지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검색 결과가 없습니다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.’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전체 건수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리스트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_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인터뷰 영상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유형에 상관없이 최신 등록순으로 정렬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5-1)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영상 썸네일 노출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썸네일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배너에서 바로 영상 재생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일시정지가능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5-2)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사업분야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기업명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대표자명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기업명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대표자명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상세화면으로 이동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5-3) New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아이콘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게시일로부터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7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일간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리스트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인터뷰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우수사례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이미지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유형에 상관없이 최신 등록순으로 정렬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상세화면으로 이동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6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썸네일 이미지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썸네일 사이즈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336 * 336)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6-2)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사업분야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기업명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간략한 정보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최대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줄까지 노출되며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 2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줄 초과될 경우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말줄임표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표시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페이지네이션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49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03585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기업홍보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lang="ko-KR" altLang="en-US" sz="1400" dirty="0">
                <a:solidFill>
                  <a:prstClr val="black"/>
                </a:solidFill>
                <a:latin typeface="함초롬돋움"/>
                <a:ea typeface="함초롬돋움"/>
              </a:rPr>
              <a:t>목록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4A941BA-6FB9-D671-8BEC-C542C49E7959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기업홍보관</a:t>
            </a:r>
            <a:r>
              <a:rPr lang="ko-KR" altLang="en-US" sz="1050" dirty="0">
                <a:solidFill>
                  <a:srgbClr val="7F7F7F"/>
                </a:solidFill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기업소개</a:t>
            </a:r>
            <a:r>
              <a:rPr lang="ko-KR" altLang="en-US" sz="1050" dirty="0">
                <a:solidFill>
                  <a:srgbClr val="7F7F7F"/>
                </a:solidFill>
              </a:rPr>
              <a:t>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b="1" dirty="0">
                <a:solidFill>
                  <a:schemeClr val="tx1"/>
                </a:solidFill>
              </a:rPr>
              <a:t>홍보</a:t>
            </a:r>
            <a:endParaRPr lang="en-US" altLang="ko-KR" sz="1050" b="1" dirty="0">
              <a:solidFill>
                <a:schemeClr val="tx1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74C70FE-1337-AFAD-4BCE-74B75BD53A3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chemeClr val="tx1"/>
                </a:solidFill>
              </a:rPr>
              <a:t>기업소개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D129951-E76C-16B5-D9DD-F630C724566A}"/>
              </a:ext>
            </a:extLst>
          </p:cNvPr>
          <p:cNvSpPr/>
          <p:nvPr/>
        </p:nvSpPr>
        <p:spPr bwMode="auto">
          <a:xfrm>
            <a:off x="431303" y="1210389"/>
            <a:ext cx="8923071" cy="648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 algn="ctr"/>
            <a:r>
              <a:rPr lang="ko-KR" altLang="en-US" sz="1000" i="0" dirty="0" err="1">
                <a:solidFill>
                  <a:srgbClr val="333333"/>
                </a:solidFill>
                <a:effectLst/>
              </a:rPr>
              <a:t>기업지원허브와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 함께 성장하고 있는 국토교통 중소벤처 </a:t>
            </a:r>
            <a:r>
              <a:rPr lang="ko-KR" altLang="en-US" sz="1000" i="0" dirty="0" err="1">
                <a:solidFill>
                  <a:srgbClr val="333333"/>
                </a:solidFill>
                <a:effectLst/>
              </a:rPr>
              <a:t>스타트업을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 소개합니다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421F81-ADB0-405B-A77F-3E51F86BF347}"/>
              </a:ext>
            </a:extLst>
          </p:cNvPr>
          <p:cNvGrpSpPr/>
          <p:nvPr/>
        </p:nvGrpSpPr>
        <p:grpSpPr>
          <a:xfrm>
            <a:off x="430093" y="1924503"/>
            <a:ext cx="8911037" cy="396000"/>
            <a:chOff x="430093" y="1924503"/>
            <a:chExt cx="8911037" cy="396000"/>
          </a:xfrm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24B61F6F-7EB5-673C-2E72-2855C2368FFD}"/>
                </a:ext>
              </a:extLst>
            </p:cNvPr>
            <p:cNvSpPr/>
            <p:nvPr/>
          </p:nvSpPr>
          <p:spPr bwMode="auto">
            <a:xfrm>
              <a:off x="4877130" y="1924503"/>
              <a:ext cx="4464000" cy="396000"/>
            </a:xfrm>
            <a:prstGeom prst="rect">
              <a:avLst/>
            </a:prstGeom>
            <a:solidFill>
              <a:srgbClr val="0070C0"/>
            </a:solidFill>
            <a:ln w="317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orean"/>
                </a:rPr>
                <a:t>홍보</a:t>
              </a: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33555732-6424-4B5D-4C60-23C259614988}"/>
                </a:ext>
              </a:extLst>
            </p:cNvPr>
            <p:cNvSpPr/>
            <p:nvPr/>
          </p:nvSpPr>
          <p:spPr bwMode="auto">
            <a:xfrm>
              <a:off x="430093" y="1924503"/>
              <a:ext cx="4464000" cy="39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orean"/>
                </a:rPr>
                <a:t>소개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33AE95-BE43-EA32-007F-AB6B9678DED8}"/>
              </a:ext>
            </a:extLst>
          </p:cNvPr>
          <p:cNvSpPr/>
          <p:nvPr/>
        </p:nvSpPr>
        <p:spPr bwMode="auto">
          <a:xfrm>
            <a:off x="431303" y="2489467"/>
            <a:ext cx="8909828" cy="8709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FA4CEC-40D2-430E-0E5C-F86F1F1844E5}"/>
              </a:ext>
            </a:extLst>
          </p:cNvPr>
          <p:cNvSpPr/>
          <p:nvPr/>
        </p:nvSpPr>
        <p:spPr>
          <a:xfrm>
            <a:off x="331315" y="3501951"/>
            <a:ext cx="2184370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</a:t>
            </a:r>
            <a:r>
              <a:rPr lang="ko-KR" altLang="en-US" sz="900" dirty="0">
                <a:solidFill>
                  <a:srgbClr val="7F7F7F"/>
                </a:solidFill>
              </a:rPr>
              <a:t> </a:t>
            </a:r>
            <a:r>
              <a:rPr lang="en-US" altLang="ko-KR" sz="900" b="1" dirty="0">
                <a:solidFill>
                  <a:srgbClr val="EE6630"/>
                </a:solidFill>
              </a:rPr>
              <a:t>50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56D078A-9EF0-FB7E-23F2-5EDD3B6E0424}"/>
              </a:ext>
            </a:extLst>
          </p:cNvPr>
          <p:cNvGrpSpPr/>
          <p:nvPr/>
        </p:nvGrpSpPr>
        <p:grpSpPr>
          <a:xfrm>
            <a:off x="4939058" y="3886704"/>
            <a:ext cx="2172646" cy="1944065"/>
            <a:chOff x="5016618" y="1204551"/>
            <a:chExt cx="2172646" cy="194406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16FE8E7-7444-A7A0-45C5-808E02C5BB70}"/>
                </a:ext>
              </a:extLst>
            </p:cNvPr>
            <p:cNvGrpSpPr/>
            <p:nvPr/>
          </p:nvGrpSpPr>
          <p:grpSpPr>
            <a:xfrm>
              <a:off x="5016618" y="1204551"/>
              <a:ext cx="2124000" cy="1170000"/>
              <a:chOff x="433438" y="4099367"/>
              <a:chExt cx="2105999" cy="120640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380CBB79-F16D-7002-FC9B-230A9E21F505}"/>
                  </a:ext>
                </a:extLst>
              </p:cNvPr>
              <p:cNvSpPr/>
              <p:nvPr/>
            </p:nvSpPr>
            <p:spPr>
              <a:xfrm>
                <a:off x="433438" y="4099367"/>
                <a:ext cx="2096802" cy="1206408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F745879-737A-3E29-A0D9-018C72D0A4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634" y="4124844"/>
                <a:ext cx="2096803" cy="97508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9C27C0B-3A9A-B17E-4B31-4D24AC1DB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635" y="4124844"/>
                <a:ext cx="2063482" cy="96512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사각형: 둥근 위쪽 모서리 16">
              <a:extLst>
                <a:ext uri="{FF2B5EF4-FFF2-40B4-BE49-F238E27FC236}">
                  <a16:creationId xmlns:a16="http://schemas.microsoft.com/office/drawing/2014/main" id="{20302F61-233C-AB99-FD0E-9AD2595EFA84}"/>
                </a:ext>
              </a:extLst>
            </p:cNvPr>
            <p:cNvSpPr/>
            <p:nvPr/>
          </p:nvSpPr>
          <p:spPr>
            <a:xfrm rot="10800000">
              <a:off x="5016618" y="2176616"/>
              <a:ext cx="2114724" cy="972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72000" bIns="7200" rtlCol="0" anchor="t"/>
            <a:lstStyle/>
            <a:p>
              <a:pPr algn="l"/>
              <a:endParaRPr lang="ko-KR" altLang="en-US" sz="7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E36748-1154-2481-3035-F0EDCCF8656C}"/>
                </a:ext>
              </a:extLst>
            </p:cNvPr>
            <p:cNvSpPr txBox="1"/>
            <p:nvPr/>
          </p:nvSpPr>
          <p:spPr>
            <a:xfrm>
              <a:off x="5064965" y="2459486"/>
              <a:ext cx="2124299" cy="618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(</a:t>
              </a:r>
              <a:r>
                <a:rPr lang="ko-KR" altLang="en-US" sz="1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주</a:t>
              </a:r>
              <a:r>
                <a:rPr lang="en-US" altLang="ko-KR" sz="1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)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이에이트</a:t>
              </a:r>
              <a:r>
                <a:rPr lang="ko-KR" altLang="en-US" sz="1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 </a:t>
              </a:r>
              <a:br>
                <a:rPr lang="en-US" altLang="ko-KR" sz="1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</a:br>
              <a:r>
                <a:rPr lang="ko-KR" altLang="en-US" sz="10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스마트 시티에 한발자국 성큼</a:t>
              </a:r>
              <a:r>
                <a:rPr lang="en-US" altLang="ko-KR" sz="10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! </a:t>
              </a:r>
              <a:r>
                <a:rPr lang="ko-KR" altLang="en-US" sz="10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입자</a:t>
              </a:r>
              <a:endParaRPr lang="en-US" altLang="ko-KR" sz="1000" b="1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Noto Sans Korean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10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기반 디지털 트윈 </a:t>
              </a:r>
              <a:r>
                <a:rPr lang="ko-KR" altLang="en-US" sz="1000" b="1" i="0" dirty="0" err="1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시물레이션</a:t>
              </a:r>
              <a:r>
                <a:rPr lang="ko-KR" altLang="en-US" sz="10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 </a:t>
              </a:r>
              <a:r>
                <a:rPr lang="en-US" altLang="ko-KR" sz="10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 …</a:t>
              </a:r>
              <a:endParaRPr lang="en-US" altLang="ko-KR" sz="1000" b="1" i="0" dirty="0">
                <a:solidFill>
                  <a:srgbClr val="333333"/>
                </a:solidFill>
                <a:effectLst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8788420-2933-03B7-8C0A-4C2FFD308DC7}"/>
                </a:ext>
              </a:extLst>
            </p:cNvPr>
            <p:cNvSpPr/>
            <p:nvPr/>
          </p:nvSpPr>
          <p:spPr>
            <a:xfrm>
              <a:off x="5154989" y="2285179"/>
              <a:ext cx="612000" cy="1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8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스마트시티</a:t>
              </a:r>
              <a:endParaRPr lang="ko-KR" altLang="en-US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F1C2F8B-B78D-B43A-3B19-B7CF6154A0B7}"/>
              </a:ext>
            </a:extLst>
          </p:cNvPr>
          <p:cNvGrpSpPr/>
          <p:nvPr/>
        </p:nvGrpSpPr>
        <p:grpSpPr>
          <a:xfrm>
            <a:off x="3738774" y="6059399"/>
            <a:ext cx="2251830" cy="216000"/>
            <a:chOff x="2650639" y="5805098"/>
            <a:chExt cx="2251830" cy="21600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8427967-2030-0E75-EB36-B22A3FB377A9}"/>
                </a:ext>
              </a:extLst>
            </p:cNvPr>
            <p:cNvSpPr/>
            <p:nvPr/>
          </p:nvSpPr>
          <p:spPr>
            <a:xfrm>
              <a:off x="2650639" y="5805098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>
                      <a:lumMod val="75000"/>
                    </a:schemeClr>
                  </a:solidFill>
                </a:rPr>
                <a:t>|&lt;</a:t>
              </a:r>
              <a:endParaRPr lang="ko-KR" altLang="en-US" sz="800" b="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3AB7DF8-7F8D-E814-0961-68A9F3B3C48A}"/>
                </a:ext>
              </a:extLst>
            </p:cNvPr>
            <p:cNvSpPr/>
            <p:nvPr/>
          </p:nvSpPr>
          <p:spPr>
            <a:xfrm>
              <a:off x="2905352" y="5805098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>
                      <a:lumMod val="75000"/>
                    </a:schemeClr>
                  </a:solidFill>
                </a:rPr>
                <a:t>&lt;</a:t>
              </a:r>
              <a:endParaRPr lang="ko-KR" altLang="en-US" sz="800" b="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D86FD9B-FBC1-52FC-1061-73AECA08CC98}"/>
                </a:ext>
              </a:extLst>
            </p:cNvPr>
            <p:cNvSpPr/>
            <p:nvPr/>
          </p:nvSpPr>
          <p:spPr>
            <a:xfrm>
              <a:off x="3414778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64A0905-DF4D-F394-B2E8-9B1042707DE3}"/>
                </a:ext>
              </a:extLst>
            </p:cNvPr>
            <p:cNvSpPr/>
            <p:nvPr/>
          </p:nvSpPr>
          <p:spPr>
            <a:xfrm>
              <a:off x="3669491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0642855-03A3-E656-554C-6A753575B211}"/>
                </a:ext>
              </a:extLst>
            </p:cNvPr>
            <p:cNvSpPr/>
            <p:nvPr/>
          </p:nvSpPr>
          <p:spPr>
            <a:xfrm>
              <a:off x="3924204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C4541E7-5592-14C3-9A80-848945C468D0}"/>
                </a:ext>
              </a:extLst>
            </p:cNvPr>
            <p:cNvSpPr/>
            <p:nvPr/>
          </p:nvSpPr>
          <p:spPr>
            <a:xfrm>
              <a:off x="4178917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3113C0C-7B38-45F7-E4E2-4424181CB749}"/>
                </a:ext>
              </a:extLst>
            </p:cNvPr>
            <p:cNvSpPr/>
            <p:nvPr/>
          </p:nvSpPr>
          <p:spPr>
            <a:xfrm>
              <a:off x="4433630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8539F3B-4FBB-611E-C061-6B936A6EB883}"/>
                </a:ext>
              </a:extLst>
            </p:cNvPr>
            <p:cNvSpPr/>
            <p:nvPr/>
          </p:nvSpPr>
          <p:spPr>
            <a:xfrm>
              <a:off x="4688340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&gt;|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827CBF9-F815-8CA9-B852-C39ECA22F1A7}"/>
                </a:ext>
              </a:extLst>
            </p:cNvPr>
            <p:cNvSpPr/>
            <p:nvPr/>
          </p:nvSpPr>
          <p:spPr>
            <a:xfrm>
              <a:off x="3160065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68B5BAA-06C0-261B-D993-E47BC22DF5F4}"/>
              </a:ext>
            </a:extLst>
          </p:cNvPr>
          <p:cNvGrpSpPr/>
          <p:nvPr/>
        </p:nvGrpSpPr>
        <p:grpSpPr>
          <a:xfrm>
            <a:off x="367058" y="3886704"/>
            <a:ext cx="2124000" cy="1944065"/>
            <a:chOff x="5016618" y="1204551"/>
            <a:chExt cx="2124000" cy="1944065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50CB61D-E963-8F68-FF9F-F21DB0508C26}"/>
                </a:ext>
              </a:extLst>
            </p:cNvPr>
            <p:cNvGrpSpPr/>
            <p:nvPr/>
          </p:nvGrpSpPr>
          <p:grpSpPr>
            <a:xfrm>
              <a:off x="5016618" y="1204551"/>
              <a:ext cx="2124000" cy="1170000"/>
              <a:chOff x="433438" y="4099367"/>
              <a:chExt cx="2105999" cy="1206408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2E9E208A-6421-F1BD-F5DB-FE1C29EDAB45}"/>
                  </a:ext>
                </a:extLst>
              </p:cNvPr>
              <p:cNvSpPr/>
              <p:nvPr/>
            </p:nvSpPr>
            <p:spPr>
              <a:xfrm>
                <a:off x="433438" y="4099367"/>
                <a:ext cx="2096802" cy="1206408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110009B7-1FC7-D3C8-F82D-794E6D3C54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634" y="4124844"/>
                <a:ext cx="2096803" cy="97508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FA5D2992-F7C4-EC51-3044-764A8839AD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635" y="4124844"/>
                <a:ext cx="2063482" cy="96512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사각형: 둥근 위쪽 모서리 44">
              <a:extLst>
                <a:ext uri="{FF2B5EF4-FFF2-40B4-BE49-F238E27FC236}">
                  <a16:creationId xmlns:a16="http://schemas.microsoft.com/office/drawing/2014/main" id="{7B5DEEC4-8990-9FFB-2980-9BBD5CE3E9B6}"/>
                </a:ext>
              </a:extLst>
            </p:cNvPr>
            <p:cNvSpPr/>
            <p:nvPr/>
          </p:nvSpPr>
          <p:spPr>
            <a:xfrm rot="10800000">
              <a:off x="5016618" y="2176616"/>
              <a:ext cx="2114724" cy="972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72000" bIns="7200" rtlCol="0" anchor="t"/>
            <a:lstStyle/>
            <a:p>
              <a:pPr algn="l"/>
              <a:endParaRPr lang="ko-KR" altLang="en-US" sz="7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21781AD-9D1E-2279-ADA9-91F05F662463}"/>
                </a:ext>
              </a:extLst>
            </p:cNvPr>
            <p:cNvSpPr txBox="1"/>
            <p:nvPr/>
          </p:nvSpPr>
          <p:spPr>
            <a:xfrm>
              <a:off x="5064965" y="2459486"/>
              <a:ext cx="1178528" cy="433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(</a:t>
              </a:r>
              <a:r>
                <a:rPr lang="ko-KR" altLang="en-US" sz="1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주</a:t>
              </a:r>
              <a:r>
                <a:rPr lang="en-US" altLang="ko-KR" sz="1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)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위밋모빌리티</a:t>
              </a:r>
              <a:br>
                <a:rPr lang="en-US" altLang="ko-KR" sz="1000" b="1" i="0" dirty="0">
                  <a:solidFill>
                    <a:srgbClr val="333333"/>
                  </a:solidFill>
                  <a:effectLst/>
                </a:rPr>
              </a:br>
              <a:r>
                <a:rPr lang="ko-KR" altLang="en-US" sz="1000" b="1" dirty="0" err="1">
                  <a:solidFill>
                    <a:srgbClr val="333333"/>
                  </a:solidFill>
                </a:rPr>
                <a:t>강귀선</a:t>
              </a:r>
              <a:r>
                <a:rPr lang="ko-KR" altLang="en-US" sz="1000" b="1" i="0" dirty="0">
                  <a:solidFill>
                    <a:srgbClr val="333333"/>
                  </a:solidFill>
                  <a:effectLst/>
                </a:rPr>
                <a:t> 대표</a:t>
              </a:r>
              <a:endParaRPr lang="en-US" altLang="ko-KR" sz="1000" b="1" i="0" dirty="0">
                <a:solidFill>
                  <a:srgbClr val="333333"/>
                </a:solidFill>
                <a:effectLst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429866C-60C0-9C87-4D4A-F708825F0857}"/>
                </a:ext>
              </a:extLst>
            </p:cNvPr>
            <p:cNvSpPr/>
            <p:nvPr/>
          </p:nvSpPr>
          <p:spPr>
            <a:xfrm>
              <a:off x="5159712" y="2285179"/>
              <a:ext cx="540000" cy="1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800" kern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모빌리티</a:t>
              </a:r>
              <a:endParaRPr lang="ko-KR" altLang="en-US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9C3257A-E39A-A4EF-9759-EE228772D60A}"/>
              </a:ext>
            </a:extLst>
          </p:cNvPr>
          <p:cNvGrpSpPr/>
          <p:nvPr/>
        </p:nvGrpSpPr>
        <p:grpSpPr>
          <a:xfrm>
            <a:off x="7226419" y="3886704"/>
            <a:ext cx="2124000" cy="1944065"/>
            <a:chOff x="5016618" y="1204551"/>
            <a:chExt cx="2124000" cy="194406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4B029F21-7A6C-CD81-0311-21385DE60F2B}"/>
                </a:ext>
              </a:extLst>
            </p:cNvPr>
            <p:cNvGrpSpPr/>
            <p:nvPr/>
          </p:nvGrpSpPr>
          <p:grpSpPr>
            <a:xfrm>
              <a:off x="5016618" y="1204551"/>
              <a:ext cx="2124000" cy="1170000"/>
              <a:chOff x="433438" y="4099367"/>
              <a:chExt cx="2105999" cy="1206408"/>
            </a:xfrm>
          </p:grpSpPr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D0611654-1BC1-EEFC-4830-3D50BB9B64C3}"/>
                  </a:ext>
                </a:extLst>
              </p:cNvPr>
              <p:cNvSpPr/>
              <p:nvPr/>
            </p:nvSpPr>
            <p:spPr>
              <a:xfrm>
                <a:off x="433438" y="4099367"/>
                <a:ext cx="2096802" cy="1206408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9F3F6017-55E8-1D07-D047-D46261B997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634" y="4124844"/>
                <a:ext cx="2096803" cy="97508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2D0B4AA2-0AD0-4070-F8F6-3CAF9945CD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635" y="4124844"/>
                <a:ext cx="2063482" cy="96512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사각형: 둥근 위쪽 모서리 52">
              <a:extLst>
                <a:ext uri="{FF2B5EF4-FFF2-40B4-BE49-F238E27FC236}">
                  <a16:creationId xmlns:a16="http://schemas.microsoft.com/office/drawing/2014/main" id="{2389A8AE-1BBF-ECE6-786A-6447BE48F502}"/>
                </a:ext>
              </a:extLst>
            </p:cNvPr>
            <p:cNvSpPr/>
            <p:nvPr/>
          </p:nvSpPr>
          <p:spPr>
            <a:xfrm rot="10800000">
              <a:off x="5016618" y="2176616"/>
              <a:ext cx="2114724" cy="972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72000" bIns="7200" rtlCol="0" anchor="t"/>
            <a:lstStyle/>
            <a:p>
              <a:pPr algn="l"/>
              <a:endParaRPr lang="ko-KR" altLang="en-US" sz="7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3BA3E6-96FA-CE64-7A37-8EB17D55534B}"/>
                </a:ext>
              </a:extLst>
            </p:cNvPr>
            <p:cNvSpPr txBox="1"/>
            <p:nvPr/>
          </p:nvSpPr>
          <p:spPr>
            <a:xfrm>
              <a:off x="5064965" y="2459486"/>
              <a:ext cx="1915909" cy="618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(</a:t>
              </a:r>
              <a:r>
                <a:rPr lang="ko-KR" altLang="en-US" sz="1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주</a:t>
              </a:r>
              <a:r>
                <a:rPr lang="en-US" altLang="ko-KR" sz="1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)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랩투마켓</a:t>
              </a:r>
              <a:br>
                <a:rPr lang="en-US" altLang="ko-KR" sz="1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</a:br>
              <a:r>
                <a:rPr lang="ko-KR" altLang="en-US" sz="1000" b="1" i="0" dirty="0">
                  <a:solidFill>
                    <a:srgbClr val="333333"/>
                  </a:solidFill>
                  <a:effectLst/>
                </a:rPr>
                <a:t>물류 혁신의 중심</a:t>
              </a:r>
              <a:r>
                <a:rPr lang="en-US" altLang="ko-KR" sz="1000" b="1" i="0" dirty="0">
                  <a:solidFill>
                    <a:srgbClr val="333333"/>
                  </a:solidFill>
                  <a:effectLst/>
                </a:rPr>
                <a:t>! </a:t>
              </a:r>
              <a:r>
                <a:rPr lang="ko-KR" altLang="en-US" sz="1000" b="1" i="0" dirty="0">
                  <a:solidFill>
                    <a:srgbClr val="333333"/>
                  </a:solidFill>
                  <a:effectLst/>
                </a:rPr>
                <a:t>레고형 셔틀</a:t>
              </a:r>
              <a:r>
                <a:rPr lang="en-US" altLang="ko-KR" sz="10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·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0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포장시스템 </a:t>
              </a:r>
              <a:r>
                <a:rPr lang="en-US" altLang="ko-KR" sz="1000" b="1" i="0" dirty="0">
                  <a:solidFill>
                    <a:srgbClr val="333333"/>
                  </a:solidFill>
                  <a:effectLst/>
                  <a:highlight>
                    <a:srgbClr val="F8F8F8"/>
                  </a:highlight>
                  <a:latin typeface="Noto Sans Korean"/>
                </a:rPr>
                <a:t>(Shuttle system)</a:t>
              </a:r>
              <a:endParaRPr lang="en-US" altLang="ko-KR" sz="1000" b="1" i="0" dirty="0">
                <a:solidFill>
                  <a:srgbClr val="333333"/>
                </a:solidFill>
                <a:effectLst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65E8BD1E-C058-08B5-A1CD-EB97AEB432E9}"/>
                </a:ext>
              </a:extLst>
            </p:cNvPr>
            <p:cNvSpPr/>
            <p:nvPr/>
          </p:nvSpPr>
          <p:spPr>
            <a:xfrm>
              <a:off x="5130157" y="2285179"/>
              <a:ext cx="612000" cy="1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디지털물류</a:t>
              </a:r>
            </a:p>
          </p:txBody>
        </p:sp>
      </p:grpSp>
      <p:sp>
        <p:nvSpPr>
          <p:cNvPr id="60" name="타원 59">
            <a:extLst>
              <a:ext uri="{FF2B5EF4-FFF2-40B4-BE49-F238E27FC236}">
                <a16:creationId xmlns:a16="http://schemas.microsoft.com/office/drawing/2014/main" id="{45242232-A894-774C-134F-9899D7D3C57B}"/>
              </a:ext>
            </a:extLst>
          </p:cNvPr>
          <p:cNvSpPr/>
          <p:nvPr/>
        </p:nvSpPr>
        <p:spPr>
          <a:xfrm>
            <a:off x="999034" y="358375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53F7CBC7-0913-DBA3-7A06-4A3A8F5A2712}"/>
              </a:ext>
            </a:extLst>
          </p:cNvPr>
          <p:cNvSpPr/>
          <p:nvPr/>
        </p:nvSpPr>
        <p:spPr>
          <a:xfrm>
            <a:off x="179884" y="200408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0673B95-BA1D-9501-F94B-6054A60D0D74}"/>
              </a:ext>
            </a:extLst>
          </p:cNvPr>
          <p:cNvSpPr/>
          <p:nvPr/>
        </p:nvSpPr>
        <p:spPr>
          <a:xfrm>
            <a:off x="265870" y="380779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5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09B159F9-694D-F3E8-9887-BC62E300F838}"/>
              </a:ext>
            </a:extLst>
          </p:cNvPr>
          <p:cNvSpPr/>
          <p:nvPr/>
        </p:nvSpPr>
        <p:spPr>
          <a:xfrm>
            <a:off x="3403892" y="606078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7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1454180-9CEC-5FED-382D-9C2BAE6068DC}"/>
              </a:ext>
            </a:extLst>
          </p:cNvPr>
          <p:cNvSpPr/>
          <p:nvPr/>
        </p:nvSpPr>
        <p:spPr>
          <a:xfrm>
            <a:off x="256443" y="492957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5-2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EF81D45-9C75-0971-958F-B4026135BB67}"/>
              </a:ext>
            </a:extLst>
          </p:cNvPr>
          <p:cNvGrpSpPr/>
          <p:nvPr/>
        </p:nvGrpSpPr>
        <p:grpSpPr>
          <a:xfrm>
            <a:off x="2654418" y="3886704"/>
            <a:ext cx="2124000" cy="1944065"/>
            <a:chOff x="5016618" y="1204551"/>
            <a:chExt cx="2124000" cy="194406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7883C53-46FA-B215-535E-BC13AD308F2A}"/>
                </a:ext>
              </a:extLst>
            </p:cNvPr>
            <p:cNvGrpSpPr/>
            <p:nvPr/>
          </p:nvGrpSpPr>
          <p:grpSpPr>
            <a:xfrm>
              <a:off x="5016618" y="1204551"/>
              <a:ext cx="2124000" cy="1170000"/>
              <a:chOff x="433438" y="4099367"/>
              <a:chExt cx="2105999" cy="1206408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79420169-06FD-9CDA-E53F-9EE5897B5F5E}"/>
                  </a:ext>
                </a:extLst>
              </p:cNvPr>
              <p:cNvSpPr/>
              <p:nvPr/>
            </p:nvSpPr>
            <p:spPr>
              <a:xfrm>
                <a:off x="433438" y="4099367"/>
                <a:ext cx="2096802" cy="1206408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0E438113-17D0-C3DC-9641-806B0716DD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634" y="4124844"/>
                <a:ext cx="2096803" cy="97508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90D61ED-CCBF-9CB5-65CE-630E8A04E9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635" y="4124844"/>
                <a:ext cx="2063482" cy="96512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사각형: 둥근 위쪽 모서리 36">
              <a:extLst>
                <a:ext uri="{FF2B5EF4-FFF2-40B4-BE49-F238E27FC236}">
                  <a16:creationId xmlns:a16="http://schemas.microsoft.com/office/drawing/2014/main" id="{F77CCDF8-9BB0-987F-C2CC-95DE15F47943}"/>
                </a:ext>
              </a:extLst>
            </p:cNvPr>
            <p:cNvSpPr/>
            <p:nvPr/>
          </p:nvSpPr>
          <p:spPr>
            <a:xfrm rot="10800000">
              <a:off x="5016618" y="2176616"/>
              <a:ext cx="2114724" cy="972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72000" bIns="7200" rtlCol="0" anchor="t"/>
            <a:lstStyle/>
            <a:p>
              <a:pPr algn="l"/>
              <a:endParaRPr lang="ko-KR" altLang="en-US" sz="7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F8A3D6-70F4-B424-4DE6-0459B8753E14}"/>
                </a:ext>
              </a:extLst>
            </p:cNvPr>
            <p:cNvSpPr txBox="1"/>
            <p:nvPr/>
          </p:nvSpPr>
          <p:spPr>
            <a:xfrm>
              <a:off x="5064965" y="2459486"/>
              <a:ext cx="1015021" cy="433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(</a:t>
              </a:r>
              <a:r>
                <a:rPr lang="ko-KR" altLang="en-US" sz="1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주</a:t>
              </a:r>
              <a:r>
                <a:rPr lang="en-US" altLang="ko-KR" sz="1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)</a:t>
              </a:r>
              <a:r>
                <a:rPr lang="ko-KR" altLang="en-US" sz="100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빅모빌리티</a:t>
              </a:r>
              <a:br>
                <a:rPr lang="en-US" altLang="ko-KR" sz="1000" b="1" i="0" dirty="0">
                  <a:solidFill>
                    <a:srgbClr val="333333"/>
                  </a:solidFill>
                  <a:effectLst/>
                </a:rPr>
              </a:br>
              <a:r>
                <a:rPr lang="ko-KR" altLang="en-US" sz="1000" b="1" dirty="0" err="1">
                  <a:solidFill>
                    <a:srgbClr val="333333"/>
                  </a:solidFill>
                </a:rPr>
                <a:t>서대규</a:t>
              </a:r>
              <a:r>
                <a:rPr lang="ko-KR" altLang="en-US" sz="1000" b="1" i="0" dirty="0">
                  <a:solidFill>
                    <a:srgbClr val="333333"/>
                  </a:solidFill>
                  <a:effectLst/>
                </a:rPr>
                <a:t> 대표 </a:t>
              </a:r>
              <a:endParaRPr lang="en-US" altLang="ko-KR" sz="1000" b="1" i="0" dirty="0">
                <a:solidFill>
                  <a:srgbClr val="333333"/>
                </a:solidFill>
                <a:effectLst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07B6F17-586B-EBC7-7A8B-FC131860F87E}"/>
                </a:ext>
              </a:extLst>
            </p:cNvPr>
            <p:cNvSpPr/>
            <p:nvPr/>
          </p:nvSpPr>
          <p:spPr>
            <a:xfrm>
              <a:off x="5163691" y="2285179"/>
              <a:ext cx="540000" cy="1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800" kern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모빌리티</a:t>
              </a:r>
              <a:endParaRPr lang="ko-KR" altLang="en-US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F09A8C7C-D25B-3DCC-C455-20D11D5C70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073" y="4218195"/>
            <a:ext cx="476250" cy="323850"/>
          </a:xfrm>
          <a:prstGeom prst="rect">
            <a:avLst/>
          </a:prstGeom>
        </p:spPr>
      </p:pic>
      <p:sp>
        <p:nvSpPr>
          <p:cNvPr id="68" name="타원 67">
            <a:extLst>
              <a:ext uri="{FF2B5EF4-FFF2-40B4-BE49-F238E27FC236}">
                <a16:creationId xmlns:a16="http://schemas.microsoft.com/office/drawing/2014/main" id="{05126200-E283-62AD-D205-66650101FA81}"/>
              </a:ext>
            </a:extLst>
          </p:cNvPr>
          <p:cNvSpPr/>
          <p:nvPr/>
        </p:nvSpPr>
        <p:spPr>
          <a:xfrm>
            <a:off x="803198" y="425898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5-1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1F4F2C1-6FDD-34ED-2854-819C0104833E}"/>
              </a:ext>
            </a:extLst>
          </p:cNvPr>
          <p:cNvSpPr/>
          <p:nvPr/>
        </p:nvSpPr>
        <p:spPr>
          <a:xfrm>
            <a:off x="2575437" y="380779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6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C481F0C9-3029-9874-ED39-81A10493AD72}"/>
              </a:ext>
            </a:extLst>
          </p:cNvPr>
          <p:cNvSpPr/>
          <p:nvPr/>
        </p:nvSpPr>
        <p:spPr>
          <a:xfrm>
            <a:off x="2566010" y="492957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6-2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64ED8B6-718A-C407-27CD-298BAB5D4A90}"/>
              </a:ext>
            </a:extLst>
          </p:cNvPr>
          <p:cNvSpPr/>
          <p:nvPr/>
        </p:nvSpPr>
        <p:spPr>
          <a:xfrm>
            <a:off x="3112765" y="425898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6-1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D05D50D5-E592-85FA-A9C7-F8A2E81F5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03" y="5369188"/>
            <a:ext cx="185391" cy="180000"/>
          </a:xfrm>
          <a:prstGeom prst="rect">
            <a:avLst/>
          </a:prstGeom>
        </p:spPr>
      </p:pic>
      <p:sp>
        <p:nvSpPr>
          <p:cNvPr id="79" name="타원 78">
            <a:extLst>
              <a:ext uri="{FF2B5EF4-FFF2-40B4-BE49-F238E27FC236}">
                <a16:creationId xmlns:a16="http://schemas.microsoft.com/office/drawing/2014/main" id="{B87AE865-836F-D1DB-D216-FBA12F0162CD}"/>
              </a:ext>
            </a:extLst>
          </p:cNvPr>
          <p:cNvSpPr/>
          <p:nvPr/>
        </p:nvSpPr>
        <p:spPr>
          <a:xfrm>
            <a:off x="1463074" y="533493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5-3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7F1862-E7C7-8153-B441-1FB87239C242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기업홍보관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기업소개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홍보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0F97D7-E0B2-1D1A-8F8A-D7DBA31D93B4}"/>
              </a:ext>
            </a:extLst>
          </p:cNvPr>
          <p:cNvSpPr txBox="1"/>
          <p:nvPr/>
        </p:nvSpPr>
        <p:spPr>
          <a:xfrm>
            <a:off x="568471" y="2611821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사업분야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10C11B7-FFB9-D3B5-7EA8-86839244A5DE}"/>
              </a:ext>
            </a:extLst>
          </p:cNvPr>
          <p:cNvSpPr/>
          <p:nvPr/>
        </p:nvSpPr>
        <p:spPr>
          <a:xfrm>
            <a:off x="179884" y="256810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FE3F3FC1-7417-911E-DDC7-7B16241495BE}"/>
              </a:ext>
            </a:extLst>
          </p:cNvPr>
          <p:cNvSpPr/>
          <p:nvPr/>
        </p:nvSpPr>
        <p:spPr>
          <a:xfrm>
            <a:off x="1220226" y="2583450"/>
            <a:ext cx="612000" cy="28800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latinLnBrk="0"/>
            <a:r>
              <a:rPr lang="ko-KR" altLang="en-US" sz="900" kern="0" dirty="0">
                <a:solidFill>
                  <a:schemeClr val="bg1"/>
                </a:solidFill>
                <a:latin typeface="+mj-ea"/>
                <a:ea typeface="+mj-ea"/>
              </a:rPr>
              <a:t>전체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2ADF5E06-506E-A332-0FA4-E84D640DB1BE}"/>
              </a:ext>
            </a:extLst>
          </p:cNvPr>
          <p:cNvSpPr/>
          <p:nvPr/>
        </p:nvSpPr>
        <p:spPr>
          <a:xfrm>
            <a:off x="2636155" y="2950919"/>
            <a:ext cx="828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스마트도시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EDD65B6D-4515-EC09-783F-92824F4D378C}"/>
              </a:ext>
            </a:extLst>
          </p:cNvPr>
          <p:cNvSpPr/>
          <p:nvPr/>
        </p:nvSpPr>
        <p:spPr>
          <a:xfrm>
            <a:off x="6038451" y="2583450"/>
            <a:ext cx="97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탄소중립도시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E777FBB3-0C94-6EB3-BEA9-9E179E068537}"/>
              </a:ext>
            </a:extLst>
          </p:cNvPr>
          <p:cNvSpPr/>
          <p:nvPr/>
        </p:nvSpPr>
        <p:spPr>
          <a:xfrm>
            <a:off x="1220226" y="2950919"/>
            <a:ext cx="1360604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ker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디지털 트윈 공간정보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7406B214-6A1C-98BE-21F3-CC512BF5AE89}"/>
              </a:ext>
            </a:extLst>
          </p:cNvPr>
          <p:cNvSpPr/>
          <p:nvPr/>
        </p:nvSpPr>
        <p:spPr>
          <a:xfrm>
            <a:off x="3399726" y="2583450"/>
            <a:ext cx="864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하이퍼튜브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5062422A-0740-A362-E7A2-4121A39948FF}"/>
              </a:ext>
            </a:extLst>
          </p:cNvPr>
          <p:cNvSpPr/>
          <p:nvPr/>
        </p:nvSpPr>
        <p:spPr>
          <a:xfrm>
            <a:off x="7059021" y="2583450"/>
            <a:ext cx="1008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latinLnBrk="0"/>
            <a:r>
              <a:rPr lang="en-US" altLang="ko-KR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Net Zero </a:t>
            </a: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건축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C80985E7-9325-C20F-BF61-EB29CB6742B8}"/>
              </a:ext>
            </a:extLst>
          </p:cNvPr>
          <p:cNvSpPr/>
          <p:nvPr/>
        </p:nvSpPr>
        <p:spPr>
          <a:xfrm>
            <a:off x="8107850" y="2583450"/>
            <a:ext cx="1080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액화수소인프라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81EAD03A-55EA-BDC7-4FB6-85A790C9190A}"/>
              </a:ext>
            </a:extLst>
          </p:cNvPr>
          <p:cNvSpPr/>
          <p:nvPr/>
        </p:nvSpPr>
        <p:spPr>
          <a:xfrm>
            <a:off x="5256529" y="2950919"/>
            <a:ext cx="79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latinLnBrk="0"/>
            <a:r>
              <a:rPr lang="ko-KR" altLang="en-US" sz="9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프롭테크</a:t>
            </a:r>
            <a:endParaRPr lang="ko-KR" altLang="en-US" sz="900" kern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3A7760DC-6A89-BC42-327C-DFE0C1892162}"/>
              </a:ext>
            </a:extLst>
          </p:cNvPr>
          <p:cNvSpPr/>
          <p:nvPr/>
        </p:nvSpPr>
        <p:spPr>
          <a:xfrm>
            <a:off x="1893158" y="2583450"/>
            <a:ext cx="79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자율주행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06D4B579-D863-9BA9-6A27-DCD9E6A63C7B}"/>
              </a:ext>
            </a:extLst>
          </p:cNvPr>
          <p:cNvSpPr/>
          <p:nvPr/>
        </p:nvSpPr>
        <p:spPr>
          <a:xfrm>
            <a:off x="2737780" y="2583450"/>
            <a:ext cx="61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latinLnBrk="0"/>
            <a:r>
              <a:rPr lang="en-US" altLang="ko-KR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UAM</a:t>
            </a:r>
            <a:endParaRPr lang="ko-KR" altLang="en-US" sz="900" kern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123FE144-06D5-9557-94C4-2DF7ABC2ABBC}"/>
              </a:ext>
            </a:extLst>
          </p:cNvPr>
          <p:cNvSpPr/>
          <p:nvPr/>
        </p:nvSpPr>
        <p:spPr>
          <a:xfrm>
            <a:off x="4317405" y="2583450"/>
            <a:ext cx="79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모빌리티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542017BE-C60D-184F-CF98-463674512A36}"/>
              </a:ext>
            </a:extLst>
          </p:cNvPr>
          <p:cNvSpPr/>
          <p:nvPr/>
        </p:nvSpPr>
        <p:spPr>
          <a:xfrm>
            <a:off x="5159613" y="2583450"/>
            <a:ext cx="828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디지털 물류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6B79B405-E8D4-1337-90C2-15A225B2FE69}"/>
              </a:ext>
            </a:extLst>
          </p:cNvPr>
          <p:cNvSpPr/>
          <p:nvPr/>
        </p:nvSpPr>
        <p:spPr>
          <a:xfrm>
            <a:off x="3507826" y="2950919"/>
            <a:ext cx="828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스마트건설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67613D5B-5003-4582-57FE-DCAE3362F7CC}"/>
              </a:ext>
            </a:extLst>
          </p:cNvPr>
          <p:cNvSpPr/>
          <p:nvPr/>
        </p:nvSpPr>
        <p:spPr>
          <a:xfrm>
            <a:off x="6102562" y="2950919"/>
            <a:ext cx="504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latinLnBrk="0"/>
            <a:r>
              <a:rPr lang="ko-KR" altLang="en-US" sz="900" ker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기타</a:t>
            </a:r>
            <a:endParaRPr lang="ko-KR" altLang="en-US" sz="900" kern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8D256527-D8C4-61E3-FC91-7AE330D7A782}"/>
              </a:ext>
            </a:extLst>
          </p:cNvPr>
          <p:cNvSpPr/>
          <p:nvPr/>
        </p:nvSpPr>
        <p:spPr>
          <a:xfrm>
            <a:off x="4379497" y="2950919"/>
            <a:ext cx="828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스마트빌딩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980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홍보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상세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2465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기업홍보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상세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 </a:t>
            </a:r>
            <a:r>
              <a:rPr lang="ko-KR" altLang="en-US" sz="1400" dirty="0">
                <a:solidFill>
                  <a:prstClr val="black"/>
                </a:solidFill>
                <a:latin typeface="함초롬돋움"/>
                <a:ea typeface="함초롬돋움"/>
              </a:rPr>
              <a:t>인터뷰</a:t>
            </a:r>
            <a:r>
              <a:rPr lang="en-US" altLang="ko-KR" sz="1400" dirty="0">
                <a:solidFill>
                  <a:prstClr val="black"/>
                </a:solidFill>
                <a:latin typeface="함초롬돋움"/>
                <a:ea typeface="함초롬돋움"/>
              </a:rPr>
              <a:t>_</a:t>
            </a:r>
            <a:r>
              <a:rPr lang="ko-KR" altLang="en-US" sz="1400" dirty="0">
                <a:solidFill>
                  <a:prstClr val="black"/>
                </a:solidFill>
                <a:latin typeface="함초롬돋움"/>
                <a:ea typeface="함초롬돋움"/>
              </a:rPr>
              <a:t>영상</a:t>
            </a:r>
            <a:r>
              <a:rPr lang="en-US" altLang="ko-KR" sz="1400" dirty="0">
                <a:solidFill>
                  <a:prstClr val="black"/>
                </a:solidFill>
                <a:latin typeface="함초롬돋움"/>
                <a:ea typeface="함초롬돋움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74C70FE-1337-AFAD-4BCE-74B75BD53A3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chemeClr val="tx1"/>
                </a:solidFill>
              </a:rPr>
              <a:t>기업소개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F4A95-6FFC-FA2B-A3CD-5831411FD65A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기업홍보관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기업소개</a:t>
            </a:r>
            <a:r>
              <a:rPr lang="ko-KR" altLang="en-US" sz="1050" dirty="0">
                <a:solidFill>
                  <a:srgbClr val="7F7F7F"/>
                </a:solidFill>
              </a:rPr>
              <a:t>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b="1" dirty="0">
                <a:solidFill>
                  <a:schemeClr val="tx1"/>
                </a:solidFill>
              </a:rPr>
              <a:t>홍보</a:t>
            </a:r>
            <a:endParaRPr lang="en-US" altLang="ko-KR" sz="105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591F6B-E84F-91BD-874F-25F0E0A1FE13}"/>
              </a:ext>
            </a:extLst>
          </p:cNvPr>
          <p:cNvSpPr/>
          <p:nvPr/>
        </p:nvSpPr>
        <p:spPr>
          <a:xfrm>
            <a:off x="319701" y="1698241"/>
            <a:ext cx="8467556" cy="339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dirty="0">
                <a:effectLst/>
                <a:latin typeface="Noto Sans Korean"/>
              </a:rPr>
              <a:t>㈜</a:t>
            </a:r>
            <a:r>
              <a:rPr lang="ko-KR" altLang="en-US" sz="1200" b="1" dirty="0" err="1">
                <a:latin typeface="Noto Sans Korean"/>
              </a:rPr>
              <a:t>위밋모빌리티</a:t>
            </a:r>
            <a:r>
              <a:rPr lang="ko-KR" altLang="en-US" sz="1200" b="1" dirty="0">
                <a:latin typeface="Noto Sans Korean"/>
              </a:rPr>
              <a:t> </a:t>
            </a:r>
            <a:r>
              <a:rPr lang="ko-KR" altLang="en-US" sz="1200" b="1" dirty="0" err="1">
                <a:latin typeface="Noto Sans Korean"/>
              </a:rPr>
              <a:t>강귀선</a:t>
            </a:r>
            <a:r>
              <a:rPr lang="ko-KR" altLang="en-US" sz="1200" b="1" dirty="0">
                <a:latin typeface="Noto Sans Korean"/>
              </a:rPr>
              <a:t> 대표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63D1EBF-83CD-06CA-9A30-E58826078C87}"/>
              </a:ext>
            </a:extLst>
          </p:cNvPr>
          <p:cNvCxnSpPr/>
          <p:nvPr/>
        </p:nvCxnSpPr>
        <p:spPr>
          <a:xfrm>
            <a:off x="402664" y="2354894"/>
            <a:ext cx="896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E6D5AA7-A7AD-1ACA-05C2-5493491B6BA9}"/>
              </a:ext>
            </a:extLst>
          </p:cNvPr>
          <p:cNvCxnSpPr/>
          <p:nvPr/>
        </p:nvCxnSpPr>
        <p:spPr>
          <a:xfrm>
            <a:off x="402664" y="1400739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7DF3CC-F896-7E5B-4CB6-FEF410D727F7}"/>
              </a:ext>
            </a:extLst>
          </p:cNvPr>
          <p:cNvGrpSpPr/>
          <p:nvPr/>
        </p:nvGrpSpPr>
        <p:grpSpPr>
          <a:xfrm>
            <a:off x="1071325" y="2069915"/>
            <a:ext cx="517329" cy="224100"/>
            <a:chOff x="561181" y="4497189"/>
            <a:chExt cx="517329" cy="22410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B9E1DC4-A805-CADA-29E9-EC94A53C5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181" y="4555239"/>
              <a:ext cx="187200" cy="1080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70E045A-8C6F-53B2-E643-8E3DC83978AA}"/>
                </a:ext>
              </a:extLst>
            </p:cNvPr>
            <p:cNvSpPr txBox="1"/>
            <p:nvPr/>
          </p:nvSpPr>
          <p:spPr>
            <a:xfrm>
              <a:off x="688073" y="4497189"/>
              <a:ext cx="390437" cy="22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50" u="none" strike="noStrike" kern="0" cap="none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+mn-ea"/>
                </a:rPr>
                <a:t>145</a:t>
              </a:r>
              <a:endParaRPr kumimoji="0" lang="ko-KR" altLang="en-US" sz="750" b="1" i="0" u="none" strike="noStrike" kern="0" cap="none" normalizeH="0" baseline="0" noProof="0" dirty="0">
                <a:ln>
                  <a:noFill/>
                </a:ln>
                <a:solidFill>
                  <a:srgbClr val="EC7512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85BBEC9-7AD9-DABE-A97C-B4045B30803B}"/>
              </a:ext>
            </a:extLst>
          </p:cNvPr>
          <p:cNvSpPr txBox="1"/>
          <p:nvPr/>
        </p:nvSpPr>
        <p:spPr>
          <a:xfrm>
            <a:off x="331315" y="2069915"/>
            <a:ext cx="927209" cy="21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u="none" strike="noStrike" kern="0" cap="none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+mn-ea"/>
              </a:rPr>
              <a:t>2024-04-28 </a:t>
            </a:r>
            <a:endParaRPr kumimoji="0" lang="ko-KR" altLang="en-US" sz="750" b="1" i="0" u="none" strike="noStrike" kern="0" cap="none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6A1FE99-442F-5E1D-6D87-326BF1994C4E}"/>
              </a:ext>
            </a:extLst>
          </p:cNvPr>
          <p:cNvSpPr/>
          <p:nvPr/>
        </p:nvSpPr>
        <p:spPr>
          <a:xfrm>
            <a:off x="417269" y="2588703"/>
            <a:ext cx="891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lIns="180000" rtlCol="0" anchor="ctr"/>
          <a:lstStyle/>
          <a:p>
            <a:r>
              <a:rPr lang="en-US" altLang="ko-KR" sz="1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orean"/>
              </a:rPr>
              <a:t>※ </a:t>
            </a:r>
            <a:r>
              <a:rPr lang="ko-KR" altLang="en-US" sz="1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orean"/>
              </a:rPr>
              <a:t>영상 콘텐츠는 인터넷 익스플로러</a:t>
            </a:r>
            <a:r>
              <a:rPr lang="en-US" altLang="ko-KR" sz="1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orean"/>
              </a:rPr>
              <a:t>(IE)</a:t>
            </a:r>
            <a:r>
              <a:rPr lang="ko-KR" altLang="en-US" sz="1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orean"/>
              </a:rPr>
              <a:t>에서 재생이 원활하지 않습니다</a:t>
            </a:r>
            <a:r>
              <a:rPr lang="en-US" altLang="ko-KR" sz="1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orean"/>
              </a:rPr>
              <a:t>. </a:t>
            </a:r>
            <a:r>
              <a:rPr lang="ko-KR" altLang="en-US" sz="1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orean"/>
              </a:rPr>
              <a:t>크롬</a:t>
            </a:r>
            <a:r>
              <a:rPr lang="en-US" altLang="ko-KR" sz="1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orean"/>
              </a:rPr>
              <a:t>(Chrome)</a:t>
            </a:r>
            <a:r>
              <a:rPr lang="ko-KR" altLang="en-US" sz="1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orean"/>
              </a:rPr>
              <a:t>브라우저에서 시청해주세요</a:t>
            </a:r>
            <a:r>
              <a:rPr lang="en-US" altLang="ko-KR" sz="1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orean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06E166F-38BF-FE98-3892-1B55459C4A6D}"/>
              </a:ext>
            </a:extLst>
          </p:cNvPr>
          <p:cNvSpPr/>
          <p:nvPr/>
        </p:nvSpPr>
        <p:spPr>
          <a:xfrm>
            <a:off x="397807" y="1546169"/>
            <a:ext cx="540000" cy="16200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모빌리티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37A677A-02C8-C19B-4545-7A1196D4827D}"/>
              </a:ext>
            </a:extLst>
          </p:cNvPr>
          <p:cNvSpPr/>
          <p:nvPr/>
        </p:nvSpPr>
        <p:spPr>
          <a:xfrm>
            <a:off x="181807" y="130164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aphicFrame>
        <p:nvGraphicFramePr>
          <p:cNvPr id="22" name="Group 974">
            <a:extLst>
              <a:ext uri="{FF2B5EF4-FFF2-40B4-BE49-F238E27FC236}">
                <a16:creationId xmlns:a16="http://schemas.microsoft.com/office/drawing/2014/main" id="{EA7DC4B9-3CCD-8909-476D-E8BC3481C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027524"/>
              </p:ext>
            </p:extLst>
          </p:nvPr>
        </p:nvGraphicFramePr>
        <p:xfrm>
          <a:off x="9680490" y="1691003"/>
          <a:ext cx="2340000" cy="63168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제목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등록일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조회수 노출</a:t>
                      </a:r>
                      <a:b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1-1)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사업분야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홍보유형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상세내용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유튜브 영상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영상 재생</a:t>
                      </a:r>
                      <a:endParaRPr lang="ko-KR" altLang="en-US" sz="800" dirty="0">
                        <a:solidFill>
                          <a:srgbClr val="FF0000"/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88788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6D022EDF-23C2-DB86-F0FC-0F92464A0FB3}"/>
              </a:ext>
            </a:extLst>
          </p:cNvPr>
          <p:cNvSpPr/>
          <p:nvPr/>
        </p:nvSpPr>
        <p:spPr>
          <a:xfrm>
            <a:off x="181807" y="235184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124F1BA-51EE-1A90-6500-C7A09BFDA64D}"/>
              </a:ext>
            </a:extLst>
          </p:cNvPr>
          <p:cNvSpPr/>
          <p:nvPr/>
        </p:nvSpPr>
        <p:spPr>
          <a:xfrm>
            <a:off x="1399426" y="1512161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F333D6-7E21-5AE6-B380-2307DE69DE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977"/>
          <a:stretch/>
        </p:blipFill>
        <p:spPr>
          <a:xfrm>
            <a:off x="397807" y="3313022"/>
            <a:ext cx="8928000" cy="2957971"/>
          </a:xfrm>
          <a:prstGeom prst="rect">
            <a:avLst/>
          </a:prstGeom>
        </p:spPr>
      </p:pic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048938BE-F88C-028E-8D2D-FD3C2197C115}"/>
              </a:ext>
            </a:extLst>
          </p:cNvPr>
          <p:cNvGrpSpPr/>
          <p:nvPr/>
        </p:nvGrpSpPr>
        <p:grpSpPr>
          <a:xfrm>
            <a:off x="331315" y="6154088"/>
            <a:ext cx="9041406" cy="208291"/>
            <a:chOff x="696657" y="3830306"/>
            <a:chExt cx="12167522" cy="274068"/>
          </a:xfrm>
        </p:grpSpPr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1C4B8305-58DD-6A94-1995-1ACC71CD7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657" y="3830306"/>
              <a:ext cx="7712152" cy="274068"/>
            </a:xfrm>
            <a:prstGeom prst="rect">
              <a:avLst/>
            </a:prstGeom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9F735364-F217-A640-ECEB-FA308E518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2027" y="3830306"/>
              <a:ext cx="7712152" cy="27406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8FF193A-280E-5C85-290A-B74126CD6DE4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기업홍보관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기업소개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홍보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E333B0E-96E7-E9A4-036E-67E7C2807EA6}"/>
              </a:ext>
            </a:extLst>
          </p:cNvPr>
          <p:cNvSpPr/>
          <p:nvPr/>
        </p:nvSpPr>
        <p:spPr>
          <a:xfrm>
            <a:off x="962385" y="1546169"/>
            <a:ext cx="360000" cy="16200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영상</a:t>
            </a:r>
          </a:p>
        </p:txBody>
      </p:sp>
    </p:spTree>
    <p:extLst>
      <p:ext uri="{BB962C8B-B14F-4D97-AF65-F5344CB8AC3E}">
        <p14:creationId xmlns:p14="http://schemas.microsoft.com/office/powerpoint/2010/main" val="1182279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홍보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상세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426528"/>
              </p:ext>
            </p:extLst>
          </p:nvPr>
        </p:nvGraphicFramePr>
        <p:xfrm>
          <a:off x="9680490" y="1691003"/>
          <a:ext cx="2340000" cy="218304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소개내용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목록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버튼 가운데 정렬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지원사업 소개 목록화면으로 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49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03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4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744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4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97518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2465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기업홍보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상세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 </a:t>
            </a:r>
            <a:r>
              <a:rPr lang="ko-KR" altLang="en-US" sz="1400" dirty="0">
                <a:solidFill>
                  <a:prstClr val="black"/>
                </a:solidFill>
                <a:latin typeface="함초롬돋움"/>
                <a:ea typeface="함초롬돋움"/>
              </a:rPr>
              <a:t>인터뷰</a:t>
            </a:r>
            <a:r>
              <a:rPr lang="en-US" altLang="ko-KR" sz="1400" dirty="0">
                <a:solidFill>
                  <a:prstClr val="black"/>
                </a:solidFill>
                <a:latin typeface="함초롬돋움"/>
                <a:ea typeface="함초롬돋움"/>
              </a:rPr>
              <a:t>_</a:t>
            </a:r>
            <a:r>
              <a:rPr lang="ko-KR" altLang="en-US" sz="1400" dirty="0">
                <a:solidFill>
                  <a:prstClr val="black"/>
                </a:solidFill>
                <a:latin typeface="함초롬돋움"/>
                <a:ea typeface="함초롬돋움"/>
              </a:rPr>
              <a:t>영상</a:t>
            </a:r>
            <a:r>
              <a:rPr lang="en-US" altLang="ko-KR" sz="1400" dirty="0">
                <a:solidFill>
                  <a:prstClr val="black"/>
                </a:solidFill>
                <a:latin typeface="함초롬돋움"/>
                <a:ea typeface="함초롬돋움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C591F6B-E84F-91BD-874F-25F0E0A1FE13}"/>
              </a:ext>
            </a:extLst>
          </p:cNvPr>
          <p:cNvSpPr/>
          <p:nvPr/>
        </p:nvSpPr>
        <p:spPr>
          <a:xfrm>
            <a:off x="319701" y="688967"/>
            <a:ext cx="8467556" cy="297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i="0" dirty="0">
                <a:effectLst/>
                <a:latin typeface="Noto Sans Korean"/>
              </a:rPr>
              <a:t>정부 및 공공기관이 중소중견기업 우수제품의 첫 고객이 되어준다</a:t>
            </a:r>
            <a:r>
              <a:rPr lang="en-US" altLang="ko-KR" sz="1000" i="0" dirty="0">
                <a:effectLst/>
                <a:latin typeface="Noto Sans Korean"/>
              </a:rPr>
              <a:t>?  "</a:t>
            </a:r>
            <a:r>
              <a:rPr lang="ko-KR" altLang="en-US" sz="1000" i="0" dirty="0">
                <a:effectLst/>
                <a:latin typeface="Noto Sans Korean"/>
              </a:rPr>
              <a:t>국토교통부 혁신제품 지정제도</a:t>
            </a:r>
            <a:r>
              <a:rPr lang="en-US" altLang="ko-KR" sz="1000" i="0" dirty="0">
                <a:effectLst/>
                <a:latin typeface="Noto Sans Korean"/>
              </a:rPr>
              <a:t>"</a:t>
            </a:r>
            <a:r>
              <a:rPr lang="ko-KR" altLang="en-US" sz="1000" i="0" dirty="0">
                <a:effectLst/>
                <a:latin typeface="Noto Sans Korean"/>
              </a:rPr>
              <a:t>를 소개합니다</a:t>
            </a:r>
            <a:r>
              <a:rPr lang="en-US" altLang="ko-KR" sz="1000" i="0" dirty="0">
                <a:effectLst/>
                <a:latin typeface="Noto Sans Korean"/>
              </a:rPr>
              <a:t>. </a:t>
            </a:r>
            <a:endParaRPr kumimoji="0" lang="ko-KR" altLang="en-US" sz="1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8409CD-E612-2EDC-2336-82F06AB47BFB}"/>
              </a:ext>
            </a:extLst>
          </p:cNvPr>
          <p:cNvCxnSpPr/>
          <p:nvPr/>
        </p:nvCxnSpPr>
        <p:spPr>
          <a:xfrm>
            <a:off x="402664" y="1447562"/>
            <a:ext cx="896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5174B79-419E-C182-094E-FDA63993095D}"/>
              </a:ext>
            </a:extLst>
          </p:cNvPr>
          <p:cNvSpPr/>
          <p:nvPr/>
        </p:nvSpPr>
        <p:spPr bwMode="auto">
          <a:xfrm>
            <a:off x="4386269" y="1728205"/>
            <a:ext cx="97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0" bIns="0" rtlCol="0" anchor="ctr"/>
          <a:lstStyle/>
          <a:p>
            <a:pPr algn="ctr" latinLnBrk="0"/>
            <a:r>
              <a:rPr lang="ko-KR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목록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70FFE89-FB80-00A1-2A79-DBC7E900E5BA}"/>
              </a:ext>
            </a:extLst>
          </p:cNvPr>
          <p:cNvSpPr/>
          <p:nvPr/>
        </p:nvSpPr>
        <p:spPr>
          <a:xfrm>
            <a:off x="181807" y="74607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E195F1-2B97-AB47-59E5-4A291EBBA671}"/>
              </a:ext>
            </a:extLst>
          </p:cNvPr>
          <p:cNvSpPr/>
          <p:nvPr/>
        </p:nvSpPr>
        <p:spPr>
          <a:xfrm>
            <a:off x="4121356" y="177566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12E4AF-923F-79B3-13CE-78E9AA4187F2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기업홍보관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기업소개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홍보 </a:t>
            </a:r>
          </a:p>
        </p:txBody>
      </p:sp>
    </p:spTree>
    <p:extLst>
      <p:ext uri="{BB962C8B-B14F-4D97-AF65-F5344CB8AC3E}">
        <p14:creationId xmlns:p14="http://schemas.microsoft.com/office/powerpoint/2010/main" val="25740622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홍보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상세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2989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기업홍보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상세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우수사례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카드뉴스</a:t>
            </a:r>
            <a:r>
              <a:rPr lang="en-US" altLang="ko-KR" sz="1400" dirty="0">
                <a:solidFill>
                  <a:prstClr val="black"/>
                </a:solidFill>
                <a:latin typeface="함초롬돋움"/>
                <a:ea typeface="함초롬돋움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74C70FE-1337-AFAD-4BCE-74B75BD53A3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chemeClr val="tx1"/>
                </a:solidFill>
              </a:rPr>
              <a:t>기업소개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F4A95-6FFC-FA2B-A3CD-5831411FD65A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기업홍보관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기업소개</a:t>
            </a:r>
            <a:r>
              <a:rPr lang="ko-KR" altLang="en-US" sz="1050" dirty="0">
                <a:solidFill>
                  <a:srgbClr val="7F7F7F"/>
                </a:solidFill>
              </a:rPr>
              <a:t>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b="1" dirty="0">
                <a:solidFill>
                  <a:schemeClr val="tx1"/>
                </a:solidFill>
              </a:rPr>
              <a:t>홍보</a:t>
            </a:r>
            <a:endParaRPr lang="en-US" altLang="ko-KR" sz="105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591F6B-E84F-91BD-874F-25F0E0A1FE13}"/>
              </a:ext>
            </a:extLst>
          </p:cNvPr>
          <p:cNvSpPr/>
          <p:nvPr/>
        </p:nvSpPr>
        <p:spPr>
          <a:xfrm>
            <a:off x="319701" y="1698241"/>
            <a:ext cx="8467556" cy="339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dirty="0">
                <a:effectLst/>
                <a:latin typeface="Noto Sans Korean"/>
              </a:rPr>
              <a:t>㈜</a:t>
            </a:r>
            <a:r>
              <a:rPr lang="ko-KR" altLang="en-US" sz="1200" b="1" i="0" dirty="0" err="1">
                <a:effectLst/>
                <a:latin typeface="Noto Sans Korean"/>
              </a:rPr>
              <a:t>빅</a:t>
            </a:r>
            <a:r>
              <a:rPr lang="ko-KR" altLang="en-US" sz="1200" b="1" dirty="0" err="1">
                <a:latin typeface="Noto Sans Korean"/>
              </a:rPr>
              <a:t>모빌리티</a:t>
            </a:r>
            <a:r>
              <a:rPr lang="ko-KR" altLang="en-US" sz="1200" b="1" dirty="0">
                <a:latin typeface="Noto Sans Korean"/>
              </a:rPr>
              <a:t> </a:t>
            </a:r>
            <a:r>
              <a:rPr lang="ko-KR" altLang="en-US" sz="1200" b="1" dirty="0" err="1">
                <a:latin typeface="Noto Sans Korean"/>
              </a:rPr>
              <a:t>서대규</a:t>
            </a:r>
            <a:r>
              <a:rPr lang="ko-KR" altLang="en-US" sz="1200" b="1" dirty="0">
                <a:latin typeface="Noto Sans Korean"/>
              </a:rPr>
              <a:t> 대표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63D1EBF-83CD-06CA-9A30-E58826078C87}"/>
              </a:ext>
            </a:extLst>
          </p:cNvPr>
          <p:cNvCxnSpPr/>
          <p:nvPr/>
        </p:nvCxnSpPr>
        <p:spPr>
          <a:xfrm>
            <a:off x="402664" y="2354894"/>
            <a:ext cx="896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E6D5AA7-A7AD-1ACA-05C2-5493491B6BA9}"/>
              </a:ext>
            </a:extLst>
          </p:cNvPr>
          <p:cNvCxnSpPr/>
          <p:nvPr/>
        </p:nvCxnSpPr>
        <p:spPr>
          <a:xfrm>
            <a:off x="402664" y="1400739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7DF3CC-F896-7E5B-4CB6-FEF410D727F7}"/>
              </a:ext>
            </a:extLst>
          </p:cNvPr>
          <p:cNvGrpSpPr/>
          <p:nvPr/>
        </p:nvGrpSpPr>
        <p:grpSpPr>
          <a:xfrm>
            <a:off x="1071325" y="2069915"/>
            <a:ext cx="517329" cy="224100"/>
            <a:chOff x="561181" y="4497189"/>
            <a:chExt cx="517329" cy="22410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B9E1DC4-A805-CADA-29E9-EC94A53C5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181" y="4555239"/>
              <a:ext cx="187200" cy="1080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70E045A-8C6F-53B2-E643-8E3DC83978AA}"/>
                </a:ext>
              </a:extLst>
            </p:cNvPr>
            <p:cNvSpPr txBox="1"/>
            <p:nvPr/>
          </p:nvSpPr>
          <p:spPr>
            <a:xfrm>
              <a:off x="688073" y="4497189"/>
              <a:ext cx="390437" cy="22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50" u="none" strike="noStrike" kern="0" cap="none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+mn-ea"/>
                </a:rPr>
                <a:t>145</a:t>
              </a:r>
              <a:endParaRPr kumimoji="0" lang="ko-KR" altLang="en-US" sz="750" b="1" i="0" u="none" strike="noStrike" kern="0" cap="none" normalizeH="0" baseline="0" noProof="0" dirty="0">
                <a:ln>
                  <a:noFill/>
                </a:ln>
                <a:solidFill>
                  <a:srgbClr val="EC7512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85BBEC9-7AD9-DABE-A97C-B4045B30803B}"/>
              </a:ext>
            </a:extLst>
          </p:cNvPr>
          <p:cNvSpPr txBox="1"/>
          <p:nvPr/>
        </p:nvSpPr>
        <p:spPr>
          <a:xfrm>
            <a:off x="331315" y="2069915"/>
            <a:ext cx="927209" cy="21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u="none" strike="noStrike" kern="0" cap="none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+mn-ea"/>
              </a:rPr>
              <a:t>2024-04-28 </a:t>
            </a:r>
            <a:endParaRPr kumimoji="0" lang="ko-KR" altLang="en-US" sz="750" b="1" i="0" u="none" strike="noStrike" kern="0" cap="none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37A677A-02C8-C19B-4545-7A1196D4827D}"/>
              </a:ext>
            </a:extLst>
          </p:cNvPr>
          <p:cNvSpPr/>
          <p:nvPr/>
        </p:nvSpPr>
        <p:spPr>
          <a:xfrm>
            <a:off x="181807" y="130164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aphicFrame>
        <p:nvGraphicFramePr>
          <p:cNvPr id="22" name="Group 974">
            <a:extLst>
              <a:ext uri="{FF2B5EF4-FFF2-40B4-BE49-F238E27FC236}">
                <a16:creationId xmlns:a16="http://schemas.microsoft.com/office/drawing/2014/main" id="{EA7DC4B9-3CCD-8909-476D-E8BC3481C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216917"/>
              </p:ext>
            </p:extLst>
          </p:nvPr>
        </p:nvGraphicFramePr>
        <p:xfrm>
          <a:off x="9680490" y="1691003"/>
          <a:ext cx="2340000" cy="75360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제목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등록일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조회수 노출</a:t>
                      </a:r>
                      <a:b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1-1)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사업분야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홍보유형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상세내용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카드뉴스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좌우버튼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다음 이미지 노출</a:t>
                      </a:r>
                      <a:endParaRPr lang="ko-KR" altLang="en-US" sz="800" dirty="0">
                        <a:solidFill>
                          <a:srgbClr val="FF0000"/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88788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6D022EDF-23C2-DB86-F0FC-0F92464A0FB3}"/>
              </a:ext>
            </a:extLst>
          </p:cNvPr>
          <p:cNvSpPr/>
          <p:nvPr/>
        </p:nvSpPr>
        <p:spPr>
          <a:xfrm>
            <a:off x="181807" y="235184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124F1BA-51EE-1A90-6500-C7A09BFDA64D}"/>
              </a:ext>
            </a:extLst>
          </p:cNvPr>
          <p:cNvSpPr/>
          <p:nvPr/>
        </p:nvSpPr>
        <p:spPr>
          <a:xfrm>
            <a:off x="1661001" y="1512161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C82037-6019-F596-6E30-A5869FF230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81"/>
          <a:stretch/>
        </p:blipFill>
        <p:spPr>
          <a:xfrm>
            <a:off x="1548044" y="2534274"/>
            <a:ext cx="6648450" cy="3684862"/>
          </a:xfrm>
          <a:prstGeom prst="rect">
            <a:avLst/>
          </a:prstGeom>
        </p:spPr>
      </p:pic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048938BE-F88C-028E-8D2D-FD3C2197C115}"/>
              </a:ext>
            </a:extLst>
          </p:cNvPr>
          <p:cNvGrpSpPr/>
          <p:nvPr/>
        </p:nvGrpSpPr>
        <p:grpSpPr>
          <a:xfrm>
            <a:off x="331315" y="6154088"/>
            <a:ext cx="9041406" cy="208291"/>
            <a:chOff x="696657" y="3830306"/>
            <a:chExt cx="12167522" cy="274068"/>
          </a:xfrm>
        </p:grpSpPr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1C4B8305-58DD-6A94-1995-1ACC71CD7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657" y="3830306"/>
              <a:ext cx="7712152" cy="274068"/>
            </a:xfrm>
            <a:prstGeom prst="rect">
              <a:avLst/>
            </a:prstGeom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9F735364-F217-A640-ECEB-FA308E518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2027" y="3830306"/>
              <a:ext cx="7712152" cy="2740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E944EAE-4963-2A18-340B-DB00CEC155EB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기업홍보관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기업소개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홍보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B4F7AA4-0CFA-A98E-FD94-C2D2952922EC}"/>
              </a:ext>
            </a:extLst>
          </p:cNvPr>
          <p:cNvSpPr/>
          <p:nvPr/>
        </p:nvSpPr>
        <p:spPr>
          <a:xfrm>
            <a:off x="397807" y="1546169"/>
            <a:ext cx="540000" cy="16200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모빌리티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3AE7B56-8062-5B59-2BA5-552C96473E74}"/>
              </a:ext>
            </a:extLst>
          </p:cNvPr>
          <p:cNvSpPr/>
          <p:nvPr/>
        </p:nvSpPr>
        <p:spPr>
          <a:xfrm>
            <a:off x="962385" y="1546169"/>
            <a:ext cx="576000" cy="16200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카드뉴스</a:t>
            </a:r>
          </a:p>
        </p:txBody>
      </p:sp>
    </p:spTree>
    <p:extLst>
      <p:ext uri="{BB962C8B-B14F-4D97-AF65-F5344CB8AC3E}">
        <p14:creationId xmlns:p14="http://schemas.microsoft.com/office/powerpoint/2010/main" val="3182899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홍보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상세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040748"/>
              </p:ext>
            </p:extLst>
          </p:nvPr>
        </p:nvGraphicFramePr>
        <p:xfrm>
          <a:off x="9680490" y="1691003"/>
          <a:ext cx="2340000" cy="257088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목록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버튼 가운데 정렬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지원사업 소개 목록화면으로 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49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03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4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744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4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97518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2989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기업홍보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상세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우수사례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카드뉴스</a:t>
            </a:r>
            <a:r>
              <a:rPr lang="en-US" altLang="ko-KR" sz="1400" dirty="0">
                <a:solidFill>
                  <a:prstClr val="black"/>
                </a:solidFill>
                <a:latin typeface="함초롬돋움"/>
                <a:ea typeface="함초롬돋움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8409CD-E612-2EDC-2336-82F06AB47BFB}"/>
              </a:ext>
            </a:extLst>
          </p:cNvPr>
          <p:cNvCxnSpPr/>
          <p:nvPr/>
        </p:nvCxnSpPr>
        <p:spPr>
          <a:xfrm>
            <a:off x="402664" y="649272"/>
            <a:ext cx="896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5174B79-419E-C182-094E-FDA63993095D}"/>
              </a:ext>
            </a:extLst>
          </p:cNvPr>
          <p:cNvSpPr/>
          <p:nvPr/>
        </p:nvSpPr>
        <p:spPr bwMode="auto">
          <a:xfrm>
            <a:off x="4386269" y="929915"/>
            <a:ext cx="97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0" bIns="0" rtlCol="0" anchor="ctr"/>
          <a:lstStyle/>
          <a:p>
            <a:pPr algn="ctr" latinLnBrk="0"/>
            <a:r>
              <a:rPr lang="ko-KR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목록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E195F1-2B97-AB47-59E5-4A291EBBA671}"/>
              </a:ext>
            </a:extLst>
          </p:cNvPr>
          <p:cNvSpPr/>
          <p:nvPr/>
        </p:nvSpPr>
        <p:spPr>
          <a:xfrm>
            <a:off x="4121356" y="97737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217DA-A6AA-F51A-99BE-C494A78F96D0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기업홍보관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기업소개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홍보 </a:t>
            </a:r>
          </a:p>
        </p:txBody>
      </p:sp>
    </p:spTree>
    <p:extLst>
      <p:ext uri="{BB962C8B-B14F-4D97-AF65-F5344CB8AC3E}">
        <p14:creationId xmlns:p14="http://schemas.microsoft.com/office/powerpoint/2010/main" val="9597027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기업지원허브 소개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667471"/>
              </p:ext>
            </p:extLst>
          </p:nvPr>
        </p:nvGraphicFramePr>
        <p:xfrm>
          <a:off x="9680490" y="1691003"/>
          <a:ext cx="2340000" cy="232704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타이틀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안내문구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상세내용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49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03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4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744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4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97518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함초롬돋움"/>
                <a:ea typeface="함초롬돋움"/>
              </a:rPr>
              <a:t>기업지원허브 소개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74C70FE-1337-AFAD-4BCE-74B75BD53A3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orean"/>
                <a:ea typeface="함초롬돋움"/>
                <a:cs typeface="+mn-cs"/>
              </a:rPr>
              <a:t>기업지원허브 소개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F4A95-6FFC-FA2B-A3CD-5831411FD65A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정보마당</a:t>
            </a:r>
            <a:r>
              <a:rPr lang="ko-KR" altLang="en-US" sz="1050" dirty="0">
                <a:solidFill>
                  <a:srgbClr val="7F7F7F"/>
                </a:solidFill>
              </a:rPr>
              <a:t>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b="1" dirty="0" err="1">
                <a:solidFill>
                  <a:schemeClr val="tx1"/>
                </a:solidFill>
              </a:rPr>
              <a:t>기업지워허브</a:t>
            </a:r>
            <a:r>
              <a:rPr lang="ko-KR" altLang="en-US" sz="1050" b="1" dirty="0">
                <a:solidFill>
                  <a:schemeClr val="tx1"/>
                </a:solidFill>
              </a:rPr>
              <a:t> 소개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EDE816-B06E-CCF8-453B-A822C86791A2}"/>
              </a:ext>
            </a:extLst>
          </p:cNvPr>
          <p:cNvSpPr/>
          <p:nvPr/>
        </p:nvSpPr>
        <p:spPr bwMode="auto">
          <a:xfrm>
            <a:off x="431303" y="1210389"/>
            <a:ext cx="8923071" cy="648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 algn="ctr"/>
            <a:r>
              <a:rPr lang="ko-KR" altLang="en-US" sz="1000" i="0" dirty="0">
                <a:solidFill>
                  <a:srgbClr val="333333"/>
                </a:solidFill>
                <a:effectLst/>
              </a:rPr>
              <a:t>국토교통 분야 중소벤처기업의 창업 생태계 활성화 및 사업화 성공을 위해 </a:t>
            </a:r>
            <a:endParaRPr lang="en-US" altLang="ko-KR" sz="1000" i="0" dirty="0">
              <a:solidFill>
                <a:srgbClr val="333333"/>
              </a:solidFill>
              <a:effectLst/>
            </a:endParaRPr>
          </a:p>
          <a:p>
            <a:pPr algn="ctr"/>
            <a:r>
              <a:rPr lang="ko-KR" altLang="en-US" sz="1000" i="0" dirty="0">
                <a:solidFill>
                  <a:srgbClr val="333333"/>
                </a:solidFill>
                <a:effectLst/>
              </a:rPr>
              <a:t>창업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, 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금융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, 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판로 등과 관련된 다양한 지원 프로그램을 운영하고 있습니다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4F4860-E1BE-AD8B-E10E-2EA34690FFED}"/>
              </a:ext>
            </a:extLst>
          </p:cNvPr>
          <p:cNvSpPr/>
          <p:nvPr/>
        </p:nvSpPr>
        <p:spPr bwMode="auto">
          <a:xfrm>
            <a:off x="431303" y="1926086"/>
            <a:ext cx="8909828" cy="6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 algn="ctr"/>
            <a:r>
              <a:rPr lang="ko-KR" altLang="en-US" sz="1200" b="1" dirty="0"/>
              <a:t> 국토교통 분야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예비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창업자 및 우수 기술 보유 기업을 위한 창업 지원체계 구축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7BFA346-66ED-953C-DC81-358BA1DDBD88}"/>
              </a:ext>
            </a:extLst>
          </p:cNvPr>
          <p:cNvGrpSpPr/>
          <p:nvPr/>
        </p:nvGrpSpPr>
        <p:grpSpPr>
          <a:xfrm>
            <a:off x="431304" y="2899788"/>
            <a:ext cx="2088000" cy="1424245"/>
            <a:chOff x="431304" y="3619084"/>
            <a:chExt cx="2088000" cy="142424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ADFEDF6-BB0B-6032-AAD6-A76F8EF7449A}"/>
                </a:ext>
              </a:extLst>
            </p:cNvPr>
            <p:cNvSpPr/>
            <p:nvPr/>
          </p:nvSpPr>
          <p:spPr bwMode="auto">
            <a:xfrm>
              <a:off x="431304" y="3999329"/>
              <a:ext cx="2088000" cy="1044000"/>
            </a:xfrm>
            <a:prstGeom prst="rect">
              <a:avLst/>
            </a:prstGeom>
            <a:noFill/>
            <a:ln w="3175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89984" tIns="46792" rIns="89984" bIns="108000" rtlCol="0" anchor="ctr"/>
            <a:lstStyle/>
            <a:p>
              <a:pPr algn="ctr"/>
              <a:endParaRPr lang="en-US" altLang="ko-KR" sz="1100" dirty="0">
                <a:solidFill>
                  <a:srgbClr val="2F2F2F"/>
                </a:solidFill>
                <a:highlight>
                  <a:srgbClr val="FFFFFF"/>
                </a:highlight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endParaRPr lang="en-US" altLang="ko-KR" sz="1100" dirty="0">
                <a:solidFill>
                  <a:srgbClr val="2F2F2F"/>
                </a:solidFill>
                <a:highlight>
                  <a:srgbClr val="FFFFFF"/>
                </a:highlight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endParaRPr lang="en-US" altLang="ko-KR" sz="1100" i="0" dirty="0">
                <a:solidFill>
                  <a:srgbClr val="2F2F2F"/>
                </a:solidFill>
                <a:effectLst/>
                <a:highlight>
                  <a:srgbClr val="FFFFFF"/>
                </a:highlight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endParaRPr lang="en-US" altLang="ko-KR" sz="1000" i="0" dirty="0">
                <a:solidFill>
                  <a:srgbClr val="2F2F2F"/>
                </a:solidFill>
                <a:effectLst/>
                <a:highlight>
                  <a:srgbClr val="FFFFFF"/>
                </a:highlight>
                <a:latin typeface="+mn-ea"/>
              </a:endParaRPr>
            </a:p>
            <a:p>
              <a:pPr algn="ctr"/>
              <a:r>
                <a:rPr lang="ko-KR" altLang="en-US" sz="1000" i="0" dirty="0">
                  <a:solidFill>
                    <a:srgbClr val="2F2F2F"/>
                  </a:solidFill>
                  <a:effectLst/>
                  <a:highlight>
                    <a:srgbClr val="FFFFFF"/>
                  </a:highlight>
                  <a:latin typeface="+mn-ea"/>
                </a:rPr>
                <a:t>국내외 시장진출 지원</a:t>
              </a:r>
              <a:endParaRPr lang="ko-KR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09A9202-96E4-2B14-7104-58129071847C}"/>
                </a:ext>
              </a:extLst>
            </p:cNvPr>
            <p:cNvSpPr/>
            <p:nvPr/>
          </p:nvSpPr>
          <p:spPr bwMode="auto">
            <a:xfrm>
              <a:off x="431304" y="3619084"/>
              <a:ext cx="2088000" cy="39895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89984" tIns="46792" rIns="89984" bIns="46792" rtlCol="0" anchor="ctr"/>
            <a:lstStyle/>
            <a:p>
              <a:pPr algn="ctr"/>
              <a:r>
                <a:rPr lang="ko-KR" altLang="en-US" sz="1100" b="1">
                  <a:solidFill>
                    <a:schemeClr val="bg1"/>
                  </a:solidFill>
                </a:rPr>
                <a:t>판로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4C8BF9F-7313-3F94-23EC-E53FE25F7281}"/>
                </a:ext>
              </a:extLst>
            </p:cNvPr>
            <p:cNvGrpSpPr/>
            <p:nvPr/>
          </p:nvGrpSpPr>
          <p:grpSpPr>
            <a:xfrm>
              <a:off x="1241304" y="4144490"/>
              <a:ext cx="468000" cy="468000"/>
              <a:chOff x="4125950" y="3284984"/>
              <a:chExt cx="1260000" cy="1260000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36F7ADE-01C7-DA1D-E58D-14764EAF8A9C}"/>
                  </a:ext>
                </a:extLst>
              </p:cNvPr>
              <p:cNvSpPr/>
              <p:nvPr/>
            </p:nvSpPr>
            <p:spPr>
              <a:xfrm>
                <a:off x="4125950" y="3284984"/>
                <a:ext cx="1260000" cy="126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800" b="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03FE4556-43B3-7A7B-54D3-68BB355F7A66}"/>
                  </a:ext>
                </a:extLst>
              </p:cNvPr>
              <p:cNvCxnSpPr>
                <a:stCxn id="42" idx="1"/>
                <a:endCxn id="42" idx="5"/>
              </p:cNvCxnSpPr>
              <p:nvPr/>
            </p:nvCxnSpPr>
            <p:spPr bwMode="auto">
              <a:xfrm>
                <a:off x="4310473" y="3469507"/>
                <a:ext cx="890954" cy="890954"/>
              </a:xfrm>
              <a:prstGeom prst="line">
                <a:avLst/>
              </a:prstGeom>
              <a:noFill/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1DCE156D-033F-53C0-8DE7-D43850B0DB79}"/>
                  </a:ext>
                </a:extLst>
              </p:cNvPr>
              <p:cNvCxnSpPr>
                <a:stCxn id="42" idx="7"/>
                <a:endCxn id="42" idx="3"/>
              </p:cNvCxnSpPr>
              <p:nvPr/>
            </p:nvCxnSpPr>
            <p:spPr bwMode="auto">
              <a:xfrm flipH="1">
                <a:off x="4310473" y="3469507"/>
                <a:ext cx="890954" cy="890954"/>
              </a:xfrm>
              <a:prstGeom prst="line">
                <a:avLst/>
              </a:prstGeom>
              <a:noFill/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D3B9E19-D4FC-C27C-9E52-22974C4A1C1F}"/>
              </a:ext>
            </a:extLst>
          </p:cNvPr>
          <p:cNvGrpSpPr/>
          <p:nvPr/>
        </p:nvGrpSpPr>
        <p:grpSpPr>
          <a:xfrm>
            <a:off x="2703724" y="2899788"/>
            <a:ext cx="2088000" cy="1424245"/>
            <a:chOff x="431304" y="3619084"/>
            <a:chExt cx="2088000" cy="1424245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4A5AAB0-E1D7-9F2D-1749-1605565260BE}"/>
                </a:ext>
              </a:extLst>
            </p:cNvPr>
            <p:cNvSpPr/>
            <p:nvPr/>
          </p:nvSpPr>
          <p:spPr bwMode="auto">
            <a:xfrm>
              <a:off x="431304" y="3999329"/>
              <a:ext cx="2088000" cy="1044000"/>
            </a:xfrm>
            <a:prstGeom prst="rect">
              <a:avLst/>
            </a:prstGeom>
            <a:noFill/>
            <a:ln w="3175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89984" tIns="46792" rIns="89984" bIns="108000" rtlCol="0" anchor="ctr"/>
            <a:lstStyle/>
            <a:p>
              <a:pPr algn="ctr"/>
              <a:endParaRPr lang="en-US" altLang="ko-KR" sz="1100" dirty="0">
                <a:solidFill>
                  <a:srgbClr val="2F2F2F"/>
                </a:solidFill>
                <a:highlight>
                  <a:srgbClr val="FFFFFF"/>
                </a:highlight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endParaRPr lang="en-US" altLang="ko-KR" sz="1100" dirty="0">
                <a:solidFill>
                  <a:srgbClr val="2F2F2F"/>
                </a:solidFill>
                <a:highlight>
                  <a:srgbClr val="FFFFFF"/>
                </a:highlight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endParaRPr lang="en-US" altLang="ko-KR" sz="1100" i="0" dirty="0">
                <a:solidFill>
                  <a:srgbClr val="2F2F2F"/>
                </a:solidFill>
                <a:effectLst/>
                <a:highlight>
                  <a:srgbClr val="FFFFFF"/>
                </a:highlight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endParaRPr lang="en-US" altLang="ko-KR" sz="1000" i="0" dirty="0">
                <a:solidFill>
                  <a:srgbClr val="2F2F2F"/>
                </a:solidFill>
                <a:effectLst/>
                <a:highlight>
                  <a:srgbClr val="FFFFFF"/>
                </a:highlight>
                <a:latin typeface="+mn-ea"/>
              </a:endParaRPr>
            </a:p>
            <a:p>
              <a:pPr algn="ctr"/>
              <a:r>
                <a:rPr lang="ko-KR" altLang="en-US" sz="1000" i="0" dirty="0">
                  <a:solidFill>
                    <a:srgbClr val="2F2F2F"/>
                  </a:solidFill>
                  <a:effectLst/>
                  <a:highlight>
                    <a:srgbClr val="FFFFFF"/>
                  </a:highlight>
                  <a:latin typeface="+mn-ea"/>
                </a:rPr>
                <a:t>대출</a:t>
              </a:r>
              <a:r>
                <a:rPr lang="en-US" altLang="ko-KR" sz="1000" i="0" dirty="0">
                  <a:solidFill>
                    <a:srgbClr val="2F2F2F"/>
                  </a:solidFill>
                  <a:effectLst/>
                  <a:highlight>
                    <a:srgbClr val="FFFFFF"/>
                  </a:highlight>
                  <a:latin typeface="+mn-ea"/>
                </a:rPr>
                <a:t>·</a:t>
              </a:r>
              <a:r>
                <a:rPr lang="ko-KR" altLang="en-US" sz="1000" i="0" dirty="0">
                  <a:solidFill>
                    <a:srgbClr val="2F2F2F"/>
                  </a:solidFill>
                  <a:effectLst/>
                  <a:highlight>
                    <a:srgbClr val="FFFFFF"/>
                  </a:highlight>
                  <a:latin typeface="+mn-ea"/>
                </a:rPr>
                <a:t>민간투자 연계</a:t>
              </a:r>
              <a:endParaRPr lang="ko-KR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664B02B-BF57-0EF3-083B-9444DFAECD60}"/>
                </a:ext>
              </a:extLst>
            </p:cNvPr>
            <p:cNvSpPr/>
            <p:nvPr/>
          </p:nvSpPr>
          <p:spPr bwMode="auto">
            <a:xfrm>
              <a:off x="431304" y="3619084"/>
              <a:ext cx="2088000" cy="39895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89984" tIns="46792" rIns="89984" bIns="46792"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</a:rPr>
                <a:t>금융</a:t>
              </a: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4FAC1B2-F4CB-15BC-0F90-ECCB84CC1989}"/>
                </a:ext>
              </a:extLst>
            </p:cNvPr>
            <p:cNvGrpSpPr/>
            <p:nvPr/>
          </p:nvGrpSpPr>
          <p:grpSpPr>
            <a:xfrm>
              <a:off x="1241304" y="4144490"/>
              <a:ext cx="468000" cy="468000"/>
              <a:chOff x="4125950" y="3284984"/>
              <a:chExt cx="1260000" cy="1260000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7E3D2BB7-3C99-056A-A3C1-98F2F3CFEE7C}"/>
                  </a:ext>
                </a:extLst>
              </p:cNvPr>
              <p:cNvSpPr/>
              <p:nvPr/>
            </p:nvSpPr>
            <p:spPr>
              <a:xfrm>
                <a:off x="4125950" y="3284984"/>
                <a:ext cx="1260000" cy="126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800" b="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458C1110-8406-BAC2-A29C-8C1217686BD0}"/>
                  </a:ext>
                </a:extLst>
              </p:cNvPr>
              <p:cNvCxnSpPr>
                <a:stCxn id="49" idx="1"/>
                <a:endCxn id="49" idx="5"/>
              </p:cNvCxnSpPr>
              <p:nvPr/>
            </p:nvCxnSpPr>
            <p:spPr bwMode="auto">
              <a:xfrm>
                <a:off x="4310473" y="3469507"/>
                <a:ext cx="890954" cy="890954"/>
              </a:xfrm>
              <a:prstGeom prst="line">
                <a:avLst/>
              </a:prstGeom>
              <a:noFill/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DA1DBA12-1559-C9C7-BDFC-701DFF81B4E9}"/>
                  </a:ext>
                </a:extLst>
              </p:cNvPr>
              <p:cNvCxnSpPr>
                <a:stCxn id="49" idx="7"/>
                <a:endCxn id="49" idx="3"/>
              </p:cNvCxnSpPr>
              <p:nvPr/>
            </p:nvCxnSpPr>
            <p:spPr bwMode="auto">
              <a:xfrm flipH="1">
                <a:off x="4310473" y="3469507"/>
                <a:ext cx="890954" cy="890954"/>
              </a:xfrm>
              <a:prstGeom prst="line">
                <a:avLst/>
              </a:prstGeom>
              <a:noFill/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969F56C-0167-9A78-7642-D536C713CB2A}"/>
              </a:ext>
            </a:extLst>
          </p:cNvPr>
          <p:cNvGrpSpPr/>
          <p:nvPr/>
        </p:nvGrpSpPr>
        <p:grpSpPr>
          <a:xfrm>
            <a:off x="4985201" y="2899788"/>
            <a:ext cx="2088000" cy="1424245"/>
            <a:chOff x="431304" y="3619084"/>
            <a:chExt cx="2088000" cy="142424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EBEFBB-A95B-A6AE-6BFC-6448374808B7}"/>
                </a:ext>
              </a:extLst>
            </p:cNvPr>
            <p:cNvSpPr/>
            <p:nvPr/>
          </p:nvSpPr>
          <p:spPr bwMode="auto">
            <a:xfrm>
              <a:off x="431304" y="3999329"/>
              <a:ext cx="2088000" cy="1044000"/>
            </a:xfrm>
            <a:prstGeom prst="rect">
              <a:avLst/>
            </a:prstGeom>
            <a:noFill/>
            <a:ln w="3175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89984" tIns="46792" rIns="89984" bIns="108000" rtlCol="0" anchor="ctr"/>
            <a:lstStyle/>
            <a:p>
              <a:pPr algn="ctr"/>
              <a:endParaRPr lang="en-US" altLang="ko-KR" sz="1100" dirty="0">
                <a:solidFill>
                  <a:srgbClr val="2F2F2F"/>
                </a:solidFill>
                <a:highlight>
                  <a:srgbClr val="FFFFFF"/>
                </a:highlight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endParaRPr lang="en-US" altLang="ko-KR" sz="1100" dirty="0">
                <a:solidFill>
                  <a:srgbClr val="2F2F2F"/>
                </a:solidFill>
                <a:highlight>
                  <a:srgbClr val="FFFFFF"/>
                </a:highlight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endParaRPr lang="en-US" altLang="ko-KR" sz="1100" i="0" dirty="0">
                <a:solidFill>
                  <a:srgbClr val="2F2F2F"/>
                </a:solidFill>
                <a:effectLst/>
                <a:highlight>
                  <a:srgbClr val="FFFFFF"/>
                </a:highlight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endParaRPr lang="en-US" altLang="ko-KR" sz="1000" i="0" dirty="0">
                <a:solidFill>
                  <a:srgbClr val="2F2F2F"/>
                </a:solidFill>
                <a:effectLst/>
                <a:highlight>
                  <a:srgbClr val="FFFFFF"/>
                </a:highlight>
                <a:latin typeface="+mn-ea"/>
              </a:endParaRPr>
            </a:p>
            <a:p>
              <a:pPr algn="ctr"/>
              <a:r>
                <a:rPr lang="ko-KR" altLang="en-US" sz="1000" i="0" dirty="0">
                  <a:solidFill>
                    <a:srgbClr val="2F2F2F"/>
                  </a:solidFill>
                  <a:effectLst/>
                  <a:highlight>
                    <a:srgbClr val="FFFFFF"/>
                  </a:highlight>
                  <a:latin typeface="+mn-ea"/>
                </a:rPr>
                <a:t>입주</a:t>
              </a:r>
              <a:r>
                <a:rPr lang="en-US" altLang="ko-KR" sz="1000" i="0" dirty="0">
                  <a:solidFill>
                    <a:srgbClr val="2F2F2F"/>
                  </a:solidFill>
                  <a:effectLst/>
                  <a:highlight>
                    <a:srgbClr val="FFFFFF"/>
                  </a:highlight>
                  <a:latin typeface="+mn-ea"/>
                </a:rPr>
                <a:t>, </a:t>
              </a:r>
              <a:r>
                <a:rPr lang="ko-KR" altLang="en-US" sz="1000" i="0" dirty="0">
                  <a:solidFill>
                    <a:srgbClr val="2F2F2F"/>
                  </a:solidFill>
                  <a:effectLst/>
                  <a:highlight>
                    <a:srgbClr val="FFFFFF"/>
                  </a:highlight>
                  <a:latin typeface="+mn-ea"/>
                </a:rPr>
                <a:t>교육</a:t>
              </a:r>
              <a:r>
                <a:rPr lang="en-US" altLang="ko-KR" sz="1000" i="0" dirty="0">
                  <a:solidFill>
                    <a:srgbClr val="2F2F2F"/>
                  </a:solidFill>
                  <a:effectLst/>
                  <a:highlight>
                    <a:srgbClr val="FFFFFF"/>
                  </a:highlight>
                  <a:latin typeface="+mn-ea"/>
                </a:rPr>
                <a:t>, </a:t>
              </a:r>
              <a:r>
                <a:rPr lang="ko-KR" altLang="en-US" sz="1000" i="0" dirty="0">
                  <a:solidFill>
                    <a:srgbClr val="2F2F2F"/>
                  </a:solidFill>
                  <a:effectLst/>
                  <a:highlight>
                    <a:srgbClr val="FFFFFF"/>
                  </a:highlight>
                  <a:latin typeface="+mn-ea"/>
                </a:rPr>
                <a:t>멘토링 지원</a:t>
              </a:r>
              <a:endParaRPr lang="ko-KR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89633C5-5BF4-AC7A-1F9D-F2DE8FD516CE}"/>
                </a:ext>
              </a:extLst>
            </p:cNvPr>
            <p:cNvSpPr/>
            <p:nvPr/>
          </p:nvSpPr>
          <p:spPr bwMode="auto">
            <a:xfrm>
              <a:off x="431304" y="3619084"/>
              <a:ext cx="2088000" cy="39895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89984" tIns="46792" rIns="89984" bIns="46792"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</a:rPr>
                <a:t>창업</a:t>
              </a: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182C0F3-583B-2AB6-C3EA-15BD66F0F9C1}"/>
                </a:ext>
              </a:extLst>
            </p:cNvPr>
            <p:cNvGrpSpPr/>
            <p:nvPr/>
          </p:nvGrpSpPr>
          <p:grpSpPr>
            <a:xfrm>
              <a:off x="1241304" y="4144490"/>
              <a:ext cx="468000" cy="468000"/>
              <a:chOff x="4125950" y="3284984"/>
              <a:chExt cx="1260000" cy="1260000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BFB8406A-6695-A1FE-4E68-F75A6D1A41A8}"/>
                  </a:ext>
                </a:extLst>
              </p:cNvPr>
              <p:cNvSpPr/>
              <p:nvPr/>
            </p:nvSpPr>
            <p:spPr>
              <a:xfrm>
                <a:off x="4125950" y="3284984"/>
                <a:ext cx="1260000" cy="126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800" b="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93781A79-ABDE-93E7-55DE-C5A4D43B4245}"/>
                  </a:ext>
                </a:extLst>
              </p:cNvPr>
              <p:cNvCxnSpPr>
                <a:stCxn id="56" idx="1"/>
                <a:endCxn id="56" idx="5"/>
              </p:cNvCxnSpPr>
              <p:nvPr/>
            </p:nvCxnSpPr>
            <p:spPr bwMode="auto">
              <a:xfrm>
                <a:off x="4310473" y="3469507"/>
                <a:ext cx="890954" cy="890954"/>
              </a:xfrm>
              <a:prstGeom prst="line">
                <a:avLst/>
              </a:prstGeom>
              <a:noFill/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D843CCFB-59C1-6156-C2F2-B98F04B0EE14}"/>
                  </a:ext>
                </a:extLst>
              </p:cNvPr>
              <p:cNvCxnSpPr>
                <a:stCxn id="56" idx="7"/>
                <a:endCxn id="56" idx="3"/>
              </p:cNvCxnSpPr>
              <p:nvPr/>
            </p:nvCxnSpPr>
            <p:spPr bwMode="auto">
              <a:xfrm flipH="1">
                <a:off x="4310473" y="3469507"/>
                <a:ext cx="890954" cy="890954"/>
              </a:xfrm>
              <a:prstGeom prst="line">
                <a:avLst/>
              </a:prstGeom>
              <a:noFill/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9A99B09-114A-E264-7B2F-A9A65541742A}"/>
              </a:ext>
            </a:extLst>
          </p:cNvPr>
          <p:cNvGrpSpPr/>
          <p:nvPr/>
        </p:nvGrpSpPr>
        <p:grpSpPr>
          <a:xfrm>
            <a:off x="7257621" y="2899788"/>
            <a:ext cx="2088000" cy="1424245"/>
            <a:chOff x="431304" y="3619084"/>
            <a:chExt cx="2088000" cy="142424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059D90B-9527-3899-8172-8C73AB5855F4}"/>
                </a:ext>
              </a:extLst>
            </p:cNvPr>
            <p:cNvSpPr/>
            <p:nvPr/>
          </p:nvSpPr>
          <p:spPr bwMode="auto">
            <a:xfrm>
              <a:off x="431304" y="3999329"/>
              <a:ext cx="2088000" cy="1044000"/>
            </a:xfrm>
            <a:prstGeom prst="rect">
              <a:avLst/>
            </a:prstGeom>
            <a:noFill/>
            <a:ln w="3175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89984" tIns="46792" rIns="89984" bIns="108000" rtlCol="0" anchor="ctr"/>
            <a:lstStyle/>
            <a:p>
              <a:pPr algn="ctr"/>
              <a:endParaRPr lang="en-US" altLang="ko-KR" sz="1100" dirty="0">
                <a:solidFill>
                  <a:srgbClr val="2F2F2F"/>
                </a:solidFill>
                <a:highlight>
                  <a:srgbClr val="FFFFFF"/>
                </a:highlight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endParaRPr lang="en-US" altLang="ko-KR" sz="1100" dirty="0">
                <a:solidFill>
                  <a:srgbClr val="2F2F2F"/>
                </a:solidFill>
                <a:highlight>
                  <a:srgbClr val="FFFFFF"/>
                </a:highlight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endParaRPr lang="en-US" altLang="ko-KR" sz="1100" i="0" dirty="0">
                <a:solidFill>
                  <a:srgbClr val="2F2F2F"/>
                </a:solidFill>
                <a:effectLst/>
                <a:highlight>
                  <a:srgbClr val="FFFFFF"/>
                </a:highlight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endParaRPr lang="en-US" altLang="ko-KR" sz="1000" i="0" dirty="0">
                <a:solidFill>
                  <a:srgbClr val="2F2F2F"/>
                </a:solidFill>
                <a:effectLst/>
                <a:highlight>
                  <a:srgbClr val="FFFFFF"/>
                </a:highlight>
                <a:latin typeface="+mn-ea"/>
              </a:endParaRPr>
            </a:p>
            <a:p>
              <a:pPr algn="ctr"/>
              <a:r>
                <a:rPr lang="ko-KR" altLang="en-US" sz="1000" i="0" dirty="0">
                  <a:solidFill>
                    <a:srgbClr val="2F2F2F"/>
                  </a:solidFill>
                  <a:effectLst/>
                  <a:highlight>
                    <a:srgbClr val="FFFFFF"/>
                  </a:highlight>
                  <a:latin typeface="+mn-ea"/>
                </a:rPr>
                <a:t>제품 개발</a:t>
              </a:r>
              <a:r>
                <a:rPr lang="en-US" altLang="ko-KR" sz="1000" i="0" dirty="0">
                  <a:solidFill>
                    <a:srgbClr val="2F2F2F"/>
                  </a:solidFill>
                  <a:effectLst/>
                  <a:highlight>
                    <a:srgbClr val="FFFFFF"/>
                  </a:highlight>
                  <a:latin typeface="+mn-ea"/>
                </a:rPr>
                <a:t>, </a:t>
              </a:r>
              <a:r>
                <a:rPr lang="ko-KR" altLang="en-US" sz="1000" i="0" dirty="0">
                  <a:solidFill>
                    <a:srgbClr val="2F2F2F"/>
                  </a:solidFill>
                  <a:effectLst/>
                  <a:highlight>
                    <a:srgbClr val="FFFFFF"/>
                  </a:highlight>
                  <a:latin typeface="+mn-ea"/>
                </a:rPr>
                <a:t>시제품 제작 지원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4DEF562-F77C-9C42-1187-0C7B63913315}"/>
                </a:ext>
              </a:extLst>
            </p:cNvPr>
            <p:cNvSpPr/>
            <p:nvPr/>
          </p:nvSpPr>
          <p:spPr bwMode="auto">
            <a:xfrm>
              <a:off x="431304" y="3619084"/>
              <a:ext cx="2088000" cy="39895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89984" tIns="46792" rIns="89984" bIns="46792"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</a:rPr>
                <a:t>사업화</a:t>
              </a: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C42ED05-BDC0-37E3-57F6-753658F51F53}"/>
                </a:ext>
              </a:extLst>
            </p:cNvPr>
            <p:cNvGrpSpPr/>
            <p:nvPr/>
          </p:nvGrpSpPr>
          <p:grpSpPr>
            <a:xfrm>
              <a:off x="1241304" y="4144490"/>
              <a:ext cx="468000" cy="468000"/>
              <a:chOff x="4125950" y="3284984"/>
              <a:chExt cx="1260000" cy="1260000"/>
            </a:xfrm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A97943AD-6658-B5E5-8D07-E8F2EA643624}"/>
                  </a:ext>
                </a:extLst>
              </p:cNvPr>
              <p:cNvSpPr/>
              <p:nvPr/>
            </p:nvSpPr>
            <p:spPr>
              <a:xfrm>
                <a:off x="4125950" y="3284984"/>
                <a:ext cx="1260000" cy="126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800" b="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2DF46BEC-9A92-F0F0-E430-E3B5977EA862}"/>
                  </a:ext>
                </a:extLst>
              </p:cNvPr>
              <p:cNvCxnSpPr>
                <a:stCxn id="63" idx="1"/>
                <a:endCxn id="63" idx="5"/>
              </p:cNvCxnSpPr>
              <p:nvPr/>
            </p:nvCxnSpPr>
            <p:spPr bwMode="auto">
              <a:xfrm>
                <a:off x="4310473" y="3469507"/>
                <a:ext cx="890954" cy="890954"/>
              </a:xfrm>
              <a:prstGeom prst="line">
                <a:avLst/>
              </a:prstGeom>
              <a:noFill/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91864CE-47D6-B4EC-827B-538AB3A9460E}"/>
                  </a:ext>
                </a:extLst>
              </p:cNvPr>
              <p:cNvCxnSpPr>
                <a:stCxn id="63" idx="7"/>
                <a:endCxn id="63" idx="3"/>
              </p:cNvCxnSpPr>
              <p:nvPr/>
            </p:nvCxnSpPr>
            <p:spPr bwMode="auto">
              <a:xfrm flipH="1">
                <a:off x="4310473" y="3469507"/>
                <a:ext cx="890954" cy="890954"/>
              </a:xfrm>
              <a:prstGeom prst="line">
                <a:avLst/>
              </a:prstGeom>
              <a:noFill/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</p:grp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3624D0E-2493-FE9E-D21A-C92940515EEE}"/>
              </a:ext>
            </a:extLst>
          </p:cNvPr>
          <p:cNvSpPr/>
          <p:nvPr/>
        </p:nvSpPr>
        <p:spPr>
          <a:xfrm>
            <a:off x="331315" y="4584269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기업지원허브 포털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944E191-1945-68F6-4674-A4646CDC9D6C}"/>
              </a:ext>
            </a:extLst>
          </p:cNvPr>
          <p:cNvSpPr/>
          <p:nvPr/>
        </p:nvSpPr>
        <p:spPr>
          <a:xfrm>
            <a:off x="331315" y="4991675"/>
            <a:ext cx="8587746" cy="381593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333333"/>
                </a:solidFill>
              </a:rPr>
              <a:t>기업지원허브 지원사업을 신청하고 안내 받을 수 있으며</a:t>
            </a:r>
            <a:r>
              <a:rPr lang="en-US" altLang="ko-KR" sz="1000" dirty="0">
                <a:solidFill>
                  <a:srgbClr val="333333"/>
                </a:solidFill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</a:rPr>
              <a:t>국토교통 중소벤처기업에게 필요한 지원사업</a:t>
            </a:r>
            <a:r>
              <a:rPr lang="en-US" altLang="ko-KR" sz="1000" dirty="0">
                <a:solidFill>
                  <a:srgbClr val="333333"/>
                </a:solidFill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</a:rPr>
              <a:t>공공발주 정보 등을 제공합니다</a:t>
            </a:r>
            <a:r>
              <a:rPr lang="en-US" altLang="ko-KR" sz="1000" dirty="0">
                <a:solidFill>
                  <a:srgbClr val="333333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333333"/>
                </a:solidFill>
              </a:rPr>
              <a:t>또한</a:t>
            </a:r>
            <a:r>
              <a:rPr lang="en-US" altLang="ko-KR" sz="1000" dirty="0">
                <a:solidFill>
                  <a:srgbClr val="333333"/>
                </a:solidFill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</a:rPr>
              <a:t>기업지원 프로그램에 참여한 기업들의 이야기를 만나 보실 수 있습니다</a:t>
            </a:r>
            <a:r>
              <a:rPr lang="en-US" altLang="ko-KR" sz="1000" dirty="0">
                <a:solidFill>
                  <a:srgbClr val="333333"/>
                </a:solidFill>
              </a:rPr>
              <a:t>.</a:t>
            </a:r>
            <a:endParaRPr lang="ko-KR" altLang="en-US" sz="1000" dirty="0">
              <a:solidFill>
                <a:srgbClr val="333333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533DD1C3-28E1-EE53-1906-442C73F3D139}"/>
              </a:ext>
            </a:extLst>
          </p:cNvPr>
          <p:cNvSpPr/>
          <p:nvPr/>
        </p:nvSpPr>
        <p:spPr>
          <a:xfrm>
            <a:off x="3697187" y="88463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52887672-AF36-3B6C-4F49-335D72189F59}"/>
              </a:ext>
            </a:extLst>
          </p:cNvPr>
          <p:cNvSpPr/>
          <p:nvPr/>
        </p:nvSpPr>
        <p:spPr>
          <a:xfrm>
            <a:off x="1279996" y="133954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08C097E-9222-D8DB-3E62-B126FD2EAD5B}"/>
              </a:ext>
            </a:extLst>
          </p:cNvPr>
          <p:cNvSpPr/>
          <p:nvPr/>
        </p:nvSpPr>
        <p:spPr>
          <a:xfrm>
            <a:off x="255300" y="187724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C13DF1B-D9B1-B330-7D6D-84BB053456F1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정보마당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 err="1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기업지워허브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1248379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DE89B1-A921-D077-C7AF-84575FC77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11451"/>
            <a:ext cx="10477500" cy="4191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E20E41C-07C3-298D-A4CA-4B978DD87029}"/>
              </a:ext>
            </a:extLst>
          </p:cNvPr>
          <p:cNvSpPr/>
          <p:nvPr/>
        </p:nvSpPr>
        <p:spPr>
          <a:xfrm>
            <a:off x="5538894" y="141645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4633052-1523-64E5-96FC-1637638DB49A}"/>
              </a:ext>
            </a:extLst>
          </p:cNvPr>
          <p:cNvSpPr/>
          <p:nvPr/>
        </p:nvSpPr>
        <p:spPr>
          <a:xfrm>
            <a:off x="8273548" y="342900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7CCA60E-2568-06BB-B225-7823BC261818}"/>
              </a:ext>
            </a:extLst>
          </p:cNvPr>
          <p:cNvSpPr/>
          <p:nvPr/>
        </p:nvSpPr>
        <p:spPr>
          <a:xfrm>
            <a:off x="9743425" y="342900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84C02-802D-B078-83B4-6D4B8351555C}"/>
              </a:ext>
            </a:extLst>
          </p:cNvPr>
          <p:cNvSpPr txBox="1"/>
          <p:nvPr/>
        </p:nvSpPr>
        <p:spPr>
          <a:xfrm>
            <a:off x="857250" y="4691641"/>
            <a:ext cx="36311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b="1" dirty="0">
                <a:solidFill>
                  <a:srgbClr val="0070C0"/>
                </a:solidFill>
              </a:rPr>
              <a:t>공공데이터</a:t>
            </a:r>
            <a:endParaRPr lang="en-US" altLang="ko-KR" sz="1100" b="1" dirty="0">
              <a:solidFill>
                <a:srgbClr val="0070C0"/>
              </a:solidFill>
            </a:endParaRPr>
          </a:p>
          <a:p>
            <a:br>
              <a:rPr lang="en-US" altLang="ko-KR" sz="1100" dirty="0">
                <a:solidFill>
                  <a:srgbClr val="0070C0"/>
                </a:solidFill>
              </a:rPr>
            </a:br>
            <a:r>
              <a:rPr lang="en-US" altLang="ko-KR" sz="1100" dirty="0">
                <a:solidFill>
                  <a:srgbClr val="0070C0"/>
                </a:solidFill>
              </a:rPr>
              <a:t>1) </a:t>
            </a:r>
            <a:r>
              <a:rPr lang="ko-KR" altLang="en-US" sz="1100" dirty="0">
                <a:solidFill>
                  <a:srgbClr val="0070C0"/>
                </a:solidFill>
              </a:rPr>
              <a:t>조달정보 </a:t>
            </a:r>
            <a:r>
              <a:rPr lang="ko-KR" altLang="en-US" sz="1100" dirty="0" err="1">
                <a:solidFill>
                  <a:srgbClr val="0070C0"/>
                </a:solidFill>
              </a:rPr>
              <a:t>개방포털</a:t>
            </a:r>
            <a:r>
              <a:rPr lang="ko-KR" altLang="en-US" sz="1100" dirty="0">
                <a:solidFill>
                  <a:srgbClr val="0070C0"/>
                </a:solidFill>
              </a:rPr>
              <a:t> </a:t>
            </a:r>
            <a:r>
              <a:rPr lang="en-US" altLang="ko-KR" sz="1100" dirty="0">
                <a:solidFill>
                  <a:srgbClr val="0070C0"/>
                </a:solidFill>
              </a:rPr>
              <a:t>(https://data.g2b.go.kr)</a:t>
            </a:r>
          </a:p>
          <a:p>
            <a:r>
              <a:rPr lang="en-US" altLang="ko-KR" sz="1100" dirty="0">
                <a:solidFill>
                  <a:srgbClr val="0070C0"/>
                </a:solidFill>
              </a:rPr>
              <a:t>2) </a:t>
            </a:r>
            <a:r>
              <a:rPr lang="ko-KR" altLang="en-US" sz="1100" dirty="0">
                <a:solidFill>
                  <a:srgbClr val="0070C0"/>
                </a:solidFill>
              </a:rPr>
              <a:t>국토교통 데이터 통합채널  </a:t>
            </a:r>
            <a:r>
              <a:rPr lang="en-US" altLang="ko-KR" sz="1100" dirty="0">
                <a:solidFill>
                  <a:srgbClr val="0070C0"/>
                </a:solidFill>
              </a:rPr>
              <a:t>(https://data.molit.go.kr)</a:t>
            </a:r>
            <a:endParaRPr lang="ko-KR" altLang="en-US" sz="1100" dirty="0">
              <a:solidFill>
                <a:srgbClr val="0070C0"/>
              </a:solidFill>
            </a:endParaRPr>
          </a:p>
          <a:p>
            <a:r>
              <a:rPr lang="en-US" altLang="ko-KR" sz="1100" dirty="0">
                <a:solidFill>
                  <a:srgbClr val="0070C0"/>
                </a:solidFill>
              </a:rPr>
              <a:t>3) </a:t>
            </a:r>
            <a:r>
              <a:rPr lang="ko-KR" altLang="en-US" sz="1100" dirty="0">
                <a:solidFill>
                  <a:srgbClr val="0070C0"/>
                </a:solidFill>
              </a:rPr>
              <a:t>공공데이터 포털 </a:t>
            </a:r>
            <a:r>
              <a:rPr lang="en-US" altLang="ko-KR" sz="1100" dirty="0">
                <a:solidFill>
                  <a:srgbClr val="0070C0"/>
                </a:solidFill>
              </a:rPr>
              <a:t>(https://www.data.go.kr)</a:t>
            </a:r>
            <a:endParaRPr lang="ko-KR" altLang="en-US" sz="1100" dirty="0">
              <a:solidFill>
                <a:srgbClr val="0070C0"/>
              </a:solidFill>
            </a:endParaRPr>
          </a:p>
          <a:p>
            <a:endParaRPr lang="ko-KR" altLang="en-US" sz="1100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F99C60-8091-A113-1659-4731FA14633F}"/>
              </a:ext>
            </a:extLst>
          </p:cNvPr>
          <p:cNvSpPr txBox="1"/>
          <p:nvPr/>
        </p:nvSpPr>
        <p:spPr>
          <a:xfrm>
            <a:off x="4984868" y="4691641"/>
            <a:ext cx="3488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0070C0"/>
                </a:solidFill>
              </a:rPr>
              <a:t>2. </a:t>
            </a:r>
            <a:r>
              <a:rPr lang="ko-KR" altLang="en-US" sz="1100" b="1" dirty="0">
                <a:solidFill>
                  <a:srgbClr val="0070C0"/>
                </a:solidFill>
              </a:rPr>
              <a:t>관련사이트</a:t>
            </a:r>
            <a:endParaRPr lang="en-US" altLang="ko-KR" sz="1100" b="1" dirty="0">
              <a:solidFill>
                <a:srgbClr val="0070C0"/>
              </a:solidFill>
            </a:endParaRPr>
          </a:p>
          <a:p>
            <a:endParaRPr lang="en-US" altLang="ko-KR" sz="1100" b="1" dirty="0">
              <a:solidFill>
                <a:srgbClr val="0070C0"/>
              </a:solidFill>
            </a:endParaRPr>
          </a:p>
          <a:p>
            <a:r>
              <a:rPr lang="en-US" altLang="ko-KR" sz="1100" dirty="0">
                <a:solidFill>
                  <a:srgbClr val="0070C0"/>
                </a:solidFill>
              </a:rPr>
              <a:t>1) </a:t>
            </a:r>
            <a:r>
              <a:rPr lang="ko-KR" altLang="en-US" sz="1100" dirty="0">
                <a:solidFill>
                  <a:srgbClr val="0070C0"/>
                </a:solidFill>
              </a:rPr>
              <a:t>신기술 인증관리시스템 </a:t>
            </a:r>
            <a:r>
              <a:rPr lang="en-US" altLang="ko-KR" sz="1100" dirty="0">
                <a:solidFill>
                  <a:srgbClr val="0070C0"/>
                </a:solidFill>
              </a:rPr>
              <a:t>(https://ntech.kaia.re.kr)</a:t>
            </a:r>
          </a:p>
          <a:p>
            <a:r>
              <a:rPr lang="en-US" altLang="ko-KR" sz="1100" dirty="0">
                <a:solidFill>
                  <a:srgbClr val="0070C0"/>
                </a:solidFill>
              </a:rPr>
              <a:t>2) </a:t>
            </a:r>
            <a:r>
              <a:rPr lang="ko-KR" altLang="en-US" sz="1100" dirty="0">
                <a:solidFill>
                  <a:srgbClr val="0070C0"/>
                </a:solidFill>
              </a:rPr>
              <a:t>국토교통부 </a:t>
            </a:r>
            <a:r>
              <a:rPr lang="en-US" altLang="ko-KR" sz="1100" dirty="0">
                <a:solidFill>
                  <a:srgbClr val="0070C0"/>
                </a:solidFill>
              </a:rPr>
              <a:t>(https://www.molit.go.kr)	</a:t>
            </a:r>
          </a:p>
          <a:p>
            <a:r>
              <a:rPr lang="en-US" altLang="ko-KR" sz="1100" dirty="0">
                <a:solidFill>
                  <a:srgbClr val="0070C0"/>
                </a:solidFill>
              </a:rPr>
              <a:t>3) </a:t>
            </a:r>
            <a:r>
              <a:rPr lang="ko-KR" altLang="en-US" sz="1100" dirty="0" err="1">
                <a:solidFill>
                  <a:srgbClr val="0070C0"/>
                </a:solidFill>
              </a:rPr>
              <a:t>국토교통과학기술진흥원</a:t>
            </a:r>
            <a:r>
              <a:rPr lang="ko-KR" altLang="en-US" sz="1100" dirty="0">
                <a:solidFill>
                  <a:srgbClr val="0070C0"/>
                </a:solidFill>
              </a:rPr>
              <a:t> </a:t>
            </a:r>
            <a:r>
              <a:rPr lang="en-US" altLang="ko-KR" sz="1100" dirty="0">
                <a:solidFill>
                  <a:srgbClr val="0070C0"/>
                </a:solidFill>
              </a:rPr>
              <a:t>(https://www.kaia.re.kr)</a:t>
            </a:r>
          </a:p>
          <a:p>
            <a:r>
              <a:rPr lang="en-US" altLang="ko-KR" sz="1100" dirty="0">
                <a:solidFill>
                  <a:srgbClr val="0070C0"/>
                </a:solidFill>
              </a:rPr>
              <a:t>4) SOC</a:t>
            </a:r>
            <a:r>
              <a:rPr lang="ko-KR" altLang="en-US" sz="1100" dirty="0">
                <a:solidFill>
                  <a:srgbClr val="0070C0"/>
                </a:solidFill>
              </a:rPr>
              <a:t>기술마켓 </a:t>
            </a:r>
            <a:r>
              <a:rPr lang="en-US" altLang="ko-KR" sz="1100" dirty="0">
                <a:solidFill>
                  <a:srgbClr val="0070C0"/>
                </a:solidFill>
              </a:rPr>
              <a:t>(https://www.soctechmarket.or.kr)</a:t>
            </a:r>
          </a:p>
        </p:txBody>
      </p:sp>
    </p:spTree>
    <p:extLst>
      <p:ext uri="{BB962C8B-B14F-4D97-AF65-F5344CB8AC3E}">
        <p14:creationId xmlns:p14="http://schemas.microsoft.com/office/powerpoint/2010/main" val="32805764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공지사항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목록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170458"/>
              </p:ext>
            </p:extLst>
          </p:nvPr>
        </p:nvGraphicFramePr>
        <p:xfrm>
          <a:off x="9680490" y="1691003"/>
          <a:ext cx="2340000" cy="318048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타이틀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안내문구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전체 건수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검색어 입력 후 검색 버튼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공지 목록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검색 결과 없을 경우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메시지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검색 결과가 없습니다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.’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리스트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한화면에 디폴트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10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개 목록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제목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상세화면으로 이동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5-1) New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아이콘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게시일로부터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7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일간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페이지네이션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49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03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4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744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4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97518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공지사항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목록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74C70FE-1337-AFAD-4BCE-74B75BD53A3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chemeClr val="tx1"/>
                </a:solidFill>
              </a:rPr>
              <a:t>공지사항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F4A95-6FFC-FA2B-A3CD-5831411FD65A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정보마당</a:t>
            </a:r>
            <a:r>
              <a:rPr lang="ko-KR" altLang="en-US" sz="1050" dirty="0">
                <a:solidFill>
                  <a:srgbClr val="7F7F7F"/>
                </a:solidFill>
              </a:rPr>
              <a:t>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b="1" dirty="0">
                <a:solidFill>
                  <a:schemeClr val="tx1"/>
                </a:solidFill>
              </a:rPr>
              <a:t>공지사항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354434A-771F-FFE0-36B1-2A18B353FD5E}"/>
              </a:ext>
            </a:extLst>
          </p:cNvPr>
          <p:cNvSpPr/>
          <p:nvPr/>
        </p:nvSpPr>
        <p:spPr bwMode="auto">
          <a:xfrm>
            <a:off x="431303" y="1210389"/>
            <a:ext cx="8923071" cy="648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 algn="ctr"/>
            <a:r>
              <a:rPr lang="ko-KR" altLang="en-US" sz="1000" i="0" dirty="0">
                <a:solidFill>
                  <a:srgbClr val="333333"/>
                </a:solidFill>
                <a:effectLst/>
              </a:rPr>
              <a:t>국토교통 기업지원허브 공지사항을 </a:t>
            </a:r>
            <a:r>
              <a:rPr lang="ko-KR" altLang="en-US" sz="1000" i="0" dirty="0" err="1">
                <a:solidFill>
                  <a:srgbClr val="333333"/>
                </a:solidFill>
                <a:effectLst/>
              </a:rPr>
              <a:t>안내드립니다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DE869E1E-6AE5-400A-2245-926A727BDBE2}"/>
              </a:ext>
            </a:extLst>
          </p:cNvPr>
          <p:cNvGrpSpPr/>
          <p:nvPr/>
        </p:nvGrpSpPr>
        <p:grpSpPr>
          <a:xfrm>
            <a:off x="6684621" y="1926085"/>
            <a:ext cx="2646758" cy="288000"/>
            <a:chOff x="5713970" y="3743751"/>
            <a:chExt cx="2646758" cy="288000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2A5784FA-720C-E42C-9A09-D8F084D922F7}"/>
                </a:ext>
              </a:extLst>
            </p:cNvPr>
            <p:cNvGrpSpPr/>
            <p:nvPr/>
          </p:nvGrpSpPr>
          <p:grpSpPr>
            <a:xfrm>
              <a:off x="5713970" y="3743751"/>
              <a:ext cx="2646758" cy="288000"/>
              <a:chOff x="5713970" y="3743751"/>
              <a:chExt cx="2646758" cy="288000"/>
            </a:xfrm>
          </p:grpSpPr>
          <p:sp>
            <p:nvSpPr>
              <p:cNvPr id="193" name="사각형: 둥근 모서리 192">
                <a:extLst>
                  <a:ext uri="{FF2B5EF4-FFF2-40B4-BE49-F238E27FC236}">
                    <a16:creationId xmlns:a16="http://schemas.microsoft.com/office/drawing/2014/main" id="{74B9E9A8-916B-72A2-DD2D-D06AD737102B}"/>
                  </a:ext>
                </a:extLst>
              </p:cNvPr>
              <p:cNvSpPr/>
              <p:nvPr/>
            </p:nvSpPr>
            <p:spPr>
              <a:xfrm>
                <a:off x="5713970" y="3743751"/>
                <a:ext cx="2160000" cy="28800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miter lim="800000"/>
              </a:ln>
              <a:effectLst/>
            </p:spPr>
            <p:txBody>
              <a:bodyPr lIns="108000" rIns="0" rtlCol="0" anchor="ctr"/>
              <a:lstStyle/>
              <a:p>
                <a:pPr latinLnBrk="0"/>
                <a:r>
                  <a:rPr lang="ko-KR" altLang="en-US" sz="900" kern="0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검색어를 입력하세요</a:t>
                </a:r>
              </a:p>
            </p:txBody>
          </p:sp>
          <p:sp>
            <p:nvSpPr>
              <p:cNvPr id="195" name="사각형: 둥근 위쪽 모서리 194">
                <a:extLst>
                  <a:ext uri="{FF2B5EF4-FFF2-40B4-BE49-F238E27FC236}">
                    <a16:creationId xmlns:a16="http://schemas.microsoft.com/office/drawing/2014/main" id="{FAE5F370-6A52-02D5-DA2F-BF4B5CC0B260}"/>
                  </a:ext>
                </a:extLst>
              </p:cNvPr>
              <p:cNvSpPr/>
              <p:nvPr/>
            </p:nvSpPr>
            <p:spPr>
              <a:xfrm rot="5400000">
                <a:off x="7946728" y="3617751"/>
                <a:ext cx="288000" cy="5400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lIns="180000" rtlCol="0" anchor="ctr">
                <a:noAutofit/>
              </a:bodyPr>
              <a:lstStyle/>
              <a:p>
                <a:endPara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7A6FF1D-400A-83AD-3E17-8B53B7551F12}"/>
                </a:ext>
              </a:extLst>
            </p:cNvPr>
            <p:cNvSpPr txBox="1"/>
            <p:nvPr/>
          </p:nvSpPr>
          <p:spPr>
            <a:xfrm>
              <a:off x="7892983" y="3772122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bg1"/>
                  </a:solidFill>
                </a:rPr>
                <a:t>검색</a:t>
              </a: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81C005-6AB7-9A84-1FB7-CF4AA03B83C5}"/>
              </a:ext>
            </a:extLst>
          </p:cNvPr>
          <p:cNvSpPr/>
          <p:nvPr/>
        </p:nvSpPr>
        <p:spPr>
          <a:xfrm>
            <a:off x="331315" y="1877585"/>
            <a:ext cx="2184370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</a:t>
            </a:r>
            <a:r>
              <a:rPr lang="ko-KR" altLang="en-US" sz="900" dirty="0">
                <a:solidFill>
                  <a:srgbClr val="7F7F7F"/>
                </a:solidFill>
              </a:rPr>
              <a:t> </a:t>
            </a:r>
            <a:r>
              <a:rPr lang="en-US" altLang="ko-KR" sz="900" b="1" dirty="0">
                <a:solidFill>
                  <a:srgbClr val="EE6630"/>
                </a:solidFill>
              </a:rPr>
              <a:t>49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0116778-F1E8-8080-5E17-C2EF629ACC0E}"/>
              </a:ext>
            </a:extLst>
          </p:cNvPr>
          <p:cNvGrpSpPr/>
          <p:nvPr/>
        </p:nvGrpSpPr>
        <p:grpSpPr>
          <a:xfrm>
            <a:off x="3625486" y="5043616"/>
            <a:ext cx="2251830" cy="216000"/>
            <a:chOff x="2650639" y="5805098"/>
            <a:chExt cx="2251830" cy="21600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65E39C2-3AF9-2BF5-3BD3-67859FA3DA66}"/>
                </a:ext>
              </a:extLst>
            </p:cNvPr>
            <p:cNvSpPr/>
            <p:nvPr/>
          </p:nvSpPr>
          <p:spPr>
            <a:xfrm>
              <a:off x="2650639" y="5805098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>
                      <a:lumMod val="75000"/>
                    </a:schemeClr>
                  </a:solidFill>
                </a:rPr>
                <a:t>|&lt;</a:t>
              </a:r>
              <a:endParaRPr lang="ko-KR" altLang="en-US" sz="800" b="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95CE3E2-B940-2D63-6298-C559D08F8245}"/>
                </a:ext>
              </a:extLst>
            </p:cNvPr>
            <p:cNvSpPr/>
            <p:nvPr/>
          </p:nvSpPr>
          <p:spPr>
            <a:xfrm>
              <a:off x="2905352" y="5805098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>
                      <a:lumMod val="75000"/>
                    </a:schemeClr>
                  </a:solidFill>
                </a:rPr>
                <a:t>&lt;</a:t>
              </a:r>
              <a:endParaRPr lang="ko-KR" altLang="en-US" sz="800" b="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925C64C-9384-18AC-91D6-64B379BD4EB9}"/>
                </a:ext>
              </a:extLst>
            </p:cNvPr>
            <p:cNvSpPr/>
            <p:nvPr/>
          </p:nvSpPr>
          <p:spPr>
            <a:xfrm>
              <a:off x="3414778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EDFA4D8-19B3-3CDB-2AF8-408B17CBBC00}"/>
                </a:ext>
              </a:extLst>
            </p:cNvPr>
            <p:cNvSpPr/>
            <p:nvPr/>
          </p:nvSpPr>
          <p:spPr>
            <a:xfrm>
              <a:off x="3669491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A4F8584-0C4E-9B76-0A5C-4893178EC36A}"/>
                </a:ext>
              </a:extLst>
            </p:cNvPr>
            <p:cNvSpPr/>
            <p:nvPr/>
          </p:nvSpPr>
          <p:spPr>
            <a:xfrm>
              <a:off x="3924204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8E486D1-8365-9D8E-9F7A-4C7AC136CF9C}"/>
                </a:ext>
              </a:extLst>
            </p:cNvPr>
            <p:cNvSpPr/>
            <p:nvPr/>
          </p:nvSpPr>
          <p:spPr>
            <a:xfrm>
              <a:off x="4178917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5E4E225-BF6F-50E0-40E3-F7FFB96FBABA}"/>
                </a:ext>
              </a:extLst>
            </p:cNvPr>
            <p:cNvSpPr/>
            <p:nvPr/>
          </p:nvSpPr>
          <p:spPr>
            <a:xfrm>
              <a:off x="4433630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4918550-90EE-B4AD-C337-EDF74D3EDB37}"/>
                </a:ext>
              </a:extLst>
            </p:cNvPr>
            <p:cNvSpPr/>
            <p:nvPr/>
          </p:nvSpPr>
          <p:spPr>
            <a:xfrm>
              <a:off x="4688340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&gt;|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3EA0E3-F78E-F57A-3D1D-9C059D7FA5B1}"/>
                </a:ext>
              </a:extLst>
            </p:cNvPr>
            <p:cNvSpPr/>
            <p:nvPr/>
          </p:nvSpPr>
          <p:spPr>
            <a:xfrm>
              <a:off x="3160065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348F4AF0-0327-F11C-058B-77AEC08876DA}"/>
              </a:ext>
            </a:extLst>
          </p:cNvPr>
          <p:cNvSpPr/>
          <p:nvPr/>
        </p:nvSpPr>
        <p:spPr>
          <a:xfrm>
            <a:off x="4062180" y="88463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5DABAE7-9EFD-04AE-3990-B0A2946BAF5E}"/>
              </a:ext>
            </a:extLst>
          </p:cNvPr>
          <p:cNvSpPr/>
          <p:nvPr/>
        </p:nvSpPr>
        <p:spPr>
          <a:xfrm>
            <a:off x="2621626" y="133954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68CFF8B-8BC3-8C7D-AF63-2CFCC83EB38C}"/>
              </a:ext>
            </a:extLst>
          </p:cNvPr>
          <p:cNvSpPr/>
          <p:nvPr/>
        </p:nvSpPr>
        <p:spPr>
          <a:xfrm>
            <a:off x="962308" y="195708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DAB596E-EA03-ACB3-1D49-C4D0E212D7B2}"/>
              </a:ext>
            </a:extLst>
          </p:cNvPr>
          <p:cNvSpPr/>
          <p:nvPr/>
        </p:nvSpPr>
        <p:spPr>
          <a:xfrm>
            <a:off x="6335587" y="195708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ADD426C-7BBB-7002-42C6-949A0078784B}"/>
              </a:ext>
            </a:extLst>
          </p:cNvPr>
          <p:cNvSpPr/>
          <p:nvPr/>
        </p:nvSpPr>
        <p:spPr>
          <a:xfrm>
            <a:off x="3359475" y="502603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6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0E8E2A4-F331-0C6F-3B79-FD44DC9A20D2}"/>
              </a:ext>
            </a:extLst>
          </p:cNvPr>
          <p:cNvCxnSpPr>
            <a:cxnSpLocks/>
          </p:cNvCxnSpPr>
          <p:nvPr/>
        </p:nvCxnSpPr>
        <p:spPr bwMode="auto">
          <a:xfrm>
            <a:off x="421815" y="2316046"/>
            <a:ext cx="8935852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3152F8E-1D5D-ED73-B9B2-1C783C63407B}"/>
              </a:ext>
            </a:extLst>
          </p:cNvPr>
          <p:cNvSpPr txBox="1"/>
          <p:nvPr/>
        </p:nvSpPr>
        <p:spPr>
          <a:xfrm>
            <a:off x="393667" y="2488254"/>
            <a:ext cx="5382808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1400"/>
              </a:lnSpc>
              <a:defRPr sz="1000" b="1" i="0">
                <a:solidFill>
                  <a:srgbClr val="333333"/>
                </a:solidFill>
                <a:effectLst/>
                <a:latin typeface="Noto Sans Korean"/>
              </a:defRPr>
            </a:lvl1pPr>
          </a:lstStyle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i="0" dirty="0">
                <a:solidFill>
                  <a:srgbClr val="333333"/>
                </a:solidFill>
                <a:effectLst/>
                <a:latin typeface="Noto Sans Korean"/>
              </a:rPr>
              <a:t>국토교통부 혁신제품 소개자료</a:t>
            </a:r>
            <a:r>
              <a:rPr lang="en-US" altLang="ko-KR" sz="1100" b="1" i="0" dirty="0">
                <a:solidFill>
                  <a:srgbClr val="333333"/>
                </a:solidFill>
                <a:effectLst/>
                <a:latin typeface="Noto Sans Korean"/>
              </a:rPr>
              <a:t>(ver2023-12)</a:t>
            </a:r>
          </a:p>
          <a:p>
            <a:endParaRPr lang="ko-KR" altLang="en-US" sz="1100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272D25-D3F7-26A2-3E91-A1F8BC096791}"/>
              </a:ext>
            </a:extLst>
          </p:cNvPr>
          <p:cNvCxnSpPr>
            <a:cxnSpLocks/>
          </p:cNvCxnSpPr>
          <p:nvPr/>
        </p:nvCxnSpPr>
        <p:spPr bwMode="auto">
          <a:xfrm>
            <a:off x="421815" y="3094875"/>
            <a:ext cx="8935852" cy="0"/>
          </a:xfrm>
          <a:prstGeom prst="line">
            <a:avLst/>
          </a:prstGeom>
          <a:noFill/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E43F60E-E736-5463-762B-540FC97D6789}"/>
              </a:ext>
            </a:extLst>
          </p:cNvPr>
          <p:cNvSpPr txBox="1"/>
          <p:nvPr/>
        </p:nvSpPr>
        <p:spPr>
          <a:xfrm>
            <a:off x="415957" y="2699780"/>
            <a:ext cx="1700442" cy="257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ko-KR" sz="85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2024-04-28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CDE9B26-D763-E16A-2076-22ED77BDF01A}"/>
              </a:ext>
            </a:extLst>
          </p:cNvPr>
          <p:cNvGrpSpPr/>
          <p:nvPr/>
        </p:nvGrpSpPr>
        <p:grpSpPr>
          <a:xfrm>
            <a:off x="393667" y="3264113"/>
            <a:ext cx="8964000" cy="606621"/>
            <a:chOff x="393667" y="5098390"/>
            <a:chExt cx="8964000" cy="6066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4A2A8C-3B6F-4DB1-1404-6BFBD9D1EA57}"/>
                </a:ext>
              </a:extLst>
            </p:cNvPr>
            <p:cNvSpPr txBox="1"/>
            <p:nvPr/>
          </p:nvSpPr>
          <p:spPr>
            <a:xfrm>
              <a:off x="393667" y="5098390"/>
              <a:ext cx="5382808" cy="443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1400"/>
                </a:lnSpc>
                <a:defRPr sz="1000" b="1" i="0">
                  <a:solidFill>
                    <a:srgbClr val="333333"/>
                  </a:solidFill>
                  <a:effectLst/>
                  <a:latin typeface="Noto Sans Korean"/>
                </a:defRPr>
              </a:lvl1pPr>
            </a:lstStyle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국토교통 기업지원허브 사용설명서</a:t>
              </a:r>
              <a:r>
                <a:rPr lang="en-US" altLang="ko-KR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(ver.2023-12)</a:t>
              </a:r>
            </a:p>
            <a:p>
              <a:endParaRPr lang="ko-KR" altLang="en-US" sz="11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1A1FBA6-C26F-C563-FA2B-6B734931DE5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1815" y="5705011"/>
              <a:ext cx="8935852" cy="0"/>
            </a:xfrm>
            <a:prstGeom prst="line">
              <a:avLst/>
            </a:prstGeom>
            <a:noFill/>
            <a:ln w="3175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6BB46F-FB56-F4AC-8AB3-6F34CBEE3A36}"/>
                </a:ext>
              </a:extLst>
            </p:cNvPr>
            <p:cNvSpPr txBox="1"/>
            <p:nvPr/>
          </p:nvSpPr>
          <p:spPr>
            <a:xfrm>
              <a:off x="415957" y="5309916"/>
              <a:ext cx="1700442" cy="257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85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</a:rPr>
                <a:t>2023-12-18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2875447-B40C-6AB0-181F-408F6B9C48A0}"/>
              </a:ext>
            </a:extLst>
          </p:cNvPr>
          <p:cNvGrpSpPr/>
          <p:nvPr/>
        </p:nvGrpSpPr>
        <p:grpSpPr>
          <a:xfrm>
            <a:off x="393667" y="4039977"/>
            <a:ext cx="8964000" cy="606621"/>
            <a:chOff x="393667" y="5098390"/>
            <a:chExt cx="8964000" cy="60662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301783-759F-FDCE-D462-96FB5A61E42D}"/>
                </a:ext>
              </a:extLst>
            </p:cNvPr>
            <p:cNvSpPr txBox="1"/>
            <p:nvPr/>
          </p:nvSpPr>
          <p:spPr>
            <a:xfrm>
              <a:off x="393667" y="5098390"/>
              <a:ext cx="5382808" cy="443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1400"/>
                </a:lnSpc>
                <a:defRPr sz="1000" b="1" i="0">
                  <a:solidFill>
                    <a:srgbClr val="333333"/>
                  </a:solidFill>
                  <a:effectLst/>
                  <a:latin typeface="Noto Sans Korean"/>
                </a:defRPr>
              </a:lvl1pPr>
            </a:lstStyle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국토교통부 혁신제품 지정 지침</a:t>
              </a:r>
              <a:r>
                <a:rPr lang="en-US" altLang="ko-KR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(</a:t>
              </a:r>
              <a:r>
                <a:rPr lang="ko-KR" altLang="en-US" sz="1100" b="1" i="0" dirty="0" err="1">
                  <a:solidFill>
                    <a:srgbClr val="333333"/>
                  </a:solidFill>
                  <a:effectLst/>
                  <a:latin typeface="Noto Sans Korean"/>
                </a:rPr>
                <a:t>국토교통부고시</a:t>
              </a:r>
              <a:r>
                <a:rPr lang="ko-KR" altLang="en-US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 제</a:t>
              </a:r>
              <a:r>
                <a:rPr lang="en-US" altLang="ko-KR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2022-899</a:t>
              </a:r>
              <a:r>
                <a:rPr lang="ko-KR" altLang="en-US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호</a:t>
              </a:r>
              <a:r>
                <a:rPr lang="en-US" altLang="ko-KR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, 2022.12.29)</a:t>
              </a:r>
            </a:p>
            <a:p>
              <a:endParaRPr lang="ko-KR" altLang="en-US" sz="1100" dirty="0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7576D4E-B894-ADA1-3F4C-AD2BB8D0C7D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1815" y="5705011"/>
              <a:ext cx="8935852" cy="0"/>
            </a:xfrm>
            <a:prstGeom prst="line">
              <a:avLst/>
            </a:prstGeom>
            <a:noFill/>
            <a:ln w="3175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A1F261-A605-971F-DD7E-05E699C0F02F}"/>
                </a:ext>
              </a:extLst>
            </p:cNvPr>
            <p:cNvSpPr txBox="1"/>
            <p:nvPr/>
          </p:nvSpPr>
          <p:spPr>
            <a:xfrm>
              <a:off x="415957" y="5309916"/>
              <a:ext cx="1700442" cy="257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85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</a:rPr>
                <a:t>2023-04-11</a:t>
              </a:r>
            </a:p>
          </p:txBody>
        </p: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99CC4CDD-197B-8232-258C-00AD7F752143}"/>
              </a:ext>
            </a:extLst>
          </p:cNvPr>
          <p:cNvSpPr/>
          <p:nvPr/>
        </p:nvSpPr>
        <p:spPr>
          <a:xfrm>
            <a:off x="255300" y="222290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5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729C76C-55BA-5BB9-7928-3705EC35C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85" y="2542711"/>
            <a:ext cx="185391" cy="180000"/>
          </a:xfrm>
          <a:prstGeom prst="rect">
            <a:avLst/>
          </a:prstGeom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CA27AEB3-2E78-7E39-BBD3-AE9263CF86C0}"/>
              </a:ext>
            </a:extLst>
          </p:cNvPr>
          <p:cNvSpPr/>
          <p:nvPr/>
        </p:nvSpPr>
        <p:spPr>
          <a:xfrm>
            <a:off x="3432382" y="252648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5-1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FDC049-7A37-EC18-0468-02B591310711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정보마당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958152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5733F2CE-CE5F-5707-8EA4-F57EC553D2D8}"/>
              </a:ext>
            </a:extLst>
          </p:cNvPr>
          <p:cNvGrpSpPr/>
          <p:nvPr/>
        </p:nvGrpSpPr>
        <p:grpSpPr>
          <a:xfrm>
            <a:off x="402664" y="3425547"/>
            <a:ext cx="8964000" cy="1299004"/>
            <a:chOff x="402664" y="3425547"/>
            <a:chExt cx="8964000" cy="1299004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ED009FD-5976-3509-A688-94DF043CC209}"/>
                </a:ext>
              </a:extLst>
            </p:cNvPr>
            <p:cNvCxnSpPr/>
            <p:nvPr/>
          </p:nvCxnSpPr>
          <p:spPr>
            <a:xfrm>
              <a:off x="402664" y="4724551"/>
              <a:ext cx="896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0F9225D-DE0C-7FF8-4100-F2FD700B20BC}"/>
                </a:ext>
              </a:extLst>
            </p:cNvPr>
            <p:cNvSpPr/>
            <p:nvPr/>
          </p:nvSpPr>
          <p:spPr>
            <a:xfrm>
              <a:off x="417269" y="3425547"/>
              <a:ext cx="8910000" cy="1296000"/>
            </a:xfrm>
            <a:prstGeom prst="rect">
              <a:avLst/>
            </a:prstGeom>
            <a:solidFill>
              <a:srgbClr val="F3F3F3"/>
            </a:solidFill>
            <a:ln w="3175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3B65268-65F5-8B7F-647F-078BBBBE9C5E}"/>
                </a:ext>
              </a:extLst>
            </p:cNvPr>
            <p:cNvSpPr/>
            <p:nvPr/>
          </p:nvSpPr>
          <p:spPr>
            <a:xfrm>
              <a:off x="536196" y="3601782"/>
              <a:ext cx="83619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900" b="1" i="0" dirty="0">
                  <a:effectLst/>
                  <a:latin typeface="+mj-ea"/>
                  <a:ea typeface="+mj-ea"/>
                </a:rPr>
                <a:t>첨부파일</a:t>
              </a:r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8B639024-E3D1-BC2C-CA99-AC4D3EFBAC76}"/>
                </a:ext>
              </a:extLst>
            </p:cNvPr>
            <p:cNvCxnSpPr>
              <a:cxnSpLocks/>
            </p:cNvCxnSpPr>
            <p:nvPr/>
          </p:nvCxnSpPr>
          <p:spPr>
            <a:xfrm>
              <a:off x="624269" y="3897666"/>
              <a:ext cx="8496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986FFCC1-A017-C8D9-DD46-E7B60A46FED9}"/>
                </a:ext>
              </a:extLst>
            </p:cNvPr>
            <p:cNvSpPr/>
            <p:nvPr/>
          </p:nvSpPr>
          <p:spPr>
            <a:xfrm>
              <a:off x="558408" y="3959026"/>
              <a:ext cx="564176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800" dirty="0">
                  <a:latin typeface="+mj-ea"/>
                  <a:ea typeface="+mj-ea"/>
                </a:rPr>
                <a:t>사용설명서</a:t>
              </a:r>
              <a:r>
                <a:rPr lang="en-US" altLang="ko-KR" sz="800" dirty="0">
                  <a:latin typeface="+mj-ea"/>
                  <a:ea typeface="+mj-ea"/>
                </a:rPr>
                <a:t>(</a:t>
              </a:r>
              <a:r>
                <a:rPr lang="ko-KR" altLang="en-US" sz="800" dirty="0">
                  <a:latin typeface="+mj-ea"/>
                  <a:ea typeface="+mj-ea"/>
                </a:rPr>
                <a:t>중소벤처기업용</a:t>
              </a:r>
              <a:r>
                <a:rPr lang="en-US" altLang="ko-KR" sz="800" dirty="0">
                  <a:latin typeface="+mj-ea"/>
                  <a:ea typeface="+mj-ea"/>
                </a:rPr>
                <a:t>).pdf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파일크기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: 2 MB,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다운로드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: 74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회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)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8ECE1FC-B800-BB1D-AF1E-CE74EC9A11F4}"/>
                </a:ext>
              </a:extLst>
            </p:cNvPr>
            <p:cNvSpPr/>
            <p:nvPr/>
          </p:nvSpPr>
          <p:spPr>
            <a:xfrm>
              <a:off x="558408" y="4319865"/>
              <a:ext cx="564176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800" i="0" dirty="0">
                  <a:effectLst/>
                  <a:latin typeface="+mj-ea"/>
                  <a:ea typeface="+mj-ea"/>
                </a:rPr>
                <a:t>사용설명서</a:t>
              </a:r>
              <a:r>
                <a:rPr lang="en-US" altLang="ko-KR" sz="800" i="0" dirty="0">
                  <a:effectLst/>
                  <a:latin typeface="+mj-ea"/>
                  <a:ea typeface="+mj-ea"/>
                </a:rPr>
                <a:t>(</a:t>
              </a:r>
              <a:r>
                <a:rPr lang="ko-KR" altLang="en-US" sz="800" i="0" dirty="0" err="1">
                  <a:effectLst/>
                  <a:latin typeface="+mj-ea"/>
                  <a:ea typeface="+mj-ea"/>
                </a:rPr>
                <a:t>공공민간발주처용</a:t>
              </a:r>
              <a:r>
                <a:rPr lang="en-US" altLang="ko-KR" sz="800" i="0" dirty="0">
                  <a:effectLst/>
                  <a:latin typeface="+mj-ea"/>
                  <a:ea typeface="+mj-ea"/>
                </a:rPr>
                <a:t>).pdf </a:t>
              </a:r>
              <a:r>
                <a:rPr lang="en-US" altLang="ko-KR" sz="8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+mj-ea"/>
                  <a:ea typeface="+mj-ea"/>
                </a:rPr>
                <a:t>(</a:t>
              </a:r>
              <a:r>
                <a:rPr lang="ko-KR" altLang="en-US" sz="8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+mj-ea"/>
                  <a:ea typeface="+mj-ea"/>
                </a:rPr>
                <a:t>파일크기</a:t>
              </a:r>
              <a:r>
                <a:rPr lang="en-US" altLang="ko-KR" sz="8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+mj-ea"/>
                  <a:ea typeface="+mj-ea"/>
                </a:rPr>
                <a:t>: 1 MB, </a:t>
              </a:r>
              <a:r>
                <a:rPr lang="ko-KR" altLang="en-US" sz="8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+mj-ea"/>
                  <a:ea typeface="+mj-ea"/>
                </a:rPr>
                <a:t>다운로드 </a:t>
              </a:r>
              <a:r>
                <a:rPr lang="en-US" altLang="ko-KR" sz="8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+mj-ea"/>
                  <a:ea typeface="+mj-ea"/>
                </a:rPr>
                <a:t>: 35</a:t>
              </a:r>
              <a:r>
                <a:rPr lang="ko-KR" altLang="en-US" sz="8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+mj-ea"/>
                  <a:ea typeface="+mj-ea"/>
                </a:rPr>
                <a:t>회</a:t>
              </a:r>
              <a:r>
                <a:rPr lang="en-US" altLang="ko-KR" sz="8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+mj-ea"/>
                  <a:ea typeface="+mj-ea"/>
                </a:rPr>
                <a:t>)</a:t>
              </a:r>
            </a:p>
          </p:txBody>
        </p: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DFC1366F-1E2D-5FB8-2A79-8478C91E6057}"/>
                </a:ext>
              </a:extLst>
            </p:cNvPr>
            <p:cNvCxnSpPr>
              <a:cxnSpLocks/>
            </p:cNvCxnSpPr>
            <p:nvPr/>
          </p:nvCxnSpPr>
          <p:spPr>
            <a:xfrm>
              <a:off x="624269" y="4258816"/>
              <a:ext cx="8496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9021F4C9-150F-EE88-7D31-C3CABE6D85D6}"/>
                </a:ext>
              </a:extLst>
            </p:cNvPr>
            <p:cNvSpPr/>
            <p:nvPr/>
          </p:nvSpPr>
          <p:spPr>
            <a:xfrm>
              <a:off x="8217849" y="3584922"/>
              <a:ext cx="828000" cy="25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+mn-cs"/>
                </a:rPr>
                <a:t>전체 다운로드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70DCF38-F1E8-FF55-2877-7D853A4944E7}"/>
                </a:ext>
              </a:extLst>
            </p:cNvPr>
            <p:cNvGrpSpPr/>
            <p:nvPr/>
          </p:nvGrpSpPr>
          <p:grpSpPr>
            <a:xfrm>
              <a:off x="7341327" y="3957330"/>
              <a:ext cx="1708618" cy="252000"/>
              <a:chOff x="7541352" y="5719960"/>
              <a:chExt cx="1708618" cy="252000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C302DE3B-6666-9A53-AA13-08A3464736F0}"/>
                  </a:ext>
                </a:extLst>
              </p:cNvPr>
              <p:cNvGrpSpPr/>
              <p:nvPr/>
            </p:nvGrpSpPr>
            <p:grpSpPr>
              <a:xfrm>
                <a:off x="8421970" y="5719960"/>
                <a:ext cx="828000" cy="252000"/>
                <a:chOff x="7339351" y="1314095"/>
                <a:chExt cx="828000" cy="252000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1BF473E7-2626-CAFD-0295-D010C8FF13D0}"/>
                    </a:ext>
                  </a:extLst>
                </p:cNvPr>
                <p:cNvSpPr/>
                <p:nvPr/>
              </p:nvSpPr>
              <p:spPr>
                <a:xfrm>
                  <a:off x="7339351" y="1314095"/>
                  <a:ext cx="828000" cy="252000"/>
                </a:xfrm>
                <a:prstGeom prst="rect">
                  <a:avLst/>
                </a:prstGeom>
                <a:solidFill>
                  <a:schemeClr val="bg1"/>
                </a:solidFill>
                <a:ln w="317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306000" rtlCol="0" anchor="ctr"/>
                <a:lstStyle/>
                <a:p>
                  <a:pPr marL="0" marR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ko-KR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바로보기</a:t>
                  </a:r>
                </a:p>
              </p:txBody>
            </p:sp>
            <p:pic>
              <p:nvPicPr>
                <p:cNvPr id="42" name="그림 41" descr="원, 그래픽, 화이트이(가) 표시된 사진&#10;&#10;자동 생성된 설명">
                  <a:extLst>
                    <a:ext uri="{FF2B5EF4-FFF2-40B4-BE49-F238E27FC236}">
                      <a16:creationId xmlns:a16="http://schemas.microsoft.com/office/drawing/2014/main" id="{674FE21A-FD0B-5A11-F436-47A791C643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49589" y="1376841"/>
                  <a:ext cx="125999" cy="126000"/>
                </a:xfrm>
                <a:prstGeom prst="rect">
                  <a:avLst/>
                </a:prstGeom>
              </p:spPr>
            </p:pic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F0FA9C14-6790-7EBE-CC73-ECD2D759D770}"/>
                  </a:ext>
                </a:extLst>
              </p:cNvPr>
              <p:cNvGrpSpPr/>
              <p:nvPr/>
            </p:nvGrpSpPr>
            <p:grpSpPr>
              <a:xfrm>
                <a:off x="7541352" y="5719960"/>
                <a:ext cx="828000" cy="252000"/>
                <a:chOff x="8217849" y="1314095"/>
                <a:chExt cx="828000" cy="252000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3F68AB66-39C2-AAF4-395A-F150DEC86F02}"/>
                    </a:ext>
                  </a:extLst>
                </p:cNvPr>
                <p:cNvSpPr/>
                <p:nvPr/>
              </p:nvSpPr>
              <p:spPr>
                <a:xfrm>
                  <a:off x="8217849" y="1314095"/>
                  <a:ext cx="828000" cy="252000"/>
                </a:xfrm>
                <a:prstGeom prst="rect">
                  <a:avLst/>
                </a:prstGeom>
                <a:solidFill>
                  <a:schemeClr val="bg1"/>
                </a:solidFill>
                <a:ln w="317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306000" rtlCol="0" anchor="ctr"/>
                <a:lstStyle/>
                <a:p>
                  <a:pPr marL="0" marR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ko-KR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다운로드</a:t>
                  </a:r>
                </a:p>
              </p:txBody>
            </p:sp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199EE02E-FAE1-506D-8EF4-78C42DF3F3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326932" y="1375597"/>
                  <a:ext cx="129600" cy="1296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6F44F03-B7D9-2EF4-B247-1799DFC4CCA5}"/>
                </a:ext>
              </a:extLst>
            </p:cNvPr>
            <p:cNvGrpSpPr/>
            <p:nvPr/>
          </p:nvGrpSpPr>
          <p:grpSpPr>
            <a:xfrm>
              <a:off x="7341327" y="4309755"/>
              <a:ext cx="1708618" cy="252000"/>
              <a:chOff x="7541352" y="5719960"/>
              <a:chExt cx="1708618" cy="252000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92017D05-A956-C838-DB3B-C05DBDB74A87}"/>
                  </a:ext>
                </a:extLst>
              </p:cNvPr>
              <p:cNvGrpSpPr/>
              <p:nvPr/>
            </p:nvGrpSpPr>
            <p:grpSpPr>
              <a:xfrm>
                <a:off x="8421970" y="5719960"/>
                <a:ext cx="828000" cy="252000"/>
                <a:chOff x="7339351" y="1314095"/>
                <a:chExt cx="828000" cy="252000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27E7B9D1-D6F3-8FE5-9770-C0BFE0D78DBD}"/>
                    </a:ext>
                  </a:extLst>
                </p:cNvPr>
                <p:cNvSpPr/>
                <p:nvPr/>
              </p:nvSpPr>
              <p:spPr>
                <a:xfrm>
                  <a:off x="7339351" y="1314095"/>
                  <a:ext cx="828000" cy="252000"/>
                </a:xfrm>
                <a:prstGeom prst="rect">
                  <a:avLst/>
                </a:prstGeom>
                <a:solidFill>
                  <a:schemeClr val="bg1"/>
                </a:solidFill>
                <a:ln w="317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306000" rtlCol="0" anchor="ctr"/>
                <a:lstStyle/>
                <a:p>
                  <a:pPr marL="0" marR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ko-KR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바로보기</a:t>
                  </a:r>
                </a:p>
              </p:txBody>
            </p:sp>
            <p:pic>
              <p:nvPicPr>
                <p:cNvPr id="49" name="그림 48" descr="원, 그래픽, 화이트이(가) 표시된 사진&#10;&#10;자동 생성된 설명">
                  <a:extLst>
                    <a:ext uri="{FF2B5EF4-FFF2-40B4-BE49-F238E27FC236}">
                      <a16:creationId xmlns:a16="http://schemas.microsoft.com/office/drawing/2014/main" id="{25EA8883-4A52-D960-63AE-A98D15C35D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49589" y="1376841"/>
                  <a:ext cx="125999" cy="126000"/>
                </a:xfrm>
                <a:prstGeom prst="rect">
                  <a:avLst/>
                </a:prstGeom>
              </p:spPr>
            </p:pic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84749AD-FE29-B253-7936-A6B867B007D5}"/>
                  </a:ext>
                </a:extLst>
              </p:cNvPr>
              <p:cNvGrpSpPr/>
              <p:nvPr/>
            </p:nvGrpSpPr>
            <p:grpSpPr>
              <a:xfrm>
                <a:off x="7541352" y="5719960"/>
                <a:ext cx="828000" cy="252000"/>
                <a:chOff x="8217849" y="1314095"/>
                <a:chExt cx="828000" cy="252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35F11282-7E5F-783A-6F8E-FFE32A52AFCD}"/>
                    </a:ext>
                  </a:extLst>
                </p:cNvPr>
                <p:cNvSpPr/>
                <p:nvPr/>
              </p:nvSpPr>
              <p:spPr>
                <a:xfrm>
                  <a:off x="8217849" y="1314095"/>
                  <a:ext cx="828000" cy="252000"/>
                </a:xfrm>
                <a:prstGeom prst="rect">
                  <a:avLst/>
                </a:prstGeom>
                <a:solidFill>
                  <a:schemeClr val="bg1"/>
                </a:solidFill>
                <a:ln w="317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306000" rtlCol="0" anchor="ctr"/>
                <a:lstStyle/>
                <a:p>
                  <a:pPr marL="0" marR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ko-KR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다운로드</a:t>
                  </a:r>
                </a:p>
              </p:txBody>
            </p:sp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43BA18F1-1DD8-5942-2D08-0DC67BA12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326932" y="1375597"/>
                  <a:ext cx="129600" cy="1296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공지사항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상세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631890"/>
              </p:ext>
            </p:extLst>
          </p:nvPr>
        </p:nvGraphicFramePr>
        <p:xfrm>
          <a:off x="9680490" y="1691003"/>
          <a:ext cx="2340000" cy="354624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제목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등록일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조회수 노출</a:t>
                      </a:r>
                      <a:b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endParaRPr lang="ko-KR" altLang="en-US" sz="800" dirty="0">
                        <a:solidFill>
                          <a:schemeClr val="tx1"/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상세내용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노출</a:t>
                      </a:r>
                      <a:endParaRPr lang="ko-KR" altLang="en-US" sz="800" dirty="0">
                        <a:solidFill>
                          <a:srgbClr val="FF0000"/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첨부파일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3-1)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첨부파일명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3-2)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전체 다운로드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첨부파일 전체 다운로드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첨부파일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개부터 버튼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3-3)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다운로드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첨부파일 다운로드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3-4)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바로보기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첨부파일 새창으로 오픈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목록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공지사항 목록 화면으로 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49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03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4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744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4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97518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공지사항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상세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74C70FE-1337-AFAD-4BCE-74B75BD53A3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chemeClr val="tx1"/>
                </a:solidFill>
              </a:rPr>
              <a:t>공지사항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F4A95-6FFC-FA2B-A3CD-5831411FD65A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정보마당</a:t>
            </a:r>
            <a:r>
              <a:rPr lang="ko-KR" altLang="en-US" sz="1050" dirty="0">
                <a:solidFill>
                  <a:srgbClr val="7F7F7F"/>
                </a:solidFill>
              </a:rPr>
              <a:t>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b="1" dirty="0">
                <a:solidFill>
                  <a:schemeClr val="tx1"/>
                </a:solidFill>
              </a:rPr>
              <a:t>공지사항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591F6B-E84F-91BD-874F-25F0E0A1FE13}"/>
              </a:ext>
            </a:extLst>
          </p:cNvPr>
          <p:cNvSpPr/>
          <p:nvPr/>
        </p:nvSpPr>
        <p:spPr>
          <a:xfrm>
            <a:off x="319701" y="1612781"/>
            <a:ext cx="8467556" cy="339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dirty="0">
                <a:effectLst/>
                <a:latin typeface="Noto Sans Korean"/>
              </a:rPr>
              <a:t>[</a:t>
            </a:r>
            <a:r>
              <a:rPr lang="ko-KR" altLang="en-US" sz="1200" b="1" i="0" dirty="0">
                <a:effectLst/>
                <a:latin typeface="Noto Sans Korean"/>
              </a:rPr>
              <a:t>국토교통 기업지원허브 사용설명서</a:t>
            </a:r>
            <a:r>
              <a:rPr lang="en-US" altLang="ko-KR" sz="1200" b="1" i="0" dirty="0">
                <a:effectLst/>
                <a:latin typeface="Noto Sans Korean"/>
              </a:rPr>
              <a:t>(ver.2023-12)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63D1EBF-83CD-06CA-9A30-E58826078C87}"/>
              </a:ext>
            </a:extLst>
          </p:cNvPr>
          <p:cNvCxnSpPr/>
          <p:nvPr/>
        </p:nvCxnSpPr>
        <p:spPr>
          <a:xfrm>
            <a:off x="402664" y="2354894"/>
            <a:ext cx="896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E6D5AA7-A7AD-1ACA-05C2-5493491B6BA9}"/>
              </a:ext>
            </a:extLst>
          </p:cNvPr>
          <p:cNvCxnSpPr/>
          <p:nvPr/>
        </p:nvCxnSpPr>
        <p:spPr>
          <a:xfrm>
            <a:off x="402664" y="1400739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7DF3CC-F896-7E5B-4CB6-FEF410D727F7}"/>
              </a:ext>
            </a:extLst>
          </p:cNvPr>
          <p:cNvGrpSpPr/>
          <p:nvPr/>
        </p:nvGrpSpPr>
        <p:grpSpPr>
          <a:xfrm>
            <a:off x="1071325" y="1984455"/>
            <a:ext cx="517329" cy="224100"/>
            <a:chOff x="561181" y="4497189"/>
            <a:chExt cx="517329" cy="22410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B9E1DC4-A805-CADA-29E9-EC94A53C5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1181" y="4555239"/>
              <a:ext cx="187200" cy="1080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70E045A-8C6F-53B2-E643-8E3DC83978AA}"/>
                </a:ext>
              </a:extLst>
            </p:cNvPr>
            <p:cNvSpPr txBox="1"/>
            <p:nvPr/>
          </p:nvSpPr>
          <p:spPr>
            <a:xfrm>
              <a:off x="688073" y="4497189"/>
              <a:ext cx="390437" cy="22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50" u="none" strike="noStrike" kern="0" cap="none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+mn-ea"/>
                </a:rPr>
                <a:t>145</a:t>
              </a:r>
              <a:endParaRPr kumimoji="0" lang="ko-KR" altLang="en-US" sz="750" b="1" i="0" u="none" strike="noStrike" kern="0" cap="none" normalizeH="0" baseline="0" noProof="0" dirty="0">
                <a:ln>
                  <a:noFill/>
                </a:ln>
                <a:solidFill>
                  <a:srgbClr val="EC7512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85BBEC9-7AD9-DABE-A97C-B4045B30803B}"/>
              </a:ext>
            </a:extLst>
          </p:cNvPr>
          <p:cNvSpPr txBox="1"/>
          <p:nvPr/>
        </p:nvSpPr>
        <p:spPr>
          <a:xfrm>
            <a:off x="331315" y="1984455"/>
            <a:ext cx="927209" cy="21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u="none" strike="noStrike" kern="0" cap="none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+mn-ea"/>
              </a:rPr>
              <a:t>2024-04-28 </a:t>
            </a:r>
            <a:endParaRPr kumimoji="0" lang="ko-KR" altLang="en-US" sz="750" b="1" i="0" u="none" strike="noStrike" kern="0" cap="none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59F66E3-67C2-0ADC-F01C-4B5B10DA624C}"/>
              </a:ext>
            </a:extLst>
          </p:cNvPr>
          <p:cNvSpPr/>
          <p:nvPr/>
        </p:nvSpPr>
        <p:spPr bwMode="auto">
          <a:xfrm>
            <a:off x="4386269" y="4955071"/>
            <a:ext cx="97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0" bIns="0" rtlCol="0" anchor="ctr"/>
          <a:lstStyle/>
          <a:p>
            <a:pPr algn="ctr" latinLnBrk="0"/>
            <a:r>
              <a:rPr lang="ko-KR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목록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B14E2F4-5E45-DAF8-9894-709912C46B63}"/>
              </a:ext>
            </a:extLst>
          </p:cNvPr>
          <p:cNvSpPr/>
          <p:nvPr/>
        </p:nvSpPr>
        <p:spPr>
          <a:xfrm>
            <a:off x="319701" y="2535801"/>
            <a:ext cx="846755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국토교통분야 중소벤처기업을 대상으로 하는</a:t>
            </a:r>
          </a:p>
          <a:p>
            <a:pPr latinLnBrk="0"/>
            <a:endParaRPr lang="ko-KR" altLang="en-US" sz="9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atinLnBrk="0"/>
            <a:r>
              <a:rPr lang="en-US" altLang="ko-KR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KAIA</a:t>
            </a:r>
            <a:r>
              <a:rPr lang="ko-KR" altLang="en-US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의 기업지원프로그램</a:t>
            </a:r>
            <a:r>
              <a:rPr lang="en-US" altLang="ko-KR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금융</a:t>
            </a:r>
            <a:r>
              <a:rPr lang="en-US" altLang="ko-KR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R&amp;D, </a:t>
            </a:r>
            <a:r>
              <a:rPr lang="ko-KR" altLang="en-US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판로개척</a:t>
            </a:r>
            <a:r>
              <a:rPr lang="en-US" altLang="ko-KR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공공수요 창출</a:t>
            </a:r>
            <a:r>
              <a:rPr lang="en-US" altLang="ko-KR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규제해소 지원 등</a:t>
            </a:r>
            <a:r>
              <a:rPr lang="en-US" altLang="ko-KR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  <a:r>
              <a:rPr lang="ko-KR" altLang="en-US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 대한 설명서</a:t>
            </a:r>
            <a:r>
              <a:rPr lang="en-US" altLang="ko-KR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(2023.12)</a:t>
            </a:r>
            <a:r>
              <a:rPr lang="ko-KR" altLang="en-US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첨부로 게시해드립니다</a:t>
            </a:r>
            <a:r>
              <a:rPr lang="en-US" altLang="ko-KR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endParaRPr lang="ko-KR" altLang="en-US" sz="9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5B3122E2-1C2C-0285-95B2-65346A58DBA6}"/>
              </a:ext>
            </a:extLst>
          </p:cNvPr>
          <p:cNvSpPr/>
          <p:nvPr/>
        </p:nvSpPr>
        <p:spPr>
          <a:xfrm>
            <a:off x="7940629" y="359358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3-2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40FA9C70-E0EE-46DC-68E4-BC3FA25CF45F}"/>
              </a:ext>
            </a:extLst>
          </p:cNvPr>
          <p:cNvSpPr/>
          <p:nvPr/>
        </p:nvSpPr>
        <p:spPr>
          <a:xfrm>
            <a:off x="7071497" y="396477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3-3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9F9051DE-03BA-74C4-83A5-FA27A93F5FA7}"/>
              </a:ext>
            </a:extLst>
          </p:cNvPr>
          <p:cNvSpPr/>
          <p:nvPr/>
        </p:nvSpPr>
        <p:spPr>
          <a:xfrm>
            <a:off x="9090419" y="396477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3-4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1EE54AA-67C8-064F-C9D8-E26A43FDBC8B}"/>
              </a:ext>
            </a:extLst>
          </p:cNvPr>
          <p:cNvSpPr/>
          <p:nvPr/>
        </p:nvSpPr>
        <p:spPr>
          <a:xfrm>
            <a:off x="181807" y="130164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99116AF-5B79-88F1-D9DF-59790295F04F}"/>
              </a:ext>
            </a:extLst>
          </p:cNvPr>
          <p:cNvSpPr/>
          <p:nvPr/>
        </p:nvSpPr>
        <p:spPr>
          <a:xfrm>
            <a:off x="181807" y="235184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75D522F-A6AE-A6A7-A1BF-E89FBB4B5F2B}"/>
              </a:ext>
            </a:extLst>
          </p:cNvPr>
          <p:cNvSpPr/>
          <p:nvPr/>
        </p:nvSpPr>
        <p:spPr>
          <a:xfrm>
            <a:off x="4093930" y="4999434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1DB4ED1-04DF-C937-F592-959FE51ACA60}"/>
              </a:ext>
            </a:extLst>
          </p:cNvPr>
          <p:cNvSpPr/>
          <p:nvPr/>
        </p:nvSpPr>
        <p:spPr>
          <a:xfrm>
            <a:off x="181807" y="336959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29E56F-CFBF-B5C3-B798-CB2C642F139F}"/>
              </a:ext>
            </a:extLst>
          </p:cNvPr>
          <p:cNvSpPr/>
          <p:nvPr/>
        </p:nvSpPr>
        <p:spPr>
          <a:xfrm>
            <a:off x="379294" y="394901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66D49-7130-1B09-9474-AF370D9A6D27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정보마당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3268367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뉴스레터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목록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232326"/>
              </p:ext>
            </p:extLst>
          </p:nvPr>
        </p:nvGraphicFramePr>
        <p:xfrm>
          <a:off x="9680490" y="1691003"/>
          <a:ext cx="2340000" cy="335232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타이틀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안내문구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구독신청 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 상태에서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구독하기 팝업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노출</a:t>
                      </a:r>
                      <a:endParaRPr lang="en-US" altLang="ko-KR" sz="800" dirty="0">
                        <a:solidFill>
                          <a:srgbClr val="FF0000"/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 전 상태에서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얼럿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로그인이 필요한 서비스입니다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 화면으로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이동하시겠습니까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?’ (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아니오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예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전체 건수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검색어 입력 후 검색 버튼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목록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검색 결과 없을 경우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메시지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검색 결과가 없습니다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.’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리스트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상세화면으로 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49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페이지네이션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03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4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744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4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97518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뉴스레터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목록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74C70FE-1337-AFAD-4BCE-74B75BD53A3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chemeClr val="tx1"/>
                </a:solidFill>
              </a:rPr>
              <a:t>뉴스레터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F4A95-6FFC-FA2B-A3CD-5831411FD65A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정보마당</a:t>
            </a:r>
            <a:r>
              <a:rPr lang="ko-KR" altLang="en-US" sz="1050" dirty="0">
                <a:solidFill>
                  <a:srgbClr val="7F7F7F"/>
                </a:solidFill>
              </a:rPr>
              <a:t>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b="1" dirty="0">
                <a:solidFill>
                  <a:schemeClr val="tx1"/>
                </a:solidFill>
              </a:rPr>
              <a:t>뉴스레터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789252-E3A2-10F3-06C5-872B760EED32}"/>
              </a:ext>
            </a:extLst>
          </p:cNvPr>
          <p:cNvSpPr/>
          <p:nvPr/>
        </p:nvSpPr>
        <p:spPr bwMode="auto">
          <a:xfrm>
            <a:off x="431303" y="1210389"/>
            <a:ext cx="8923071" cy="648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 algn="ctr"/>
            <a:r>
              <a:rPr lang="ko-KR" altLang="en-US" sz="1000" dirty="0">
                <a:solidFill>
                  <a:srgbClr val="333333"/>
                </a:solidFill>
              </a:rPr>
              <a:t>국토교통 기업지원허브 포털의 새로운 소식과 정보를 만나보실 수 있습니다</a:t>
            </a:r>
            <a:r>
              <a:rPr lang="en-US" altLang="ko-KR" sz="1000" dirty="0">
                <a:solidFill>
                  <a:srgbClr val="333333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rgbClr val="333333"/>
                </a:solidFill>
              </a:rPr>
              <a:t>구독신청을 하시면 이메일로 뉴스레터를 받아보실 수 있습니다</a:t>
            </a:r>
            <a:r>
              <a:rPr lang="en-US" altLang="ko-KR" sz="1000" dirty="0">
                <a:solidFill>
                  <a:srgbClr val="333333"/>
                </a:solidFill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9DFA941-346B-797B-AF52-B1E9015F416D}"/>
              </a:ext>
            </a:extLst>
          </p:cNvPr>
          <p:cNvGrpSpPr/>
          <p:nvPr/>
        </p:nvGrpSpPr>
        <p:grpSpPr>
          <a:xfrm>
            <a:off x="6684621" y="2351999"/>
            <a:ext cx="2646758" cy="288000"/>
            <a:chOff x="5713970" y="3743751"/>
            <a:chExt cx="2646758" cy="28800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D903E67-4BD1-37AE-8C5B-49C78C49AB87}"/>
                </a:ext>
              </a:extLst>
            </p:cNvPr>
            <p:cNvGrpSpPr/>
            <p:nvPr/>
          </p:nvGrpSpPr>
          <p:grpSpPr>
            <a:xfrm>
              <a:off x="5713970" y="3743751"/>
              <a:ext cx="2646758" cy="288000"/>
              <a:chOff x="5713970" y="3743751"/>
              <a:chExt cx="2646758" cy="288000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F50EBBB6-88F3-6241-4A4A-03435EFA7394}"/>
                  </a:ext>
                </a:extLst>
              </p:cNvPr>
              <p:cNvSpPr/>
              <p:nvPr/>
            </p:nvSpPr>
            <p:spPr>
              <a:xfrm>
                <a:off x="5713970" y="3743751"/>
                <a:ext cx="2160000" cy="28800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miter lim="800000"/>
              </a:ln>
              <a:effectLst/>
            </p:spPr>
            <p:txBody>
              <a:bodyPr lIns="108000" rIns="0" rtlCol="0" anchor="ctr"/>
              <a:lstStyle/>
              <a:p>
                <a:pPr latinLnBrk="0"/>
                <a:r>
                  <a:rPr lang="ko-KR" altLang="en-US" sz="9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검색어를 입력하세요</a:t>
                </a: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D83585E5-99F2-A1E2-4292-2D6A15291CE7}"/>
                  </a:ext>
                </a:extLst>
              </p:cNvPr>
              <p:cNvSpPr/>
              <p:nvPr/>
            </p:nvSpPr>
            <p:spPr>
              <a:xfrm rot="5400000">
                <a:off x="7946728" y="3617751"/>
                <a:ext cx="288000" cy="5400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lIns="180000" rtlCol="0" anchor="ctr">
                <a:noAutofit/>
              </a:bodyPr>
              <a:lstStyle/>
              <a:p>
                <a:endPara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E135F6-95BD-DDC4-FA78-46F00CC3A2C7}"/>
                </a:ext>
              </a:extLst>
            </p:cNvPr>
            <p:cNvSpPr txBox="1"/>
            <p:nvPr/>
          </p:nvSpPr>
          <p:spPr>
            <a:xfrm>
              <a:off x="7892983" y="3772122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bg1"/>
                  </a:solidFill>
                </a:rPr>
                <a:t>검색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B501D9-BB3D-2489-C80F-8EF52E423983}"/>
              </a:ext>
            </a:extLst>
          </p:cNvPr>
          <p:cNvSpPr/>
          <p:nvPr/>
        </p:nvSpPr>
        <p:spPr>
          <a:xfrm>
            <a:off x="331315" y="2303499"/>
            <a:ext cx="2184370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</a:t>
            </a:r>
            <a:r>
              <a:rPr lang="ko-KR" altLang="en-US" sz="900" dirty="0">
                <a:solidFill>
                  <a:srgbClr val="7F7F7F"/>
                </a:solidFill>
              </a:rPr>
              <a:t> </a:t>
            </a:r>
            <a:r>
              <a:rPr lang="en-US" altLang="ko-KR" sz="900" b="1" dirty="0">
                <a:solidFill>
                  <a:srgbClr val="EE6630"/>
                </a:solidFill>
              </a:rPr>
              <a:t>9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5BE276FE-5E20-0852-F0FF-FEA8B9F0C854}"/>
              </a:ext>
            </a:extLst>
          </p:cNvPr>
          <p:cNvSpPr/>
          <p:nvPr/>
        </p:nvSpPr>
        <p:spPr bwMode="auto">
          <a:xfrm>
            <a:off x="4335667" y="1920782"/>
            <a:ext cx="1080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0" bIns="0" rtlCol="0" anchor="ctr"/>
          <a:lstStyle/>
          <a:p>
            <a:pPr algn="ctr" latinLnBrk="0"/>
            <a:r>
              <a:rPr lang="ko-KR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구독신청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FBEE3D6-B3A7-DB69-7C24-778541393553}"/>
              </a:ext>
            </a:extLst>
          </p:cNvPr>
          <p:cNvSpPr/>
          <p:nvPr/>
        </p:nvSpPr>
        <p:spPr>
          <a:xfrm>
            <a:off x="4062180" y="88463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319A5DD-BD5F-5AC2-A79A-7CE87CF228E6}"/>
              </a:ext>
            </a:extLst>
          </p:cNvPr>
          <p:cNvSpPr/>
          <p:nvPr/>
        </p:nvSpPr>
        <p:spPr>
          <a:xfrm>
            <a:off x="4047152" y="194205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9262D0E-D860-9634-EE9D-CFECCFCBBDB9}"/>
              </a:ext>
            </a:extLst>
          </p:cNvPr>
          <p:cNvSpPr/>
          <p:nvPr/>
        </p:nvSpPr>
        <p:spPr>
          <a:xfrm>
            <a:off x="962308" y="236827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A04E3AF-9468-F650-0D34-85741F7FC175}"/>
              </a:ext>
            </a:extLst>
          </p:cNvPr>
          <p:cNvSpPr/>
          <p:nvPr/>
        </p:nvSpPr>
        <p:spPr>
          <a:xfrm>
            <a:off x="6335587" y="236660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5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10A0F80-5A08-459F-FAC4-BBA0C5DD3A2B}"/>
              </a:ext>
            </a:extLst>
          </p:cNvPr>
          <p:cNvSpPr/>
          <p:nvPr/>
        </p:nvSpPr>
        <p:spPr>
          <a:xfrm>
            <a:off x="962008" y="133954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D92A868-44D0-3C1F-E6C1-C5094D82BD70}"/>
              </a:ext>
            </a:extLst>
          </p:cNvPr>
          <p:cNvGrpSpPr/>
          <p:nvPr/>
        </p:nvGrpSpPr>
        <p:grpSpPr>
          <a:xfrm>
            <a:off x="3625486" y="6109418"/>
            <a:ext cx="2251830" cy="216000"/>
            <a:chOff x="2650639" y="5805098"/>
            <a:chExt cx="2251830" cy="216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20CA3A3-7315-62FE-FE06-FBE10E0AB9B6}"/>
                </a:ext>
              </a:extLst>
            </p:cNvPr>
            <p:cNvSpPr/>
            <p:nvPr/>
          </p:nvSpPr>
          <p:spPr>
            <a:xfrm>
              <a:off x="2650639" y="5805098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>
                      <a:lumMod val="75000"/>
                    </a:schemeClr>
                  </a:solidFill>
                </a:rPr>
                <a:t>|&lt;</a:t>
              </a:r>
              <a:endParaRPr lang="ko-KR" altLang="en-US" sz="800" b="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A11CBB-2E4E-70D7-F18A-D993D1B6E663}"/>
                </a:ext>
              </a:extLst>
            </p:cNvPr>
            <p:cNvSpPr/>
            <p:nvPr/>
          </p:nvSpPr>
          <p:spPr>
            <a:xfrm>
              <a:off x="2905352" y="5805098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>
                      <a:lumMod val="75000"/>
                    </a:schemeClr>
                  </a:solidFill>
                </a:rPr>
                <a:t>&lt;</a:t>
              </a:r>
              <a:endParaRPr lang="ko-KR" altLang="en-US" sz="800" b="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FF17781-CA99-2F6A-4EBE-BA8BC81542AB}"/>
                </a:ext>
              </a:extLst>
            </p:cNvPr>
            <p:cNvSpPr/>
            <p:nvPr/>
          </p:nvSpPr>
          <p:spPr>
            <a:xfrm>
              <a:off x="3414778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CC91748-C306-F568-5FEF-8A0F990F374D}"/>
                </a:ext>
              </a:extLst>
            </p:cNvPr>
            <p:cNvSpPr/>
            <p:nvPr/>
          </p:nvSpPr>
          <p:spPr>
            <a:xfrm>
              <a:off x="3669491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AC85DCD-2CB2-041D-68EB-F1CBC52793FE}"/>
                </a:ext>
              </a:extLst>
            </p:cNvPr>
            <p:cNvSpPr/>
            <p:nvPr/>
          </p:nvSpPr>
          <p:spPr>
            <a:xfrm>
              <a:off x="3924204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DD794D6-16C7-A640-4759-89CAAC5247E7}"/>
                </a:ext>
              </a:extLst>
            </p:cNvPr>
            <p:cNvSpPr/>
            <p:nvPr/>
          </p:nvSpPr>
          <p:spPr>
            <a:xfrm>
              <a:off x="4178917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6EBCA7D-9CA7-E99D-DFFC-361971BFB7C2}"/>
                </a:ext>
              </a:extLst>
            </p:cNvPr>
            <p:cNvSpPr/>
            <p:nvPr/>
          </p:nvSpPr>
          <p:spPr>
            <a:xfrm>
              <a:off x="4433630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EC204E-42AA-D6E0-AD83-C0EF72F3AFF6}"/>
                </a:ext>
              </a:extLst>
            </p:cNvPr>
            <p:cNvSpPr/>
            <p:nvPr/>
          </p:nvSpPr>
          <p:spPr>
            <a:xfrm>
              <a:off x="4688340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&gt;|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D74AD9D-B9CD-5107-A301-AD3830FCDBF7}"/>
                </a:ext>
              </a:extLst>
            </p:cNvPr>
            <p:cNvSpPr/>
            <p:nvPr/>
          </p:nvSpPr>
          <p:spPr>
            <a:xfrm>
              <a:off x="3160065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39B8BF27-4AA6-E3C8-97FD-17062B658128}"/>
              </a:ext>
            </a:extLst>
          </p:cNvPr>
          <p:cNvSpPr/>
          <p:nvPr/>
        </p:nvSpPr>
        <p:spPr>
          <a:xfrm>
            <a:off x="3359475" y="609183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7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834C539-0EB6-A257-A376-AEE65DE6DE82}"/>
              </a:ext>
            </a:extLst>
          </p:cNvPr>
          <p:cNvGrpSpPr/>
          <p:nvPr/>
        </p:nvGrpSpPr>
        <p:grpSpPr>
          <a:xfrm>
            <a:off x="393667" y="2741558"/>
            <a:ext cx="8964000" cy="1016954"/>
            <a:chOff x="393667" y="4688057"/>
            <a:chExt cx="8964000" cy="1016954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2D2FFE4-1763-35D7-20E8-D63DC02BCF0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1815" y="4688057"/>
              <a:ext cx="8935852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E2A805-17BF-BF86-8A10-D49BCBA1BD67}"/>
                </a:ext>
              </a:extLst>
            </p:cNvPr>
            <p:cNvSpPr txBox="1"/>
            <p:nvPr/>
          </p:nvSpPr>
          <p:spPr>
            <a:xfrm>
              <a:off x="393667" y="5146015"/>
              <a:ext cx="5382808" cy="262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1400"/>
                </a:lnSpc>
                <a:defRPr sz="1000" b="1" i="0">
                  <a:solidFill>
                    <a:srgbClr val="333333"/>
                  </a:solidFill>
                  <a:effectLst/>
                  <a:latin typeface="Noto Sans Korean"/>
                </a:defRPr>
              </a:lvl1pPr>
            </a:lstStyle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국토교통 기업지원허브 뉴스레터</a:t>
              </a:r>
              <a:r>
                <a:rPr lang="en-US" altLang="ko-KR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_2024</a:t>
              </a:r>
              <a:r>
                <a:rPr lang="ko-KR" altLang="en-US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년 </a:t>
              </a:r>
              <a:r>
                <a:rPr lang="en-US" altLang="ko-KR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05</a:t>
              </a:r>
              <a:r>
                <a:rPr lang="ko-KR" altLang="en-US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월</a:t>
              </a:r>
              <a:endParaRPr lang="ko-KR" altLang="en-US" sz="1100" dirty="0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4D66820-C186-8472-8D68-E8F8B1318D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1815" y="5705011"/>
              <a:ext cx="8935852" cy="0"/>
            </a:xfrm>
            <a:prstGeom prst="line">
              <a:avLst/>
            </a:prstGeom>
            <a:noFill/>
            <a:ln w="3175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BD7E0D-202F-498B-5049-F9EB13F9E2AC}"/>
                </a:ext>
              </a:extLst>
            </p:cNvPr>
            <p:cNvSpPr txBox="1"/>
            <p:nvPr/>
          </p:nvSpPr>
          <p:spPr>
            <a:xfrm>
              <a:off x="415957" y="5357541"/>
              <a:ext cx="1700442" cy="257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85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</a:rPr>
                <a:t>2024-05-13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0A492F1D-3E24-EBFF-5D7F-6680FED9FB09}"/>
                </a:ext>
              </a:extLst>
            </p:cNvPr>
            <p:cNvSpPr/>
            <p:nvPr/>
          </p:nvSpPr>
          <p:spPr>
            <a:xfrm>
              <a:off x="487674" y="4879109"/>
              <a:ext cx="756000" cy="16200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뉴</a:t>
              </a:r>
              <a:r>
                <a:rPr lang="en-US" altLang="ko-KR" sz="800" dirty="0"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-</a:t>
              </a:r>
              <a:r>
                <a:rPr lang="ko-KR" altLang="en-US" sz="800" dirty="0"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스피드 </a:t>
              </a:r>
              <a:r>
                <a:rPr lang="en-US" altLang="ko-KR" sz="800" dirty="0"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9</a:t>
              </a:r>
              <a:r>
                <a:rPr lang="ko-KR" altLang="en-US" sz="800" dirty="0"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호</a:t>
              </a: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84EA83F5-7631-A560-4568-0F404DF74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99" y="3253973"/>
            <a:ext cx="185391" cy="180000"/>
          </a:xfrm>
          <a:prstGeom prst="rect">
            <a:avLst/>
          </a:prstGeom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id="{88D81FC4-0113-AF29-E7B1-829F89861F05}"/>
              </a:ext>
            </a:extLst>
          </p:cNvPr>
          <p:cNvSpPr/>
          <p:nvPr/>
        </p:nvSpPr>
        <p:spPr>
          <a:xfrm>
            <a:off x="255300" y="2679364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6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B9B19DBE-A4AA-3858-E148-CD1F71DA7C02}"/>
              </a:ext>
            </a:extLst>
          </p:cNvPr>
          <p:cNvGrpSpPr/>
          <p:nvPr/>
        </p:nvGrpSpPr>
        <p:grpSpPr>
          <a:xfrm>
            <a:off x="393667" y="3946602"/>
            <a:ext cx="8964000" cy="825902"/>
            <a:chOff x="393667" y="4879109"/>
            <a:chExt cx="8964000" cy="82590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18D928F-99D2-DF5A-F662-5D8AA3484F04}"/>
                </a:ext>
              </a:extLst>
            </p:cNvPr>
            <p:cNvSpPr txBox="1"/>
            <p:nvPr/>
          </p:nvSpPr>
          <p:spPr>
            <a:xfrm>
              <a:off x="393667" y="5146015"/>
              <a:ext cx="5382808" cy="262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1400"/>
                </a:lnSpc>
                <a:defRPr sz="1000" b="1" i="0">
                  <a:solidFill>
                    <a:srgbClr val="333333"/>
                  </a:solidFill>
                  <a:effectLst/>
                  <a:latin typeface="Noto Sans Korean"/>
                </a:defRPr>
              </a:lvl1pPr>
            </a:lstStyle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국토교통 기업지원허브 뉴스레터</a:t>
              </a:r>
              <a:r>
                <a:rPr lang="en-US" altLang="ko-KR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_2023</a:t>
              </a:r>
              <a:r>
                <a:rPr lang="ko-KR" altLang="en-US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년 </a:t>
              </a:r>
              <a:r>
                <a:rPr lang="en-US" altLang="ko-KR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12</a:t>
              </a:r>
              <a:r>
                <a:rPr lang="ko-KR" altLang="en-US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월</a:t>
              </a:r>
              <a:endParaRPr lang="ko-KR" altLang="en-US" sz="1100" dirty="0"/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3820A1B-69B3-418B-9763-69B11C8C958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1815" y="5705011"/>
              <a:ext cx="8935852" cy="0"/>
            </a:xfrm>
            <a:prstGeom prst="line">
              <a:avLst/>
            </a:prstGeom>
            <a:noFill/>
            <a:ln w="3175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F857E3D-5ECA-BB5B-C8C8-E285D979EC14}"/>
                </a:ext>
              </a:extLst>
            </p:cNvPr>
            <p:cNvSpPr txBox="1"/>
            <p:nvPr/>
          </p:nvSpPr>
          <p:spPr>
            <a:xfrm>
              <a:off x="415957" y="5357541"/>
              <a:ext cx="1700442" cy="257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85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</a:rPr>
                <a:t>2023-12-21</a:t>
              </a:r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E3DE8703-01BC-F44E-7B94-AF1E10CF0858}"/>
                </a:ext>
              </a:extLst>
            </p:cNvPr>
            <p:cNvSpPr/>
            <p:nvPr/>
          </p:nvSpPr>
          <p:spPr>
            <a:xfrm>
              <a:off x="487674" y="4879109"/>
              <a:ext cx="756000" cy="16200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뉴</a:t>
              </a:r>
              <a:r>
                <a:rPr lang="en-US" altLang="ko-KR" sz="800" dirty="0"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-</a:t>
              </a:r>
              <a:r>
                <a:rPr lang="ko-KR" altLang="en-US" sz="800" dirty="0"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스피드 </a:t>
              </a:r>
              <a:r>
                <a:rPr lang="en-US" altLang="ko-KR" sz="800" dirty="0"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8</a:t>
              </a:r>
              <a:r>
                <a:rPr lang="ko-KR" altLang="en-US" sz="800" dirty="0"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호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5A53F351-957C-F836-8E9D-354B0318CA89}"/>
              </a:ext>
            </a:extLst>
          </p:cNvPr>
          <p:cNvGrpSpPr/>
          <p:nvPr/>
        </p:nvGrpSpPr>
        <p:grpSpPr>
          <a:xfrm>
            <a:off x="393667" y="4960592"/>
            <a:ext cx="8964000" cy="825902"/>
            <a:chOff x="393667" y="4879109"/>
            <a:chExt cx="8964000" cy="82590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C265914-9DF9-8C85-F2AA-D81B876B10C6}"/>
                </a:ext>
              </a:extLst>
            </p:cNvPr>
            <p:cNvSpPr txBox="1"/>
            <p:nvPr/>
          </p:nvSpPr>
          <p:spPr>
            <a:xfrm>
              <a:off x="393667" y="5146015"/>
              <a:ext cx="5382808" cy="262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1400"/>
                </a:lnSpc>
                <a:defRPr sz="1000" b="1" i="0">
                  <a:solidFill>
                    <a:srgbClr val="333333"/>
                  </a:solidFill>
                  <a:effectLst/>
                  <a:latin typeface="Noto Sans Korean"/>
                </a:defRPr>
              </a:lvl1pPr>
            </a:lstStyle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국토교통 기업지원허브 뉴스레터</a:t>
              </a:r>
              <a:r>
                <a:rPr lang="en-US" altLang="ko-KR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_2023</a:t>
              </a:r>
              <a:r>
                <a:rPr lang="ko-KR" altLang="en-US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년 </a:t>
              </a:r>
              <a:r>
                <a:rPr lang="en-US" altLang="ko-KR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10</a:t>
              </a:r>
              <a:r>
                <a:rPr lang="ko-KR" altLang="en-US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월</a:t>
              </a:r>
              <a:endParaRPr lang="ko-KR" altLang="en-US" sz="1100" dirty="0"/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E71C978-0682-F9BB-42EA-0077CFCE319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1815" y="5705011"/>
              <a:ext cx="8935852" cy="0"/>
            </a:xfrm>
            <a:prstGeom prst="line">
              <a:avLst/>
            </a:prstGeom>
            <a:noFill/>
            <a:ln w="3175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AD4775E-5604-59E5-66D8-E23EC207AC3B}"/>
                </a:ext>
              </a:extLst>
            </p:cNvPr>
            <p:cNvSpPr txBox="1"/>
            <p:nvPr/>
          </p:nvSpPr>
          <p:spPr>
            <a:xfrm>
              <a:off x="415957" y="5357541"/>
              <a:ext cx="1700442" cy="257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85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</a:rPr>
                <a:t>2023-10-31</a:t>
              </a:r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CBB7CDE0-BE09-97E9-70C6-64A6719E8C84}"/>
                </a:ext>
              </a:extLst>
            </p:cNvPr>
            <p:cNvSpPr/>
            <p:nvPr/>
          </p:nvSpPr>
          <p:spPr>
            <a:xfrm>
              <a:off x="487674" y="4879109"/>
              <a:ext cx="756000" cy="16200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뉴</a:t>
              </a:r>
              <a:r>
                <a:rPr lang="en-US" altLang="ko-KR" sz="800" dirty="0"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-</a:t>
              </a:r>
              <a:r>
                <a:rPr lang="ko-KR" altLang="en-US" sz="800" dirty="0"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스피드 </a:t>
              </a:r>
              <a:r>
                <a:rPr lang="en-US" altLang="ko-KR" sz="800" dirty="0"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7</a:t>
              </a:r>
              <a:r>
                <a:rPr lang="ko-KR" altLang="en-US" sz="800" dirty="0"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호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5AB983-82D6-11B7-57C6-8E6FD4A6CCAB}"/>
              </a:ext>
            </a:extLst>
          </p:cNvPr>
          <p:cNvSpPr txBox="1"/>
          <p:nvPr/>
        </p:nvSpPr>
        <p:spPr>
          <a:xfrm>
            <a:off x="10355844" y="1142960"/>
            <a:ext cx="1730532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정보마당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뉴스레터</a:t>
            </a:r>
          </a:p>
        </p:txBody>
      </p:sp>
    </p:spTree>
    <p:extLst>
      <p:ext uri="{BB962C8B-B14F-4D97-AF65-F5344CB8AC3E}">
        <p14:creationId xmlns:p14="http://schemas.microsoft.com/office/powerpoint/2010/main" val="1526025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뉴스레터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목록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630371"/>
              </p:ext>
            </p:extLst>
          </p:nvPr>
        </p:nvGraphicFramePr>
        <p:xfrm>
          <a:off x="9680490" y="1691003"/>
          <a:ext cx="2340000" cy="494880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구독신청 팝업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 상태에서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구독하기 팝업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노출</a:t>
                      </a:r>
                      <a:endParaRPr lang="en-US" altLang="ko-KR" sz="800" dirty="0">
                        <a:solidFill>
                          <a:srgbClr val="FF0000"/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 전 상태에서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얼럿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로그인이 필요한 서비스입니다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로그인 화면으로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이동하시겠습니까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?’ (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아니오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예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1-1)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회원 안내문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마이페이지에서 이메일 수신동의 안내문구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1-2)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이메일 주소 입력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뉴스레터 받을 이메일 주소 입력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드롭다운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: gmail.com, naver.com, </a:t>
                      </a:r>
                      <a:r>
                        <a:rPr lang="en-US" altLang="ko-KR" sz="800" b="0" i="0" dirty="0">
                          <a:solidFill>
                            <a:srgbClr val="1F1F1F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daum.net, </a:t>
                      </a:r>
                      <a:r>
                        <a:rPr lang="en-US" altLang="ko-KR" sz="800" b="0" i="0" dirty="0">
                          <a:solidFill>
                            <a:srgbClr val="1F1F1F"/>
                          </a:solidFill>
                          <a:effectLst/>
                          <a:latin typeface="Courier New" panose="02070309020205020404" pitchFamily="49" charset="0"/>
                        </a:rPr>
                        <a:t>kakao.com, hanmail.com, nate.com, hotmail.com, korea.com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1-3)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개인정보 수집 및 이용 동의 안내문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1-4)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개인정보 수집 및 이용 동의 체크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미체크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후 신청하기 버튼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얼럿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개인정보 수집 및 이용 동의에 체크해주세요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.’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1-4)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신청하기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얼럿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처음 신청 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: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뉴스레터 구독을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신청하시겠습니까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? (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아니오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예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뉴스레터 구독이 신청되었습니다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재신청 시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이미 등록되었습니다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.’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이메일 형식 맞지 않을 경우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얼럿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이메일 형식에 맞게 입력해주세요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.’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뉴스레터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목록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4AD86FF-40DC-5808-EC18-FC1E70C31B6E}"/>
              </a:ext>
            </a:extLst>
          </p:cNvPr>
          <p:cNvGrpSpPr/>
          <p:nvPr/>
        </p:nvGrpSpPr>
        <p:grpSpPr>
          <a:xfrm>
            <a:off x="331315" y="556414"/>
            <a:ext cx="9026352" cy="5230080"/>
            <a:chOff x="331315" y="556414"/>
            <a:chExt cx="9026352" cy="523008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2CDB828-519D-44F0-69BC-258C189D7A95}"/>
                </a:ext>
              </a:extLst>
            </p:cNvPr>
            <p:cNvGrpSpPr/>
            <p:nvPr/>
          </p:nvGrpSpPr>
          <p:grpSpPr>
            <a:xfrm>
              <a:off x="331315" y="556414"/>
              <a:ext cx="9026352" cy="5230080"/>
              <a:chOff x="331315" y="556414"/>
              <a:chExt cx="9026352" cy="5230080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A74C70FE-1337-AFAD-4BCE-74B75BD53A3C}"/>
                  </a:ext>
                </a:extLst>
              </p:cNvPr>
              <p:cNvSpPr/>
              <p:nvPr/>
            </p:nvSpPr>
            <p:spPr>
              <a:xfrm>
                <a:off x="3617443" y="828675"/>
                <a:ext cx="24023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600" b="1" dirty="0">
                    <a:solidFill>
                      <a:schemeClr val="tx1"/>
                    </a:solidFill>
                  </a:rPr>
                  <a:t>뉴스레터</a:t>
                </a:r>
                <a:endPara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Noto Sans Korean"/>
                  <a:ea typeface="함초롬돋움"/>
                  <a:cs typeface="+mn-cs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E0F4A95-6FFC-FA2B-A3CD-5831411FD65A}"/>
                  </a:ext>
                </a:extLst>
              </p:cNvPr>
              <p:cNvSpPr/>
              <p:nvPr/>
            </p:nvSpPr>
            <p:spPr>
              <a:xfrm>
                <a:off x="331315" y="556414"/>
                <a:ext cx="8587746" cy="38159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함초롬돋움"/>
                    <a:ea typeface="함초롬돋움"/>
                    <a:cs typeface="+mn-cs"/>
                  </a:rPr>
                  <a:t>홈 </a:t>
                </a:r>
                <a:r>
                  <a:rPr kumimoji="0" lang="en-US" altLang="ko-K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함초롬돋움"/>
                    <a:ea typeface="함초롬돋움"/>
                    <a:cs typeface="+mn-cs"/>
                  </a:rPr>
                  <a:t>&gt; </a:t>
                </a:r>
                <a:r>
                  <a:rPr kumimoji="0" lang="ko-KR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함초롬돋움"/>
                    <a:ea typeface="함초롬돋움"/>
                    <a:cs typeface="+mn-cs"/>
                  </a:rPr>
                  <a:t>정보마당</a:t>
                </a:r>
                <a:r>
                  <a:rPr lang="ko-KR" altLang="en-US" sz="1050" dirty="0">
                    <a:solidFill>
                      <a:srgbClr val="7F7F7F"/>
                    </a:solidFill>
                  </a:rPr>
                  <a:t> </a:t>
                </a:r>
                <a:r>
                  <a:rPr lang="en-US" altLang="ko-KR" sz="1050" dirty="0">
                    <a:solidFill>
                      <a:srgbClr val="7F7F7F"/>
                    </a:solidFill>
                  </a:rPr>
                  <a:t>&gt; </a:t>
                </a:r>
                <a:r>
                  <a:rPr lang="ko-KR" altLang="en-US" sz="1050" b="1" dirty="0">
                    <a:solidFill>
                      <a:schemeClr val="tx1"/>
                    </a:solidFill>
                  </a:rPr>
                  <a:t>뉴스레터</a:t>
                </a:r>
                <a:endPara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8789252-E3A2-10F3-06C5-872B760EED32}"/>
                  </a:ext>
                </a:extLst>
              </p:cNvPr>
              <p:cNvSpPr/>
              <p:nvPr/>
            </p:nvSpPr>
            <p:spPr bwMode="auto">
              <a:xfrm>
                <a:off x="431303" y="1210389"/>
                <a:ext cx="8923071" cy="648000"/>
              </a:xfrm>
              <a:prstGeom prst="rect">
                <a:avLst/>
              </a:prstGeom>
              <a:noFill/>
              <a:ln w="3175" algn="ctr">
                <a:noFill/>
                <a:round/>
                <a:headEnd/>
                <a:tailEnd/>
              </a:ln>
            </p:spPr>
            <p:txBody>
              <a:bodyPr wrap="none" lIns="89984" tIns="46792" rIns="89984" bIns="46792"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333333"/>
                    </a:solidFill>
                  </a:rPr>
                  <a:t>국토교통 기업지원허브 포털의 새로운 소식과 정보를 만나보실 수 있습니다</a:t>
                </a:r>
                <a:r>
                  <a:rPr lang="en-US" altLang="ko-KR" sz="1000" dirty="0">
                    <a:solidFill>
                      <a:srgbClr val="333333"/>
                    </a:solidFill>
                  </a:rPr>
                  <a:t>.</a:t>
                </a:r>
              </a:p>
              <a:p>
                <a:pPr algn="ctr"/>
                <a:r>
                  <a:rPr lang="ko-KR" altLang="en-US" sz="1000" dirty="0">
                    <a:solidFill>
                      <a:srgbClr val="333333"/>
                    </a:solidFill>
                  </a:rPr>
                  <a:t>구독신청을 하시면 이메일로 뉴스레터를 받아보실 수 있습니다</a:t>
                </a:r>
                <a:r>
                  <a:rPr lang="en-US" altLang="ko-KR" sz="10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19DFA941-346B-797B-AF52-B1E9015F416D}"/>
                  </a:ext>
                </a:extLst>
              </p:cNvPr>
              <p:cNvGrpSpPr/>
              <p:nvPr/>
            </p:nvGrpSpPr>
            <p:grpSpPr>
              <a:xfrm>
                <a:off x="6684621" y="2351999"/>
                <a:ext cx="2646758" cy="288000"/>
                <a:chOff x="5713970" y="3743751"/>
                <a:chExt cx="2646758" cy="288000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8D903E67-4BD1-37AE-8C5B-49C78C49AB87}"/>
                    </a:ext>
                  </a:extLst>
                </p:cNvPr>
                <p:cNvGrpSpPr/>
                <p:nvPr/>
              </p:nvGrpSpPr>
              <p:grpSpPr>
                <a:xfrm>
                  <a:off x="5713970" y="3743751"/>
                  <a:ext cx="2646758" cy="288000"/>
                  <a:chOff x="5713970" y="3743751"/>
                  <a:chExt cx="2646758" cy="288000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F50EBBB6-88F3-6241-4A4A-03435EFA7394}"/>
                      </a:ext>
                    </a:extLst>
                  </p:cNvPr>
                  <p:cNvSpPr/>
                  <p:nvPr/>
                </p:nvSpPr>
                <p:spPr>
                  <a:xfrm>
                    <a:off x="5713970" y="3743751"/>
                    <a:ext cx="2160000" cy="2880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bg1"/>
                  </a:solidFill>
                  <a:ln w="3175" cap="flat" cmpd="sng" algn="ctr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lIns="108000" rIns="0" rtlCol="0" anchor="ctr"/>
                  <a:lstStyle/>
                  <a:p>
                    <a:pPr latinLnBrk="0"/>
                    <a:r>
                      <a:rPr lang="ko-KR" altLang="en-US" sz="900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rPr>
                      <a:t>검색어를 입력하세요</a:t>
                    </a:r>
                  </a:p>
                </p:txBody>
              </p:sp>
              <p:sp>
                <p:nvSpPr>
                  <p:cNvPr id="22" name="사각형: 둥근 위쪽 모서리 21">
                    <a:extLst>
                      <a:ext uri="{FF2B5EF4-FFF2-40B4-BE49-F238E27FC236}">
                        <a16:creationId xmlns:a16="http://schemas.microsoft.com/office/drawing/2014/main" id="{D83585E5-99F2-A1E2-4292-2D6A15291C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946728" y="3617751"/>
                    <a:ext cx="288000" cy="540000"/>
                  </a:xfrm>
                  <a:prstGeom prst="round2SameRect">
                    <a:avLst>
                      <a:gd name="adj1" fmla="val 0"/>
                      <a:gd name="adj2" fmla="val 0"/>
                    </a:avLst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txBody>
                  <a:bodyPr wrap="square" lIns="180000" rtlCol="0" anchor="ctr">
                    <a:noAutofit/>
                  </a:bodyPr>
                  <a:lstStyle/>
                  <a:p>
                    <a:endParaRPr lang="ko-KR" altLang="en-US" sz="11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7E135F6-95BD-DDC4-FA78-46F00CC3A2C7}"/>
                    </a:ext>
                  </a:extLst>
                </p:cNvPr>
                <p:cNvSpPr txBox="1"/>
                <p:nvPr/>
              </p:nvSpPr>
              <p:spPr>
                <a:xfrm>
                  <a:off x="7892983" y="3772122"/>
                  <a:ext cx="40908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bg1"/>
                      </a:solidFill>
                    </a:rPr>
                    <a:t>검색</a:t>
                  </a:r>
                </a:p>
              </p:txBody>
            </p:sp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DB501D9-BB3D-2489-C80F-8EF52E423983}"/>
                  </a:ext>
                </a:extLst>
              </p:cNvPr>
              <p:cNvSpPr/>
              <p:nvPr/>
            </p:nvSpPr>
            <p:spPr>
              <a:xfrm>
                <a:off x="331315" y="2303499"/>
                <a:ext cx="2184370" cy="38159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전체</a:t>
                </a:r>
                <a:r>
                  <a:rPr lang="ko-KR" altLang="en-US" sz="900" dirty="0">
                    <a:solidFill>
                      <a:srgbClr val="7F7F7F"/>
                    </a:solidFill>
                  </a:rPr>
                  <a:t> </a:t>
                </a:r>
                <a:r>
                  <a:rPr lang="en-US" altLang="ko-KR" sz="900" b="1" dirty="0">
                    <a:solidFill>
                      <a:srgbClr val="EE6630"/>
                    </a:solidFill>
                  </a:rPr>
                  <a:t>9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건</a:t>
                </a:r>
                <a:endParaRPr lang="ko-KR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5834C539-0EB6-A257-A376-AEE65DE6DE82}"/>
                  </a:ext>
                </a:extLst>
              </p:cNvPr>
              <p:cNvGrpSpPr/>
              <p:nvPr/>
            </p:nvGrpSpPr>
            <p:grpSpPr>
              <a:xfrm>
                <a:off x="393667" y="2741558"/>
                <a:ext cx="8964000" cy="1016954"/>
                <a:chOff x="393667" y="4688057"/>
                <a:chExt cx="8964000" cy="1016954"/>
              </a:xfrm>
            </p:grpSpPr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B2D2FFE4-1763-35D7-20E8-D63DC02BCF0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421815" y="4688057"/>
                  <a:ext cx="8935852" cy="0"/>
                </a:xfrm>
                <a:prstGeom prst="line">
                  <a:avLst/>
                </a:prstGeom>
                <a:noFill/>
                <a:ln w="12700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CE2A805-17BF-BF86-8A10-D49BCBA1BD67}"/>
                    </a:ext>
                  </a:extLst>
                </p:cNvPr>
                <p:cNvSpPr txBox="1"/>
                <p:nvPr/>
              </p:nvSpPr>
              <p:spPr>
                <a:xfrm>
                  <a:off x="393667" y="5146015"/>
                  <a:ext cx="5382808" cy="2627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>
                    <a:lnSpc>
                      <a:spcPts val="1400"/>
                    </a:lnSpc>
                    <a:defRPr sz="1000" b="1" i="0">
                      <a:solidFill>
                        <a:srgbClr val="333333"/>
                      </a:solidFill>
                      <a:effectLst/>
                      <a:latin typeface="Noto Sans Korean"/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100" b="1" i="0" dirty="0">
                      <a:solidFill>
                        <a:srgbClr val="333333"/>
                      </a:solidFill>
                      <a:effectLst/>
                      <a:latin typeface="Noto Sans Korean"/>
                    </a:rPr>
                    <a:t>국토교통 기업지원허브 뉴스레터</a:t>
                  </a:r>
                  <a:r>
                    <a:rPr lang="en-US" altLang="ko-KR" sz="1100" b="1" i="0" dirty="0">
                      <a:solidFill>
                        <a:srgbClr val="333333"/>
                      </a:solidFill>
                      <a:effectLst/>
                      <a:latin typeface="Noto Sans Korean"/>
                    </a:rPr>
                    <a:t>_2024</a:t>
                  </a:r>
                  <a:r>
                    <a:rPr lang="ko-KR" altLang="en-US" sz="1100" b="1" i="0" dirty="0">
                      <a:solidFill>
                        <a:srgbClr val="333333"/>
                      </a:solidFill>
                      <a:effectLst/>
                      <a:latin typeface="Noto Sans Korean"/>
                    </a:rPr>
                    <a:t>년 </a:t>
                  </a:r>
                  <a:r>
                    <a:rPr lang="en-US" altLang="ko-KR" sz="1100" b="1" i="0" dirty="0">
                      <a:solidFill>
                        <a:srgbClr val="333333"/>
                      </a:solidFill>
                      <a:effectLst/>
                      <a:latin typeface="Noto Sans Korean"/>
                    </a:rPr>
                    <a:t>05</a:t>
                  </a:r>
                  <a:r>
                    <a:rPr lang="ko-KR" altLang="en-US" sz="1100" b="1" i="0" dirty="0">
                      <a:solidFill>
                        <a:srgbClr val="333333"/>
                      </a:solidFill>
                      <a:effectLst/>
                      <a:latin typeface="Noto Sans Korean"/>
                    </a:rPr>
                    <a:t>월</a:t>
                  </a:r>
                  <a:endParaRPr lang="ko-KR" altLang="en-US" sz="1100" dirty="0"/>
                </a:p>
              </p:txBody>
            </p: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04D66820-C186-8472-8D68-E8F8B1318D5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421815" y="5705011"/>
                  <a:ext cx="8935852" cy="0"/>
                </a:xfrm>
                <a:prstGeom prst="line">
                  <a:avLst/>
                </a:prstGeom>
                <a:noFill/>
                <a:ln w="3175" algn="ctr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</p:cxn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FBD7E0D-202F-498B-5049-F9EB13F9E2AC}"/>
                    </a:ext>
                  </a:extLst>
                </p:cNvPr>
                <p:cNvSpPr txBox="1"/>
                <p:nvPr/>
              </p:nvSpPr>
              <p:spPr>
                <a:xfrm>
                  <a:off x="415957" y="5357541"/>
                  <a:ext cx="1700442" cy="2577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400"/>
                    </a:lnSpc>
                  </a:pPr>
                  <a:r>
                    <a:rPr lang="en-US" altLang="ko-KR" sz="850" i="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+mn-ea"/>
                    </a:rPr>
                    <a:t>2024-05-13</a:t>
                  </a:r>
                </a:p>
              </p:txBody>
            </p:sp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0A492F1D-3E24-EBFF-5D7F-6680FED9FB09}"/>
                    </a:ext>
                  </a:extLst>
                </p:cNvPr>
                <p:cNvSpPr/>
                <p:nvPr/>
              </p:nvSpPr>
              <p:spPr>
                <a:xfrm>
                  <a:off x="487674" y="4879109"/>
                  <a:ext cx="756000" cy="162000"/>
                </a:xfrm>
                <a:prstGeom prst="roundRect">
                  <a:avLst>
                    <a:gd name="adj" fmla="val 50000"/>
                  </a:avLst>
                </a:prstGeom>
                <a:noFill/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36000" bIns="0"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뉴</a:t>
                  </a:r>
                  <a:r>
                    <a:rPr lang="en-US" altLang="ko-KR" sz="800" dirty="0"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-</a:t>
                  </a:r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스피드 </a:t>
                  </a:r>
                  <a:r>
                    <a:rPr lang="en-US" altLang="ko-KR" sz="800" dirty="0"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9</a:t>
                  </a:r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호</a:t>
                  </a:r>
                </a:p>
              </p:txBody>
            </p:sp>
          </p:grp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84EA83F5-7631-A560-4568-0F404DF74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9099" y="3253973"/>
                <a:ext cx="185391" cy="180000"/>
              </a:xfrm>
              <a:prstGeom prst="rect">
                <a:avLst/>
              </a:prstGeom>
            </p:spPr>
          </p:pic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B9B19DBE-A4AA-3858-E148-CD1F71DA7C02}"/>
                  </a:ext>
                </a:extLst>
              </p:cNvPr>
              <p:cNvGrpSpPr/>
              <p:nvPr/>
            </p:nvGrpSpPr>
            <p:grpSpPr>
              <a:xfrm>
                <a:off x="393667" y="3946602"/>
                <a:ext cx="8964000" cy="825902"/>
                <a:chOff x="393667" y="4879109"/>
                <a:chExt cx="8964000" cy="825902"/>
              </a:xfrm>
            </p:grpSpPr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C18D928F-99D2-DF5A-F662-5D8AA3484F04}"/>
                    </a:ext>
                  </a:extLst>
                </p:cNvPr>
                <p:cNvSpPr txBox="1"/>
                <p:nvPr/>
              </p:nvSpPr>
              <p:spPr>
                <a:xfrm>
                  <a:off x="393667" y="5146015"/>
                  <a:ext cx="5382808" cy="2627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>
                    <a:lnSpc>
                      <a:spcPts val="1400"/>
                    </a:lnSpc>
                    <a:defRPr sz="1000" b="1" i="0">
                      <a:solidFill>
                        <a:srgbClr val="333333"/>
                      </a:solidFill>
                      <a:effectLst/>
                      <a:latin typeface="Noto Sans Korean"/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100" b="1" i="0" dirty="0">
                      <a:solidFill>
                        <a:srgbClr val="333333"/>
                      </a:solidFill>
                      <a:effectLst/>
                      <a:latin typeface="Noto Sans Korean"/>
                    </a:rPr>
                    <a:t>국토교통 기업지원허브 뉴스레터</a:t>
                  </a:r>
                  <a:r>
                    <a:rPr lang="en-US" altLang="ko-KR" sz="1100" b="1" i="0" dirty="0">
                      <a:solidFill>
                        <a:srgbClr val="333333"/>
                      </a:solidFill>
                      <a:effectLst/>
                      <a:latin typeface="Noto Sans Korean"/>
                    </a:rPr>
                    <a:t>_2023</a:t>
                  </a:r>
                  <a:r>
                    <a:rPr lang="ko-KR" altLang="en-US" sz="1100" b="1" i="0" dirty="0">
                      <a:solidFill>
                        <a:srgbClr val="333333"/>
                      </a:solidFill>
                      <a:effectLst/>
                      <a:latin typeface="Noto Sans Korean"/>
                    </a:rPr>
                    <a:t>년 </a:t>
                  </a:r>
                  <a:r>
                    <a:rPr lang="en-US" altLang="ko-KR" sz="1100" b="1" i="0" dirty="0">
                      <a:solidFill>
                        <a:srgbClr val="333333"/>
                      </a:solidFill>
                      <a:effectLst/>
                      <a:latin typeface="Noto Sans Korean"/>
                    </a:rPr>
                    <a:t>12</a:t>
                  </a:r>
                  <a:r>
                    <a:rPr lang="ko-KR" altLang="en-US" sz="1100" b="1" i="0" dirty="0">
                      <a:solidFill>
                        <a:srgbClr val="333333"/>
                      </a:solidFill>
                      <a:effectLst/>
                      <a:latin typeface="Noto Sans Korean"/>
                    </a:rPr>
                    <a:t>월</a:t>
                  </a:r>
                  <a:endParaRPr lang="ko-KR" altLang="en-US" sz="1100" dirty="0"/>
                </a:p>
              </p:txBody>
            </p: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63820A1B-69B3-418B-9763-69B11C8C958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421815" y="5705011"/>
                  <a:ext cx="8935852" cy="0"/>
                </a:xfrm>
                <a:prstGeom prst="line">
                  <a:avLst/>
                </a:prstGeom>
                <a:noFill/>
                <a:ln w="3175" algn="ctr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</p:cxn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F857E3D-5ECA-BB5B-C8C8-E285D979EC14}"/>
                    </a:ext>
                  </a:extLst>
                </p:cNvPr>
                <p:cNvSpPr txBox="1"/>
                <p:nvPr/>
              </p:nvSpPr>
              <p:spPr>
                <a:xfrm>
                  <a:off x="415957" y="5357541"/>
                  <a:ext cx="1700442" cy="2577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400"/>
                    </a:lnSpc>
                  </a:pPr>
                  <a:r>
                    <a:rPr lang="en-US" altLang="ko-KR" sz="850" i="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+mn-ea"/>
                    </a:rPr>
                    <a:t>2023-12-21</a:t>
                  </a:r>
                </a:p>
              </p:txBody>
            </p:sp>
            <p:sp>
              <p:nvSpPr>
                <p:cNvPr id="86" name="사각형: 둥근 모서리 85">
                  <a:extLst>
                    <a:ext uri="{FF2B5EF4-FFF2-40B4-BE49-F238E27FC236}">
                      <a16:creationId xmlns:a16="http://schemas.microsoft.com/office/drawing/2014/main" id="{E3DE8703-01BC-F44E-7B94-AF1E10CF0858}"/>
                    </a:ext>
                  </a:extLst>
                </p:cNvPr>
                <p:cNvSpPr/>
                <p:nvPr/>
              </p:nvSpPr>
              <p:spPr>
                <a:xfrm>
                  <a:off x="487674" y="4879109"/>
                  <a:ext cx="756000" cy="162000"/>
                </a:xfrm>
                <a:prstGeom prst="roundRect">
                  <a:avLst>
                    <a:gd name="adj" fmla="val 50000"/>
                  </a:avLst>
                </a:prstGeom>
                <a:noFill/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36000" bIns="0"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뉴</a:t>
                  </a:r>
                  <a:r>
                    <a:rPr lang="en-US" altLang="ko-KR" sz="800" dirty="0"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-</a:t>
                  </a:r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스피드 </a:t>
                  </a:r>
                  <a:r>
                    <a:rPr lang="en-US" altLang="ko-KR" sz="800" dirty="0"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8</a:t>
                  </a:r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호</a:t>
                  </a: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5A53F351-957C-F836-8E9D-354B0318CA89}"/>
                  </a:ext>
                </a:extLst>
              </p:cNvPr>
              <p:cNvGrpSpPr/>
              <p:nvPr/>
            </p:nvGrpSpPr>
            <p:grpSpPr>
              <a:xfrm>
                <a:off x="393667" y="4960592"/>
                <a:ext cx="8964000" cy="825902"/>
                <a:chOff x="393667" y="4879109"/>
                <a:chExt cx="8964000" cy="825902"/>
              </a:xfrm>
            </p:grpSpPr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C265914-9DF9-8C85-F2AA-D81B876B10C6}"/>
                    </a:ext>
                  </a:extLst>
                </p:cNvPr>
                <p:cNvSpPr txBox="1"/>
                <p:nvPr/>
              </p:nvSpPr>
              <p:spPr>
                <a:xfrm>
                  <a:off x="393667" y="5146015"/>
                  <a:ext cx="5382808" cy="2627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>
                    <a:lnSpc>
                      <a:spcPts val="1400"/>
                    </a:lnSpc>
                    <a:defRPr sz="1000" b="1" i="0">
                      <a:solidFill>
                        <a:srgbClr val="333333"/>
                      </a:solidFill>
                      <a:effectLst/>
                      <a:latin typeface="Noto Sans Korean"/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100" b="1" i="0" dirty="0">
                      <a:solidFill>
                        <a:srgbClr val="333333"/>
                      </a:solidFill>
                      <a:effectLst/>
                      <a:latin typeface="Noto Sans Korean"/>
                    </a:rPr>
                    <a:t>국토교통 기업지원허브 뉴스레터</a:t>
                  </a:r>
                  <a:r>
                    <a:rPr lang="en-US" altLang="ko-KR" sz="1100" b="1" i="0" dirty="0">
                      <a:solidFill>
                        <a:srgbClr val="333333"/>
                      </a:solidFill>
                      <a:effectLst/>
                      <a:latin typeface="Noto Sans Korean"/>
                    </a:rPr>
                    <a:t>_2023</a:t>
                  </a:r>
                  <a:r>
                    <a:rPr lang="ko-KR" altLang="en-US" sz="1100" b="1" i="0" dirty="0">
                      <a:solidFill>
                        <a:srgbClr val="333333"/>
                      </a:solidFill>
                      <a:effectLst/>
                      <a:latin typeface="Noto Sans Korean"/>
                    </a:rPr>
                    <a:t>년 </a:t>
                  </a:r>
                  <a:r>
                    <a:rPr lang="en-US" altLang="ko-KR" sz="1100" b="1" i="0" dirty="0">
                      <a:solidFill>
                        <a:srgbClr val="333333"/>
                      </a:solidFill>
                      <a:effectLst/>
                      <a:latin typeface="Noto Sans Korean"/>
                    </a:rPr>
                    <a:t>10</a:t>
                  </a:r>
                  <a:r>
                    <a:rPr lang="ko-KR" altLang="en-US" sz="1100" b="1" i="0" dirty="0">
                      <a:solidFill>
                        <a:srgbClr val="333333"/>
                      </a:solidFill>
                      <a:effectLst/>
                      <a:latin typeface="Noto Sans Korean"/>
                    </a:rPr>
                    <a:t>월</a:t>
                  </a:r>
                  <a:endParaRPr lang="ko-KR" altLang="en-US" sz="1100" dirty="0"/>
                </a:p>
              </p:txBody>
            </p:sp>
            <p:cxnSp>
              <p:nvCxnSpPr>
                <p:cNvPr id="90" name="직선 연결선 89">
                  <a:extLst>
                    <a:ext uri="{FF2B5EF4-FFF2-40B4-BE49-F238E27FC236}">
                      <a16:creationId xmlns:a16="http://schemas.microsoft.com/office/drawing/2014/main" id="{DE71C978-0682-F9BB-42EA-0077CFCE319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421815" y="5705011"/>
                  <a:ext cx="8935852" cy="0"/>
                </a:xfrm>
                <a:prstGeom prst="line">
                  <a:avLst/>
                </a:prstGeom>
                <a:noFill/>
                <a:ln w="3175" algn="ctr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</p:cxn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8AD4775E-5604-59E5-66D8-E23EC207AC3B}"/>
                    </a:ext>
                  </a:extLst>
                </p:cNvPr>
                <p:cNvSpPr txBox="1"/>
                <p:nvPr/>
              </p:nvSpPr>
              <p:spPr>
                <a:xfrm>
                  <a:off x="415957" y="5357541"/>
                  <a:ext cx="1700442" cy="2577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400"/>
                    </a:lnSpc>
                  </a:pPr>
                  <a:r>
                    <a:rPr lang="en-US" altLang="ko-KR" sz="850" i="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+mn-ea"/>
                    </a:rPr>
                    <a:t>2023-10-31</a:t>
                  </a:r>
                </a:p>
              </p:txBody>
            </p:sp>
            <p:sp>
              <p:nvSpPr>
                <p:cNvPr id="92" name="사각형: 둥근 모서리 91">
                  <a:extLst>
                    <a:ext uri="{FF2B5EF4-FFF2-40B4-BE49-F238E27FC236}">
                      <a16:creationId xmlns:a16="http://schemas.microsoft.com/office/drawing/2014/main" id="{CBB7CDE0-BE09-97E9-70C6-64A6719E8C84}"/>
                    </a:ext>
                  </a:extLst>
                </p:cNvPr>
                <p:cNvSpPr/>
                <p:nvPr/>
              </p:nvSpPr>
              <p:spPr>
                <a:xfrm>
                  <a:off x="487674" y="4879109"/>
                  <a:ext cx="756000" cy="162000"/>
                </a:xfrm>
                <a:prstGeom prst="roundRect">
                  <a:avLst>
                    <a:gd name="adj" fmla="val 50000"/>
                  </a:avLst>
                </a:prstGeom>
                <a:noFill/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36000" bIns="0"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뉴</a:t>
                  </a:r>
                  <a:r>
                    <a:rPr lang="en-US" altLang="ko-KR" sz="800" dirty="0"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-</a:t>
                  </a:r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스피드 </a:t>
                  </a:r>
                  <a:r>
                    <a:rPr lang="en-US" altLang="ko-KR" sz="800" dirty="0"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7</a:t>
                  </a:r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호</a:t>
                  </a:r>
                </a:p>
              </p:txBody>
            </p:sp>
          </p:grpSp>
        </p:grp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49CE11C-C139-9543-1136-2DD5F9A3B485}"/>
                </a:ext>
              </a:extLst>
            </p:cNvPr>
            <p:cNvSpPr/>
            <p:nvPr/>
          </p:nvSpPr>
          <p:spPr bwMode="auto">
            <a:xfrm>
              <a:off x="4335667" y="1920782"/>
              <a:ext cx="1080000" cy="28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tIns="0" bIns="0" rtlCol="0" anchor="ctr"/>
            <a:lstStyle/>
            <a:p>
              <a:pPr algn="ctr" latinLnBrk="0"/>
              <a:r>
                <a:rPr lang="ko-KR" altLang="en-US" sz="1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구독신청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96918B0-7E14-029B-834C-D48763172F64}"/>
              </a:ext>
            </a:extLst>
          </p:cNvPr>
          <p:cNvSpPr/>
          <p:nvPr/>
        </p:nvSpPr>
        <p:spPr bwMode="auto">
          <a:xfrm>
            <a:off x="133410" y="517099"/>
            <a:ext cx="9532800" cy="6040800"/>
          </a:xfrm>
          <a:prstGeom prst="rect">
            <a:avLst/>
          </a:prstGeom>
          <a:solidFill>
            <a:schemeClr val="tx1">
              <a:alpha val="40000"/>
            </a:schemeClr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0" tIns="0" rIns="36000" bIns="0" rtlCol="0" anchor="ctr"/>
          <a:lstStyle/>
          <a:p>
            <a:pPr algn="l"/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Korean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74440B0-43C5-B731-1048-A27B6C88A47E}"/>
              </a:ext>
            </a:extLst>
          </p:cNvPr>
          <p:cNvGrpSpPr/>
          <p:nvPr/>
        </p:nvGrpSpPr>
        <p:grpSpPr>
          <a:xfrm>
            <a:off x="2956181" y="5901485"/>
            <a:ext cx="2251830" cy="216000"/>
            <a:chOff x="2650639" y="5805098"/>
            <a:chExt cx="2251830" cy="216000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912C118-E498-9EAD-45B2-82C49E964601}"/>
                </a:ext>
              </a:extLst>
            </p:cNvPr>
            <p:cNvSpPr/>
            <p:nvPr/>
          </p:nvSpPr>
          <p:spPr>
            <a:xfrm>
              <a:off x="2650639" y="5805098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>
                      <a:lumMod val="75000"/>
                    </a:schemeClr>
                  </a:solidFill>
                </a:rPr>
                <a:t>|&lt;</a:t>
              </a:r>
              <a:endParaRPr lang="ko-KR" altLang="en-US" sz="800" b="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32D1C33-E390-6B8B-9003-A60912D55B2E}"/>
                </a:ext>
              </a:extLst>
            </p:cNvPr>
            <p:cNvSpPr/>
            <p:nvPr/>
          </p:nvSpPr>
          <p:spPr>
            <a:xfrm>
              <a:off x="2905352" y="5805098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>
                      <a:lumMod val="75000"/>
                    </a:schemeClr>
                  </a:solidFill>
                </a:rPr>
                <a:t>&lt;</a:t>
              </a:r>
              <a:endParaRPr lang="ko-KR" altLang="en-US" sz="800" b="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8684EC9-406F-8670-1A1F-41CBF3EBEDBF}"/>
                </a:ext>
              </a:extLst>
            </p:cNvPr>
            <p:cNvSpPr/>
            <p:nvPr/>
          </p:nvSpPr>
          <p:spPr>
            <a:xfrm>
              <a:off x="3414778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1719A2C-183D-88AA-380A-B34A548DAA4D}"/>
                </a:ext>
              </a:extLst>
            </p:cNvPr>
            <p:cNvSpPr/>
            <p:nvPr/>
          </p:nvSpPr>
          <p:spPr>
            <a:xfrm>
              <a:off x="3669491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90C613B-2A45-A2C7-E482-6243174A7526}"/>
                </a:ext>
              </a:extLst>
            </p:cNvPr>
            <p:cNvSpPr/>
            <p:nvPr/>
          </p:nvSpPr>
          <p:spPr>
            <a:xfrm>
              <a:off x="3924204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2DC32A7-391C-B571-2CA6-E8530AC05F06}"/>
                </a:ext>
              </a:extLst>
            </p:cNvPr>
            <p:cNvSpPr/>
            <p:nvPr/>
          </p:nvSpPr>
          <p:spPr>
            <a:xfrm>
              <a:off x="4178917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E259B6C-45DA-FE20-4CE3-2B43F035B06A}"/>
                </a:ext>
              </a:extLst>
            </p:cNvPr>
            <p:cNvSpPr/>
            <p:nvPr/>
          </p:nvSpPr>
          <p:spPr>
            <a:xfrm>
              <a:off x="4433630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DA76620-A1CF-DFC1-4C95-CE5AF92A832E}"/>
                </a:ext>
              </a:extLst>
            </p:cNvPr>
            <p:cNvSpPr/>
            <p:nvPr/>
          </p:nvSpPr>
          <p:spPr>
            <a:xfrm>
              <a:off x="4688340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&gt;|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25CBDD5-4077-926F-CAC2-22BD6842931F}"/>
                </a:ext>
              </a:extLst>
            </p:cNvPr>
            <p:cNvSpPr/>
            <p:nvPr/>
          </p:nvSpPr>
          <p:spPr>
            <a:xfrm>
              <a:off x="3160065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A89B98FD-68C0-4384-FC58-48FED69FF890}"/>
              </a:ext>
            </a:extLst>
          </p:cNvPr>
          <p:cNvSpPr/>
          <p:nvPr/>
        </p:nvSpPr>
        <p:spPr>
          <a:xfrm>
            <a:off x="2214327" y="1133708"/>
            <a:ext cx="5472000" cy="5292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rgbClr val="59595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8" name="십자형 77">
            <a:extLst>
              <a:ext uri="{FF2B5EF4-FFF2-40B4-BE49-F238E27FC236}">
                <a16:creationId xmlns:a16="http://schemas.microsoft.com/office/drawing/2014/main" id="{8461A49A-3340-A1F1-87DE-9B2C673D2D69}"/>
              </a:ext>
            </a:extLst>
          </p:cNvPr>
          <p:cNvSpPr/>
          <p:nvPr/>
        </p:nvSpPr>
        <p:spPr>
          <a:xfrm rot="2700000">
            <a:off x="7347365" y="1273173"/>
            <a:ext cx="142272" cy="144000"/>
          </a:xfrm>
          <a:prstGeom prst="plus">
            <a:avLst>
              <a:gd name="adj" fmla="val 446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11C97E8-51AC-B337-F43A-1F5C6068671A}"/>
              </a:ext>
            </a:extLst>
          </p:cNvPr>
          <p:cNvSpPr txBox="1"/>
          <p:nvPr/>
        </p:nvSpPr>
        <p:spPr>
          <a:xfrm>
            <a:off x="2319952" y="1218823"/>
            <a:ext cx="12234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뉴스레터 구독신청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E09A599C-091C-C70F-1F29-047C5F2C764E}"/>
              </a:ext>
            </a:extLst>
          </p:cNvPr>
          <p:cNvCxnSpPr>
            <a:cxnSpLocks/>
          </p:cNvCxnSpPr>
          <p:nvPr/>
        </p:nvCxnSpPr>
        <p:spPr>
          <a:xfrm>
            <a:off x="2214684" y="1532653"/>
            <a:ext cx="547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7633BD9-C968-2886-8117-B0B7DCC33AF3}"/>
              </a:ext>
            </a:extLst>
          </p:cNvPr>
          <p:cNvSpPr/>
          <p:nvPr/>
        </p:nvSpPr>
        <p:spPr bwMode="auto">
          <a:xfrm>
            <a:off x="2412167" y="6008143"/>
            <a:ext cx="4359742" cy="28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/>
          <a:lstStyle/>
          <a:p>
            <a:pPr algn="l"/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"/>
              </a:rPr>
              <a:t>구독을 해지 하시려면 신청하신 이메일 주소를 입력하세요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Noto Sans Korean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67A9741-5C03-CA25-7DB0-C97F236BF8E2}"/>
              </a:ext>
            </a:extLst>
          </p:cNvPr>
          <p:cNvSpPr txBox="1"/>
          <p:nvPr/>
        </p:nvSpPr>
        <p:spPr>
          <a:xfrm>
            <a:off x="2317865" y="1659499"/>
            <a:ext cx="4306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국토교통 기업지원허브 사업공고 및 소식을 이메일로 받아보세요</a:t>
            </a:r>
            <a:r>
              <a:rPr lang="en-US" altLang="ko-KR" sz="1000" b="1" dirty="0"/>
              <a:t>.</a:t>
            </a:r>
            <a:endParaRPr lang="ko-KR" altLang="en-US" sz="1000" b="1" dirty="0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E87BAFA3-B94B-F026-0208-1B3EF6C422D5}"/>
              </a:ext>
            </a:extLst>
          </p:cNvPr>
          <p:cNvSpPr/>
          <p:nvPr/>
        </p:nvSpPr>
        <p:spPr bwMode="auto">
          <a:xfrm>
            <a:off x="6664266" y="6008143"/>
            <a:ext cx="814812" cy="28800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tIns="0" bIns="0" rtlCol="0" anchor="ctr"/>
          <a:lstStyle/>
          <a:p>
            <a:pPr algn="ctr" latinLnBrk="0"/>
            <a:r>
              <a:rPr lang="ko-KR" altLang="en-US" sz="1000" kern="0" dirty="0">
                <a:solidFill>
                  <a:schemeClr val="bg1"/>
                </a:solidFill>
                <a:latin typeface="+mn-ea"/>
              </a:rPr>
              <a:t>구독해지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26DABBF1-81EE-FC25-6A76-DD8356250511}"/>
              </a:ext>
            </a:extLst>
          </p:cNvPr>
          <p:cNvGrpSpPr/>
          <p:nvPr/>
        </p:nvGrpSpPr>
        <p:grpSpPr>
          <a:xfrm>
            <a:off x="2412683" y="1961797"/>
            <a:ext cx="5075481" cy="648000"/>
            <a:chOff x="3081471" y="3048616"/>
            <a:chExt cx="5075481" cy="648000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2AEB034-C8D2-15B8-2EEF-409FEE6A8FBE}"/>
                </a:ext>
              </a:extLst>
            </p:cNvPr>
            <p:cNvSpPr/>
            <p:nvPr/>
          </p:nvSpPr>
          <p:spPr bwMode="auto">
            <a:xfrm>
              <a:off x="3081471" y="3048616"/>
              <a:ext cx="5075481" cy="64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orean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C827B0D-94BD-FCC0-A1AA-6833AA4BABBA}"/>
                </a:ext>
              </a:extLst>
            </p:cNvPr>
            <p:cNvSpPr txBox="1"/>
            <p:nvPr/>
          </p:nvSpPr>
          <p:spPr>
            <a:xfrm>
              <a:off x="3138002" y="3115566"/>
              <a:ext cx="500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50" b="1" dirty="0"/>
                <a:t>국토교통과학기술진흥원 회원이실 경우 </a:t>
              </a:r>
              <a:br>
                <a:rPr lang="en-US" altLang="ko-KR" sz="900" b="1" dirty="0"/>
              </a:br>
              <a:r>
                <a:rPr lang="en-US" altLang="ko-KR" sz="900" dirty="0">
                  <a:solidFill>
                    <a:schemeClr val="accent2"/>
                  </a:solidFill>
                </a:rPr>
                <a:t>‘</a:t>
              </a:r>
              <a:r>
                <a:rPr lang="ko-KR" altLang="en-US" sz="900" dirty="0">
                  <a:solidFill>
                    <a:schemeClr val="accent2"/>
                  </a:solidFill>
                </a:rPr>
                <a:t>마이페이지 </a:t>
              </a:r>
              <a:r>
                <a:rPr lang="en-US" altLang="ko-KR" sz="900" dirty="0">
                  <a:solidFill>
                    <a:schemeClr val="accent2"/>
                  </a:solidFill>
                </a:rPr>
                <a:t>&gt; </a:t>
              </a:r>
              <a:r>
                <a:rPr lang="ko-KR" altLang="en-US" sz="900" dirty="0">
                  <a:solidFill>
                    <a:schemeClr val="accent2"/>
                  </a:solidFill>
                </a:rPr>
                <a:t>회원정보관리</a:t>
              </a:r>
              <a:r>
                <a:rPr lang="en-US" altLang="ko-KR" sz="900" dirty="0">
                  <a:solidFill>
                    <a:schemeClr val="accent2"/>
                  </a:solidFill>
                </a:rPr>
                <a:t>’ </a:t>
              </a:r>
              <a:r>
                <a:rPr lang="ko-KR" altLang="en-US" sz="900" dirty="0"/>
                <a:t>에서 이메일 수신동의에 체크해주세요</a:t>
              </a:r>
              <a:r>
                <a:rPr lang="en-US" altLang="ko-KR" sz="900" dirty="0"/>
                <a:t>. </a:t>
              </a:r>
              <a:r>
                <a:rPr lang="ko-KR" altLang="en-US" sz="900" dirty="0"/>
                <a:t>회원가입 시 등록하신  </a:t>
              </a:r>
              <a:br>
                <a:rPr lang="en-US" altLang="ko-KR" sz="900" dirty="0"/>
              </a:br>
              <a:r>
                <a:rPr lang="ko-KR" altLang="en-US" sz="900" dirty="0"/>
                <a:t>이메일로 뉴스레터를 받아 보실 수 있습니다</a:t>
              </a:r>
              <a:r>
                <a:rPr lang="en-US" altLang="ko-KR" sz="900" dirty="0"/>
                <a:t>.</a:t>
              </a:r>
              <a:endParaRPr lang="ko-KR" altLang="en-US" sz="900" dirty="0"/>
            </a:p>
          </p:txBody>
        </p:sp>
      </p:grpSp>
      <p:sp>
        <p:nvSpPr>
          <p:cNvPr id="97" name="타원 96">
            <a:extLst>
              <a:ext uri="{FF2B5EF4-FFF2-40B4-BE49-F238E27FC236}">
                <a16:creationId xmlns:a16="http://schemas.microsoft.com/office/drawing/2014/main" id="{A61A8939-B86E-E74D-FE27-563165D5C96A}"/>
              </a:ext>
            </a:extLst>
          </p:cNvPr>
          <p:cNvSpPr/>
          <p:nvPr/>
        </p:nvSpPr>
        <p:spPr>
          <a:xfrm>
            <a:off x="2105970" y="102795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458ADEC-09EF-F9EB-1179-BBCD26B59378}"/>
              </a:ext>
            </a:extLst>
          </p:cNvPr>
          <p:cNvSpPr/>
          <p:nvPr/>
        </p:nvSpPr>
        <p:spPr>
          <a:xfrm>
            <a:off x="2105970" y="590990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1-6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19E1743B-2125-4865-9FEE-58E5A63AB629}"/>
              </a:ext>
            </a:extLst>
          </p:cNvPr>
          <p:cNvSpPr/>
          <p:nvPr/>
        </p:nvSpPr>
        <p:spPr>
          <a:xfrm>
            <a:off x="2105970" y="5082604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1-4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0F4FC2F-42D9-DF87-BC36-1B270C7405D8}"/>
              </a:ext>
            </a:extLst>
          </p:cNvPr>
          <p:cNvSpPr/>
          <p:nvPr/>
        </p:nvSpPr>
        <p:spPr bwMode="auto">
          <a:xfrm>
            <a:off x="2412165" y="3438941"/>
            <a:ext cx="5076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26000" rIns="144000" bIns="108000" rtlCol="0" anchor="t"/>
          <a:lstStyle/>
          <a:p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orean"/>
              </a:rPr>
              <a:t>개인정보 수집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orean"/>
              </a:rPr>
              <a:t>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orean"/>
              </a:rPr>
              <a:t>및 이용동의 </a:t>
            </a:r>
            <a:r>
              <a:rPr lang="en-US" altLang="ko-KR" sz="900" b="1" dirty="0">
                <a:solidFill>
                  <a:srgbClr val="FF0000"/>
                </a:solidFill>
                <a:latin typeface="Noto Sans Korean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latin typeface="Noto Sans Korean"/>
              </a:rPr>
              <a:t>필수</a:t>
            </a:r>
            <a:r>
              <a:rPr lang="en-US" altLang="ko-KR" sz="900" b="1" dirty="0">
                <a:solidFill>
                  <a:srgbClr val="FF0000"/>
                </a:solidFill>
                <a:latin typeface="Noto Sans Korean"/>
              </a:rPr>
              <a:t>)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orean"/>
              </a:rPr>
              <a:t> 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Noto Sans Korean"/>
            </a:endParaRPr>
          </a:p>
          <a:p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Noto Sans Korean"/>
            </a:endParaRPr>
          </a:p>
          <a:p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orean"/>
              </a:rPr>
              <a:t>국토교통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orean"/>
              </a:rPr>
              <a:t>기업지원허브는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orean"/>
              </a:rPr>
              <a:t> 다음의 목적을 위해 아래와 같이 개인정보를 수집합니다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orean"/>
              </a:rPr>
              <a:t>.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orean"/>
              </a:rPr>
              <a:t>수집한 개인정보는 다음의 목적 이외의 용도로는 사용되지 않습니다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orean"/>
              </a:rPr>
              <a:t>.</a:t>
            </a:r>
          </a:p>
          <a:p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Noto Sans Korean"/>
            </a:endParaRPr>
          </a:p>
          <a:p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Noto Sans Korean"/>
            </a:endParaRPr>
          </a:p>
          <a:p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Noto Sans Korean"/>
            </a:endParaRPr>
          </a:p>
          <a:p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Noto Sans Korean"/>
            </a:endParaRPr>
          </a:p>
          <a:p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Noto Sans Korean"/>
            </a:endParaRPr>
          </a:p>
          <a:p>
            <a:r>
              <a:rPr lang="ko-KR" altLang="en-US" sz="800" b="0" i="0" dirty="0">
                <a:solidFill>
                  <a:srgbClr val="555555"/>
                </a:solidFill>
                <a:effectLst/>
                <a:latin typeface="Nanum Barun Gothic"/>
              </a:rPr>
              <a:t>위의 개인정보 수집</a:t>
            </a:r>
            <a:r>
              <a:rPr lang="en-US" altLang="ko-KR" sz="800" b="0" i="0" dirty="0">
                <a:solidFill>
                  <a:srgbClr val="555555"/>
                </a:solidFill>
                <a:effectLst/>
                <a:latin typeface="Nanum Barun Gothic"/>
              </a:rPr>
              <a:t>‧</a:t>
            </a:r>
            <a:r>
              <a:rPr lang="ko-KR" altLang="en-US" sz="800" b="0" i="0" dirty="0">
                <a:solidFill>
                  <a:srgbClr val="555555"/>
                </a:solidFill>
                <a:effectLst/>
                <a:latin typeface="Nanum Barun Gothic"/>
              </a:rPr>
              <a:t>이용에 대한 </a:t>
            </a:r>
            <a:r>
              <a:rPr lang="ko-KR" altLang="en-US" sz="800" b="1" i="0" dirty="0">
                <a:solidFill>
                  <a:srgbClr val="555555"/>
                </a:solidFill>
                <a:effectLst/>
                <a:latin typeface="Nanum Barun Gothic"/>
              </a:rPr>
              <a:t>동의를 거부할 권리</a:t>
            </a:r>
            <a:r>
              <a:rPr lang="ko-KR" altLang="en-US" sz="800" b="0" i="0" dirty="0">
                <a:solidFill>
                  <a:srgbClr val="555555"/>
                </a:solidFill>
                <a:effectLst/>
                <a:latin typeface="Nanum Barun Gothic"/>
              </a:rPr>
              <a:t>가 있으며</a:t>
            </a:r>
            <a:r>
              <a:rPr lang="en-US" altLang="ko-KR" sz="800" b="0" i="0" dirty="0">
                <a:solidFill>
                  <a:srgbClr val="555555"/>
                </a:solidFill>
                <a:effectLst/>
                <a:latin typeface="Nanum Barun Gothic"/>
              </a:rPr>
              <a:t>,</a:t>
            </a:r>
            <a:r>
              <a:rPr lang="ko-KR" altLang="en-US" sz="800" b="0" i="0" dirty="0">
                <a:solidFill>
                  <a:srgbClr val="555555"/>
                </a:solidFill>
                <a:effectLst/>
                <a:latin typeface="Nanum Barun Gothic"/>
              </a:rPr>
              <a:t> 동의를 거부할 경우 뉴스레터를 받아 보실 수 없습니다</a:t>
            </a:r>
            <a:r>
              <a:rPr lang="en-US" altLang="ko-KR" sz="800" b="0" i="0" dirty="0">
                <a:solidFill>
                  <a:srgbClr val="555555"/>
                </a:solidFill>
                <a:effectLst/>
                <a:latin typeface="Nanum Barun Gothic"/>
              </a:rPr>
              <a:t>.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Noto Sans Korean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6E99494-01C7-581F-39B3-E532F71592B2}"/>
              </a:ext>
            </a:extLst>
          </p:cNvPr>
          <p:cNvSpPr txBox="1"/>
          <p:nvPr/>
        </p:nvSpPr>
        <p:spPr>
          <a:xfrm>
            <a:off x="2320533" y="2704229"/>
            <a:ext cx="816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이메일 주소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AC513D5E-5232-004F-9C7D-D07987CE87B3}"/>
              </a:ext>
            </a:extLst>
          </p:cNvPr>
          <p:cNvGrpSpPr/>
          <p:nvPr/>
        </p:nvGrpSpPr>
        <p:grpSpPr>
          <a:xfrm>
            <a:off x="2405408" y="2998672"/>
            <a:ext cx="5079492" cy="288000"/>
            <a:chOff x="2553572" y="3019336"/>
            <a:chExt cx="5079492" cy="288000"/>
          </a:xfrm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BE0C7585-F71C-53E4-E290-C8CE055E6960}"/>
                </a:ext>
              </a:extLst>
            </p:cNvPr>
            <p:cNvSpPr/>
            <p:nvPr/>
          </p:nvSpPr>
          <p:spPr>
            <a:xfrm>
              <a:off x="2553572" y="3019336"/>
              <a:ext cx="1584000" cy="28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lIns="72000" rIns="0" rtlCol="0" anchor="ctr"/>
            <a:lstStyle/>
            <a:p>
              <a:pPr latinLnBrk="0"/>
              <a:r>
                <a:rPr lang="ko-KR" altLang="en-US" sz="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이메일 아이디</a:t>
              </a: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8F789371-11EB-8CFF-8536-551DE1A58FB5}"/>
                </a:ext>
              </a:extLst>
            </p:cNvPr>
            <p:cNvSpPr/>
            <p:nvPr/>
          </p:nvSpPr>
          <p:spPr>
            <a:xfrm>
              <a:off x="4404921" y="3019336"/>
              <a:ext cx="1584000" cy="28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lIns="72000" rIns="0" rtlCol="0" anchor="ctr"/>
            <a:lstStyle/>
            <a:p>
              <a:pPr latinLnBrk="0"/>
              <a:r>
                <a:rPr lang="ko-KR" altLang="en-US" sz="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이메일 도메인 직접입력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886A533-E171-6711-94F5-5AA7625C92D5}"/>
                </a:ext>
              </a:extLst>
            </p:cNvPr>
            <p:cNvSpPr txBox="1"/>
            <p:nvPr/>
          </p:nvSpPr>
          <p:spPr>
            <a:xfrm>
              <a:off x="4135808" y="3043412"/>
              <a:ext cx="2728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@</a:t>
              </a:r>
              <a:endParaRPr lang="ko-KR" altLang="en-US" sz="800" dirty="0"/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7BB399D5-65F7-A763-D302-B715DA5062B1}"/>
                </a:ext>
              </a:extLst>
            </p:cNvPr>
            <p:cNvSpPr/>
            <p:nvPr/>
          </p:nvSpPr>
          <p:spPr>
            <a:xfrm>
              <a:off x="6049064" y="3019336"/>
              <a:ext cx="1584000" cy="28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lIns="72000" rIns="0" rtlCol="0" anchor="ctr"/>
            <a:lstStyle/>
            <a:p>
              <a:pPr latinLnBrk="0"/>
              <a:r>
                <a:rPr lang="ko-KR" altLang="en-US" sz="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이메일 도메인 선택</a:t>
              </a:r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4678C0B4-AC89-E37B-9782-DEBCB1AD9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783" y="3103576"/>
              <a:ext cx="108000" cy="108000"/>
            </a:xfrm>
            <a:prstGeom prst="rect">
              <a:avLst/>
            </a:prstGeom>
          </p:spPr>
        </p:pic>
      </p:grpSp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DC76DDC3-F05D-4AFF-2E01-13EFA6C50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262427"/>
              </p:ext>
            </p:extLst>
          </p:nvPr>
        </p:nvGraphicFramePr>
        <p:xfrm>
          <a:off x="2548014" y="4160453"/>
          <a:ext cx="4792281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7427">
                  <a:extLst>
                    <a:ext uri="{9D8B030D-6E8A-4147-A177-3AD203B41FA5}">
                      <a16:colId xmlns:a16="http://schemas.microsoft.com/office/drawing/2014/main" val="2396630856"/>
                    </a:ext>
                  </a:extLst>
                </a:gridCol>
                <a:gridCol w="1597427">
                  <a:extLst>
                    <a:ext uri="{9D8B030D-6E8A-4147-A177-3AD203B41FA5}">
                      <a16:colId xmlns:a16="http://schemas.microsoft.com/office/drawing/2014/main" val="3931455955"/>
                    </a:ext>
                  </a:extLst>
                </a:gridCol>
                <a:gridCol w="1597427">
                  <a:extLst>
                    <a:ext uri="{9D8B030D-6E8A-4147-A177-3AD203B41FA5}">
                      <a16:colId xmlns:a16="http://schemas.microsoft.com/office/drawing/2014/main" val="2733405335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수집항목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수집목적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보유기간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05898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이메일 주소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뉴스레터 구독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구독해지 시 즉시 파기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878608"/>
                  </a:ext>
                </a:extLst>
              </a:tr>
            </a:tbl>
          </a:graphicData>
        </a:graphic>
      </p:graphicFrame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BAECF6B2-E7F5-A5D9-4F52-D24486B158F9}"/>
              </a:ext>
            </a:extLst>
          </p:cNvPr>
          <p:cNvGrpSpPr/>
          <p:nvPr/>
        </p:nvGrpSpPr>
        <p:grpSpPr>
          <a:xfrm>
            <a:off x="2411937" y="5130295"/>
            <a:ext cx="2340835" cy="165543"/>
            <a:chOff x="404026" y="5816031"/>
            <a:chExt cx="2340835" cy="165543"/>
          </a:xfrm>
        </p:grpSpPr>
        <p:sp>
          <p:nvSpPr>
            <p:cNvPr id="113" name="Text">
              <a:extLst>
                <a:ext uri="{FF2B5EF4-FFF2-40B4-BE49-F238E27FC236}">
                  <a16:creationId xmlns:a16="http://schemas.microsoft.com/office/drawing/2014/main" id="{98DF20BE-5BFA-C492-421F-11AE6B995535}"/>
                </a:ext>
              </a:extLst>
            </p:cNvPr>
            <p:cNvSpPr txBox="1"/>
            <p:nvPr/>
          </p:nvSpPr>
          <p:spPr>
            <a:xfrm>
              <a:off x="624088" y="5816031"/>
              <a:ext cx="2120773" cy="15433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900" noProof="1">
                  <a:solidFill>
                    <a:srgbClr val="000000"/>
                  </a:solidFill>
                  <a:latin typeface="+mn-ea"/>
                  <a:cs typeface="KoPubWorld돋움체_Pro Light" panose="00000300000000000000" pitchFamily="50" charset="-127"/>
                </a:rPr>
                <a:t>개인정보 수집 및 이용에 동의합니다</a:t>
              </a:r>
              <a:r>
                <a:rPr lang="en-US" altLang="ko-KR" sz="900" noProof="1">
                  <a:solidFill>
                    <a:srgbClr val="000000"/>
                  </a:solidFill>
                  <a:latin typeface="+mn-ea"/>
                  <a:cs typeface="KoPubWorld돋움체_Pro Light" panose="00000300000000000000" pitchFamily="50" charset="-127"/>
                </a:rPr>
                <a:t>.</a:t>
              </a:r>
              <a:r>
                <a:rPr lang="ko-KR" altLang="en-US" sz="900" noProof="1">
                  <a:solidFill>
                    <a:srgbClr val="000000"/>
                  </a:solidFill>
                  <a:latin typeface="+mn-ea"/>
                  <a:cs typeface="KoPubWorld돋움체_Pro Light" panose="00000300000000000000" pitchFamily="50" charset="-127"/>
                </a:rPr>
                <a:t> </a:t>
              </a:r>
              <a:r>
                <a:rPr lang="en-US" altLang="ko-KR" sz="900" noProof="1">
                  <a:solidFill>
                    <a:srgbClr val="FF0000"/>
                  </a:solidFill>
                  <a:latin typeface="+mn-ea"/>
                  <a:cs typeface="KoPubWorld돋움체_Pro Light" panose="00000300000000000000" pitchFamily="50" charset="-127"/>
                </a:rPr>
                <a:t>*   </a:t>
              </a:r>
              <a:endParaRPr lang="en-US" sz="900" noProof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KoPubWorld돋움체_Pro Light" panose="00000300000000000000" pitchFamily="50" charset="-127"/>
              </a:endParaRPr>
            </a:p>
          </p:txBody>
        </p:sp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C53F9F35-1C76-7C48-59D6-93BE9E420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4026" y="5819574"/>
              <a:ext cx="162000" cy="1620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9EB2FB9-21B0-A15E-F840-85F8D992F4AD}"/>
              </a:ext>
            </a:extLst>
          </p:cNvPr>
          <p:cNvSpPr txBox="1"/>
          <p:nvPr/>
        </p:nvSpPr>
        <p:spPr>
          <a:xfrm>
            <a:off x="2320533" y="5715088"/>
            <a:ext cx="119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/>
              <a:t>구독해지 신청</a:t>
            </a:r>
            <a:endParaRPr lang="ko-KR" altLang="en-US" sz="900" b="1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3A7D1D1-5827-A21B-4981-31563536F0F3}"/>
              </a:ext>
            </a:extLst>
          </p:cNvPr>
          <p:cNvSpPr/>
          <p:nvPr/>
        </p:nvSpPr>
        <p:spPr bwMode="auto">
          <a:xfrm>
            <a:off x="4464165" y="5393393"/>
            <a:ext cx="97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0" bIns="0" rtlCol="0" anchor="ctr"/>
          <a:lstStyle/>
          <a:p>
            <a:pPr algn="ctr" latinLnBrk="0"/>
            <a:r>
              <a:rPr lang="ko-KR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신청하기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8105AC8-A3D7-BBC3-4C32-FC7504F96AB2}"/>
              </a:ext>
            </a:extLst>
          </p:cNvPr>
          <p:cNvSpPr/>
          <p:nvPr/>
        </p:nvSpPr>
        <p:spPr>
          <a:xfrm>
            <a:off x="2105970" y="1869531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6B17EE7-05E2-AB54-7D44-F6D68D9ACCF2}"/>
              </a:ext>
            </a:extLst>
          </p:cNvPr>
          <p:cNvSpPr/>
          <p:nvPr/>
        </p:nvSpPr>
        <p:spPr>
          <a:xfrm>
            <a:off x="2105970" y="273537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1-2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034476F-6FA4-8A66-A566-9A3B51214B27}"/>
              </a:ext>
            </a:extLst>
          </p:cNvPr>
          <p:cNvSpPr/>
          <p:nvPr/>
        </p:nvSpPr>
        <p:spPr>
          <a:xfrm>
            <a:off x="2105970" y="3431294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1-3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0C35648-F900-31A7-712C-DC13E62E91C7}"/>
              </a:ext>
            </a:extLst>
          </p:cNvPr>
          <p:cNvSpPr/>
          <p:nvPr/>
        </p:nvSpPr>
        <p:spPr>
          <a:xfrm>
            <a:off x="4193712" y="540573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1-5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1DBB8C-F277-7CF8-5246-3FC48C3D85DC}"/>
              </a:ext>
            </a:extLst>
          </p:cNvPr>
          <p:cNvSpPr/>
          <p:nvPr/>
        </p:nvSpPr>
        <p:spPr>
          <a:xfrm>
            <a:off x="5852582" y="287294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1-2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aphicFrame>
        <p:nvGraphicFramePr>
          <p:cNvPr id="37" name="Group 974">
            <a:extLst>
              <a:ext uri="{FF2B5EF4-FFF2-40B4-BE49-F238E27FC236}">
                <a16:creationId xmlns:a16="http://schemas.microsoft.com/office/drawing/2014/main" id="{1A4B10B3-720F-E504-4F88-06BBCD422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061224"/>
              </p:ext>
            </p:extLst>
          </p:nvPr>
        </p:nvGraphicFramePr>
        <p:xfrm>
          <a:off x="12213297" y="1691003"/>
          <a:ext cx="2340000" cy="251040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1-6)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구독해지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뉴스레터 신청 이메일 주소 입력 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1-7)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구독해지 버튼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얼럿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처음 신청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뉴스레터 구독을 해지하겠습니까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?’ (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아니오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예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뉴스레터 구독이 해지되었습니다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.’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재신청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이미 해지되었습니다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.’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이메일 형식 맞지 않을 경우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이메일 형식에 맞게 입력해주세요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.’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이메일이 존재하지 않을 경우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이메일을 찾을 수 없습니다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이메일 확인 후  다시 한번 입력해주세요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</a:tbl>
          </a:graphicData>
        </a:graphic>
      </p:graphicFrame>
      <p:sp>
        <p:nvSpPr>
          <p:cNvPr id="38" name="타원 37">
            <a:extLst>
              <a:ext uri="{FF2B5EF4-FFF2-40B4-BE49-F238E27FC236}">
                <a16:creationId xmlns:a16="http://schemas.microsoft.com/office/drawing/2014/main" id="{81DAB464-0B6E-04EC-E8F6-B52561B0C90A}"/>
              </a:ext>
            </a:extLst>
          </p:cNvPr>
          <p:cNvSpPr/>
          <p:nvPr/>
        </p:nvSpPr>
        <p:spPr>
          <a:xfrm>
            <a:off x="6555222" y="590046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1-7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829F6A-B5CE-99EA-D26C-C8A6BB458CB0}"/>
              </a:ext>
            </a:extLst>
          </p:cNvPr>
          <p:cNvSpPr txBox="1"/>
          <p:nvPr/>
        </p:nvSpPr>
        <p:spPr>
          <a:xfrm>
            <a:off x="10355844" y="1142960"/>
            <a:ext cx="1730532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정보마당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뉴스레터</a:t>
            </a:r>
          </a:p>
        </p:txBody>
      </p:sp>
    </p:spTree>
    <p:extLst>
      <p:ext uri="{BB962C8B-B14F-4D97-AF65-F5344CB8AC3E}">
        <p14:creationId xmlns:p14="http://schemas.microsoft.com/office/powerpoint/2010/main" val="36079229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뉴스레터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상세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126675"/>
              </p:ext>
            </p:extLst>
          </p:nvPr>
        </p:nvGraphicFramePr>
        <p:xfrm>
          <a:off x="9680490" y="1691003"/>
          <a:ext cx="2340000" cy="244896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뉴스레터 호수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제목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등록일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조회수 노출</a:t>
                      </a:r>
                      <a:b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1-1)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뉴스레터 호수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뉴스레터 노출</a:t>
                      </a:r>
                      <a:endParaRPr lang="ko-KR" altLang="en-US" sz="800" dirty="0">
                        <a:solidFill>
                          <a:srgbClr val="FF0000"/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49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03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4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744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4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97518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뉴스레터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상세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74C70FE-1337-AFAD-4BCE-74B75BD53A3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chemeClr val="tx1"/>
                </a:solidFill>
              </a:rPr>
              <a:t>뉴스레터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F4A95-6FFC-FA2B-A3CD-5831411FD65A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정보마당</a:t>
            </a:r>
            <a:r>
              <a:rPr lang="ko-KR" altLang="en-US" sz="1050" dirty="0">
                <a:solidFill>
                  <a:srgbClr val="7F7F7F"/>
                </a:solidFill>
              </a:rPr>
              <a:t>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b="1" dirty="0">
                <a:solidFill>
                  <a:schemeClr val="tx1"/>
                </a:solidFill>
              </a:rPr>
              <a:t>뉴스레터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591F6B-E84F-91BD-874F-25F0E0A1FE13}"/>
              </a:ext>
            </a:extLst>
          </p:cNvPr>
          <p:cNvSpPr/>
          <p:nvPr/>
        </p:nvSpPr>
        <p:spPr>
          <a:xfrm>
            <a:off x="319701" y="1698241"/>
            <a:ext cx="8467556" cy="339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dirty="0">
                <a:solidFill>
                  <a:srgbClr val="333333"/>
                </a:solidFill>
                <a:effectLst/>
                <a:latin typeface="Noto Sans Korean"/>
              </a:rPr>
              <a:t>국토교통 기업지원허브 뉴스레터</a:t>
            </a:r>
            <a:r>
              <a:rPr lang="en-US" altLang="ko-KR" sz="1200" b="1" i="0" dirty="0">
                <a:solidFill>
                  <a:srgbClr val="333333"/>
                </a:solidFill>
                <a:effectLst/>
                <a:latin typeface="Noto Sans Korean"/>
              </a:rPr>
              <a:t>_2023</a:t>
            </a:r>
            <a:r>
              <a:rPr lang="ko-KR" altLang="en-US" sz="1200" b="1" i="0" dirty="0">
                <a:solidFill>
                  <a:srgbClr val="333333"/>
                </a:solidFill>
                <a:effectLst/>
                <a:latin typeface="Noto Sans Korean"/>
              </a:rPr>
              <a:t>년 </a:t>
            </a:r>
            <a:r>
              <a:rPr lang="en-US" altLang="ko-KR" sz="1200" b="1" i="0" dirty="0">
                <a:solidFill>
                  <a:srgbClr val="333333"/>
                </a:solidFill>
                <a:effectLst/>
                <a:latin typeface="Noto Sans Korean"/>
              </a:rPr>
              <a:t>12</a:t>
            </a:r>
            <a:r>
              <a:rPr lang="ko-KR" altLang="en-US" sz="1200" b="1" i="0" dirty="0">
                <a:solidFill>
                  <a:srgbClr val="333333"/>
                </a:solidFill>
                <a:effectLst/>
                <a:latin typeface="Noto Sans Korean"/>
              </a:rPr>
              <a:t>월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63D1EBF-83CD-06CA-9A30-E58826078C87}"/>
              </a:ext>
            </a:extLst>
          </p:cNvPr>
          <p:cNvCxnSpPr>
            <a:cxnSpLocks/>
          </p:cNvCxnSpPr>
          <p:nvPr/>
        </p:nvCxnSpPr>
        <p:spPr>
          <a:xfrm>
            <a:off x="402664" y="2354894"/>
            <a:ext cx="896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E333B0E-96E7-E9A4-036E-67E7C2807EA6}"/>
              </a:ext>
            </a:extLst>
          </p:cNvPr>
          <p:cNvSpPr/>
          <p:nvPr/>
        </p:nvSpPr>
        <p:spPr>
          <a:xfrm>
            <a:off x="409440" y="1546169"/>
            <a:ext cx="756000" cy="16200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뉴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스피드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8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호</a:t>
            </a:r>
            <a:endParaRPr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E6D5AA7-A7AD-1ACA-05C2-5493491B6BA9}"/>
              </a:ext>
            </a:extLst>
          </p:cNvPr>
          <p:cNvCxnSpPr/>
          <p:nvPr/>
        </p:nvCxnSpPr>
        <p:spPr>
          <a:xfrm>
            <a:off x="402664" y="1400739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7DF3CC-F896-7E5B-4CB6-FEF410D727F7}"/>
              </a:ext>
            </a:extLst>
          </p:cNvPr>
          <p:cNvGrpSpPr/>
          <p:nvPr/>
        </p:nvGrpSpPr>
        <p:grpSpPr>
          <a:xfrm>
            <a:off x="1071325" y="2069915"/>
            <a:ext cx="517329" cy="224100"/>
            <a:chOff x="561181" y="4497189"/>
            <a:chExt cx="517329" cy="22410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B9E1DC4-A805-CADA-29E9-EC94A53C5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181" y="4555239"/>
              <a:ext cx="187200" cy="1080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70E045A-8C6F-53B2-E643-8E3DC83978AA}"/>
                </a:ext>
              </a:extLst>
            </p:cNvPr>
            <p:cNvSpPr txBox="1"/>
            <p:nvPr/>
          </p:nvSpPr>
          <p:spPr>
            <a:xfrm>
              <a:off x="688073" y="4497189"/>
              <a:ext cx="390437" cy="22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50" u="none" strike="noStrike" kern="0" cap="none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+mn-ea"/>
                </a:rPr>
                <a:t>145</a:t>
              </a:r>
              <a:endParaRPr kumimoji="0" lang="ko-KR" altLang="en-US" sz="750" b="1" i="0" u="none" strike="noStrike" kern="0" cap="none" normalizeH="0" baseline="0" noProof="0" dirty="0">
                <a:ln>
                  <a:noFill/>
                </a:ln>
                <a:solidFill>
                  <a:srgbClr val="EC7512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85BBEC9-7AD9-DABE-A97C-B4045B30803B}"/>
              </a:ext>
            </a:extLst>
          </p:cNvPr>
          <p:cNvSpPr txBox="1"/>
          <p:nvPr/>
        </p:nvSpPr>
        <p:spPr>
          <a:xfrm>
            <a:off x="331315" y="2069915"/>
            <a:ext cx="927209" cy="21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u="none" strike="noStrike" kern="0" cap="none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+mn-ea"/>
              </a:rPr>
              <a:t>2023-12-21 </a:t>
            </a:r>
            <a:endParaRPr kumimoji="0" lang="ko-KR" altLang="en-US" sz="750" b="1" i="0" u="none" strike="noStrike" kern="0" cap="none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B5932C0-BE9B-4CF9-B4E9-F23D09848B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5867"/>
          <a:stretch/>
        </p:blipFill>
        <p:spPr>
          <a:xfrm>
            <a:off x="1893230" y="2589111"/>
            <a:ext cx="5982869" cy="371247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068D9B-CAD2-075B-D6BC-D418B869EC5D}"/>
              </a:ext>
            </a:extLst>
          </p:cNvPr>
          <p:cNvGrpSpPr/>
          <p:nvPr/>
        </p:nvGrpSpPr>
        <p:grpSpPr>
          <a:xfrm>
            <a:off x="331315" y="6154088"/>
            <a:ext cx="9041406" cy="208291"/>
            <a:chOff x="696657" y="3830306"/>
            <a:chExt cx="12167522" cy="27406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9678BD4-0FC1-7BE7-6958-B398B77BA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657" y="3830306"/>
              <a:ext cx="7712152" cy="274068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1DA82A0-066D-2523-A688-DDB3A601E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2027" y="3830306"/>
              <a:ext cx="7712152" cy="274068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5247D7A6-511B-BA00-F045-E44B471C77B5}"/>
              </a:ext>
            </a:extLst>
          </p:cNvPr>
          <p:cNvSpPr/>
          <p:nvPr/>
        </p:nvSpPr>
        <p:spPr>
          <a:xfrm>
            <a:off x="181807" y="130164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6332195-A38E-7956-C4F2-610A547C426B}"/>
              </a:ext>
            </a:extLst>
          </p:cNvPr>
          <p:cNvSpPr/>
          <p:nvPr/>
        </p:nvSpPr>
        <p:spPr>
          <a:xfrm>
            <a:off x="181807" y="235184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00D348-A92D-31AC-428E-43BEE377FF61}"/>
              </a:ext>
            </a:extLst>
          </p:cNvPr>
          <p:cNvSpPr/>
          <p:nvPr/>
        </p:nvSpPr>
        <p:spPr>
          <a:xfrm>
            <a:off x="1506936" y="1512161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561F69-66D5-834F-2BFF-A1ED401F2FA0}"/>
              </a:ext>
            </a:extLst>
          </p:cNvPr>
          <p:cNvSpPr txBox="1"/>
          <p:nvPr/>
        </p:nvSpPr>
        <p:spPr>
          <a:xfrm>
            <a:off x="10355844" y="1142960"/>
            <a:ext cx="1730532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정보마당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뉴스레터</a:t>
            </a:r>
          </a:p>
        </p:txBody>
      </p:sp>
    </p:spTree>
    <p:extLst>
      <p:ext uri="{BB962C8B-B14F-4D97-AF65-F5344CB8AC3E}">
        <p14:creationId xmlns:p14="http://schemas.microsoft.com/office/powerpoint/2010/main" val="26378284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뉴스레터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상세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537676"/>
              </p:ext>
            </p:extLst>
          </p:nvPr>
        </p:nvGraphicFramePr>
        <p:xfrm>
          <a:off x="9680490" y="1691003"/>
          <a:ext cx="2340000" cy="244896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목록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뉴스레터 목록 화면으로 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49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03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4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744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4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97518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뉴스레터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상세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59F66E3-67C2-0ADC-F01C-4B5B10DA624C}"/>
              </a:ext>
            </a:extLst>
          </p:cNvPr>
          <p:cNvSpPr/>
          <p:nvPr/>
        </p:nvSpPr>
        <p:spPr bwMode="auto">
          <a:xfrm>
            <a:off x="4386269" y="886659"/>
            <a:ext cx="972000" cy="28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0" bIns="0" rtlCol="0" anchor="ctr"/>
          <a:lstStyle/>
          <a:p>
            <a:pPr algn="ctr" latinLnBrk="0"/>
            <a:r>
              <a:rPr lang="ko-KR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목록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021EE50-44CA-99AD-DCC6-7AA4D3EC3EB1}"/>
              </a:ext>
            </a:extLst>
          </p:cNvPr>
          <p:cNvSpPr/>
          <p:nvPr/>
        </p:nvSpPr>
        <p:spPr>
          <a:xfrm>
            <a:off x="4052173" y="92231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FE417-3613-3DAC-512E-AB3753C05AA8}"/>
              </a:ext>
            </a:extLst>
          </p:cNvPr>
          <p:cNvSpPr txBox="1"/>
          <p:nvPr/>
        </p:nvSpPr>
        <p:spPr>
          <a:xfrm>
            <a:off x="10355844" y="1142960"/>
            <a:ext cx="1730532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정보마당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뉴스레터</a:t>
            </a:r>
          </a:p>
        </p:txBody>
      </p:sp>
    </p:spTree>
    <p:extLst>
      <p:ext uri="{BB962C8B-B14F-4D97-AF65-F5344CB8AC3E}">
        <p14:creationId xmlns:p14="http://schemas.microsoft.com/office/powerpoint/2010/main" val="4057626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공공발주정보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목록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함초롬돋움"/>
                <a:ea typeface="함초롬돋움"/>
              </a:rPr>
              <a:t>공공발주정보</a:t>
            </a:r>
            <a:r>
              <a:rPr lang="en-US" altLang="ko-KR" sz="1400" dirty="0">
                <a:solidFill>
                  <a:prstClr val="black"/>
                </a:solidFill>
                <a:latin typeface="함초롬돋움"/>
                <a:ea typeface="함초롬돋움"/>
              </a:rPr>
              <a:t>_</a:t>
            </a:r>
            <a:r>
              <a:rPr lang="ko-KR" altLang="en-US" sz="1400" dirty="0">
                <a:solidFill>
                  <a:prstClr val="black"/>
                </a:solidFill>
                <a:latin typeface="함초롬돋움"/>
                <a:ea typeface="함초롬돋움"/>
              </a:rPr>
              <a:t>목록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74C70FE-1337-AFAD-4BCE-74B75BD53A3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chemeClr val="tx1"/>
                </a:solidFill>
              </a:rPr>
              <a:t>공공발주정보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F4A95-6FFC-FA2B-A3CD-5831411FD65A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정보마당</a:t>
            </a:r>
            <a:r>
              <a:rPr lang="ko-KR" altLang="en-US" sz="1050" dirty="0">
                <a:solidFill>
                  <a:srgbClr val="7F7F7F"/>
                </a:solidFill>
              </a:rPr>
              <a:t>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b="1" dirty="0">
                <a:solidFill>
                  <a:schemeClr val="tx1"/>
                </a:solidFill>
              </a:rPr>
              <a:t>공공발주정보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A37AD67-FECF-CDAA-FE16-CE68C71AA340}"/>
              </a:ext>
            </a:extLst>
          </p:cNvPr>
          <p:cNvSpPr/>
          <p:nvPr/>
        </p:nvSpPr>
        <p:spPr bwMode="auto">
          <a:xfrm>
            <a:off x="431303" y="1210389"/>
            <a:ext cx="8923071" cy="648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 algn="ctr"/>
            <a:r>
              <a:rPr lang="ko-KR" altLang="en-US" sz="1000" i="0" dirty="0">
                <a:solidFill>
                  <a:srgbClr val="333333"/>
                </a:solidFill>
                <a:effectLst/>
              </a:rPr>
              <a:t>나라장터에서 제공하는 공사관련 입찰공고 정보를 확인하실 수 있습니다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.</a:t>
            </a:r>
          </a:p>
          <a:p>
            <a:pPr algn="ctr"/>
            <a:r>
              <a:rPr lang="ko-KR" altLang="en-US" sz="1000" dirty="0"/>
              <a:t>목록에서 입찰공고 제목을 클릭하시면</a:t>
            </a:r>
            <a:r>
              <a:rPr lang="ko-KR" altLang="en-US" sz="1000" dirty="0">
                <a:solidFill>
                  <a:schemeClr val="tx1"/>
                </a:solidFill>
              </a:rPr>
              <a:t> 해당 상세정보가 새창으로 열립니다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E36963-1935-4A59-9477-771159033386}"/>
              </a:ext>
            </a:extLst>
          </p:cNvPr>
          <p:cNvGrpSpPr/>
          <p:nvPr/>
        </p:nvGrpSpPr>
        <p:grpSpPr>
          <a:xfrm>
            <a:off x="3625486" y="6013522"/>
            <a:ext cx="2251830" cy="216000"/>
            <a:chOff x="2650639" y="5805098"/>
            <a:chExt cx="2251830" cy="216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AEC4B92-6AA2-892A-4A25-D86FDE1965FA}"/>
                </a:ext>
              </a:extLst>
            </p:cNvPr>
            <p:cNvSpPr/>
            <p:nvPr/>
          </p:nvSpPr>
          <p:spPr>
            <a:xfrm>
              <a:off x="2650639" y="5805098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>
                      <a:lumMod val="75000"/>
                    </a:schemeClr>
                  </a:solidFill>
                </a:rPr>
                <a:t>|&lt;</a:t>
              </a:r>
              <a:endParaRPr lang="ko-KR" altLang="en-US" sz="800" b="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AA72526-585B-C5CB-84A8-234FEF3AA25A}"/>
                </a:ext>
              </a:extLst>
            </p:cNvPr>
            <p:cNvSpPr/>
            <p:nvPr/>
          </p:nvSpPr>
          <p:spPr>
            <a:xfrm>
              <a:off x="2905352" y="5805098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>
                      <a:lumMod val="75000"/>
                    </a:schemeClr>
                  </a:solidFill>
                </a:rPr>
                <a:t>&lt;</a:t>
              </a:r>
              <a:endParaRPr lang="ko-KR" altLang="en-US" sz="800" b="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AA7EE71-DB09-ABE8-0E63-718B6989DEEA}"/>
                </a:ext>
              </a:extLst>
            </p:cNvPr>
            <p:cNvSpPr/>
            <p:nvPr/>
          </p:nvSpPr>
          <p:spPr>
            <a:xfrm>
              <a:off x="3414778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5A2E8ED-98BF-9FA7-9D71-4331D35B5604}"/>
                </a:ext>
              </a:extLst>
            </p:cNvPr>
            <p:cNvSpPr/>
            <p:nvPr/>
          </p:nvSpPr>
          <p:spPr>
            <a:xfrm>
              <a:off x="3669491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814983D-37B5-A117-A230-C6716514B70B}"/>
                </a:ext>
              </a:extLst>
            </p:cNvPr>
            <p:cNvSpPr/>
            <p:nvPr/>
          </p:nvSpPr>
          <p:spPr>
            <a:xfrm>
              <a:off x="3924204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EC584EC-9A2A-E65D-48D8-22C1EEAE5BD3}"/>
                </a:ext>
              </a:extLst>
            </p:cNvPr>
            <p:cNvSpPr/>
            <p:nvPr/>
          </p:nvSpPr>
          <p:spPr>
            <a:xfrm>
              <a:off x="4178917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B76A37B-3453-EED6-E2F7-9AE52D5CC191}"/>
                </a:ext>
              </a:extLst>
            </p:cNvPr>
            <p:cNvSpPr/>
            <p:nvPr/>
          </p:nvSpPr>
          <p:spPr>
            <a:xfrm>
              <a:off x="4433630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532E496-B622-95B4-F743-B2C2947DEFB3}"/>
                </a:ext>
              </a:extLst>
            </p:cNvPr>
            <p:cNvSpPr/>
            <p:nvPr/>
          </p:nvSpPr>
          <p:spPr>
            <a:xfrm>
              <a:off x="4688340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&gt;|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7430F89-A57A-5496-5325-37F900551123}"/>
                </a:ext>
              </a:extLst>
            </p:cNvPr>
            <p:cNvSpPr/>
            <p:nvPr/>
          </p:nvSpPr>
          <p:spPr>
            <a:xfrm>
              <a:off x="3160065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5AE897-AE95-6ABE-67C9-A4C453E92940}"/>
              </a:ext>
            </a:extLst>
          </p:cNvPr>
          <p:cNvSpPr/>
          <p:nvPr/>
        </p:nvSpPr>
        <p:spPr>
          <a:xfrm>
            <a:off x="321043" y="5401608"/>
            <a:ext cx="90634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900" b="0" i="0" dirty="0">
                <a:solidFill>
                  <a:srgbClr val="666666"/>
                </a:solidFill>
                <a:effectLst/>
                <a:latin typeface="Noto Sans Korean"/>
              </a:rPr>
              <a:t> </a:t>
            </a:r>
            <a:r>
              <a:rPr lang="en-US" altLang="ko-KR" sz="900" b="0" i="0" dirty="0">
                <a:solidFill>
                  <a:srgbClr val="666666"/>
                </a:solidFill>
                <a:effectLst/>
                <a:latin typeface="Noto Sans Korean"/>
              </a:rPr>
              <a:t>※</a:t>
            </a:r>
            <a:r>
              <a:rPr lang="ko-KR" altLang="en-US" sz="900" b="0" i="0" dirty="0">
                <a:solidFill>
                  <a:srgbClr val="666666"/>
                </a:solidFill>
                <a:effectLst/>
                <a:latin typeface="Noto Sans Korean"/>
              </a:rPr>
              <a:t> 오픈</a:t>
            </a:r>
            <a:r>
              <a:rPr lang="en-US" altLang="ko-KR" sz="900" b="0" i="0" dirty="0">
                <a:solidFill>
                  <a:srgbClr val="666666"/>
                </a:solidFill>
                <a:effectLst/>
                <a:latin typeface="Noto Sans Korean"/>
              </a:rPr>
              <a:t>API : </a:t>
            </a:r>
            <a:r>
              <a:rPr lang="ko-KR" altLang="en-US" sz="900" b="0" i="0" dirty="0">
                <a:solidFill>
                  <a:srgbClr val="666666"/>
                </a:solidFill>
                <a:effectLst/>
                <a:latin typeface="Noto Sans Korean"/>
              </a:rPr>
              <a:t>나라장터 입찰공고정보서비스 </a:t>
            </a:r>
            <a:r>
              <a:rPr lang="en-US" altLang="ko-KR" sz="900" b="0" i="0" dirty="0">
                <a:solidFill>
                  <a:srgbClr val="666666"/>
                </a:solidFill>
                <a:effectLst/>
                <a:latin typeface="Noto Sans Korean"/>
              </a:rPr>
              <a:t>&gt; </a:t>
            </a:r>
            <a:r>
              <a:rPr lang="ko-KR" altLang="en-US" sz="900" b="0" i="0" dirty="0">
                <a:solidFill>
                  <a:srgbClr val="666666"/>
                </a:solidFill>
                <a:effectLst/>
                <a:latin typeface="Noto Sans Korean"/>
              </a:rPr>
              <a:t>입찰공고목록 정보에 대한 공사조회</a:t>
            </a:r>
          </a:p>
          <a:p>
            <a:pPr algn="l"/>
            <a:r>
              <a:rPr lang="ko-KR" altLang="en-US" sz="900" b="0" i="0" dirty="0">
                <a:solidFill>
                  <a:srgbClr val="666666"/>
                </a:solidFill>
                <a:effectLst/>
                <a:latin typeface="Noto Sans Korean"/>
              </a:rPr>
              <a:t> </a:t>
            </a:r>
            <a:r>
              <a:rPr lang="en-US" altLang="ko-KR" sz="900" b="0" i="0" dirty="0">
                <a:solidFill>
                  <a:srgbClr val="666666"/>
                </a:solidFill>
                <a:effectLst/>
                <a:latin typeface="Noto Sans Korean"/>
              </a:rPr>
              <a:t>※</a:t>
            </a:r>
            <a:r>
              <a:rPr lang="ko-KR" altLang="en-US" sz="900" b="0" i="0" dirty="0">
                <a:solidFill>
                  <a:srgbClr val="666666"/>
                </a:solidFill>
                <a:effectLst/>
                <a:latin typeface="Noto Sans Korean"/>
              </a:rPr>
              <a:t>  </a:t>
            </a:r>
            <a:r>
              <a:rPr lang="ko-KR" altLang="en-US" sz="900" b="0" i="0" dirty="0" err="1">
                <a:solidFill>
                  <a:srgbClr val="666666"/>
                </a:solidFill>
                <a:effectLst/>
                <a:latin typeface="Noto Sans Korean"/>
              </a:rPr>
              <a:t>미표시된</a:t>
            </a:r>
            <a:r>
              <a:rPr lang="ko-KR" altLang="en-US" sz="900" b="0" i="0" dirty="0">
                <a:solidFill>
                  <a:srgbClr val="666666"/>
                </a:solidFill>
                <a:effectLst/>
                <a:latin typeface="Noto Sans Korean"/>
              </a:rPr>
              <a:t> </a:t>
            </a:r>
            <a:r>
              <a:rPr lang="en-US" altLang="ko-KR" sz="900" b="0" i="0" dirty="0">
                <a:solidFill>
                  <a:srgbClr val="666666"/>
                </a:solidFill>
                <a:effectLst/>
                <a:latin typeface="Noto Sans Korean"/>
              </a:rPr>
              <a:t>'</a:t>
            </a:r>
            <a:r>
              <a:rPr lang="ko-KR" altLang="en-US" sz="900" b="0" i="0" dirty="0">
                <a:solidFill>
                  <a:srgbClr val="666666"/>
                </a:solidFill>
                <a:effectLst/>
                <a:latin typeface="Noto Sans Korean"/>
              </a:rPr>
              <a:t>발주기관</a:t>
            </a:r>
            <a:r>
              <a:rPr lang="en-US" altLang="ko-KR" sz="900" b="0" i="0" dirty="0">
                <a:solidFill>
                  <a:srgbClr val="666666"/>
                </a:solidFill>
                <a:effectLst/>
                <a:latin typeface="Noto Sans Korean"/>
              </a:rPr>
              <a:t>' </a:t>
            </a:r>
            <a:r>
              <a:rPr lang="ko-KR" altLang="en-US" sz="900" b="0" i="0" dirty="0">
                <a:solidFill>
                  <a:srgbClr val="666666"/>
                </a:solidFill>
                <a:effectLst/>
                <a:latin typeface="Noto Sans Korean"/>
              </a:rPr>
              <a:t>항목은 오픈</a:t>
            </a:r>
            <a:r>
              <a:rPr lang="en-US" altLang="ko-KR" sz="900" b="0" i="0" dirty="0">
                <a:solidFill>
                  <a:srgbClr val="666666"/>
                </a:solidFill>
                <a:effectLst/>
                <a:latin typeface="Noto Sans Korean"/>
              </a:rPr>
              <a:t>API</a:t>
            </a:r>
            <a:r>
              <a:rPr lang="ko-KR" altLang="en-US" sz="900" b="0" i="0" dirty="0">
                <a:solidFill>
                  <a:srgbClr val="666666"/>
                </a:solidFill>
                <a:effectLst/>
                <a:latin typeface="Noto Sans Korean"/>
              </a:rPr>
              <a:t>에서 </a:t>
            </a:r>
            <a:r>
              <a:rPr lang="ko-KR" altLang="en-US" sz="900" b="0" i="0" dirty="0" err="1">
                <a:solidFill>
                  <a:srgbClr val="666666"/>
                </a:solidFill>
                <a:effectLst/>
                <a:latin typeface="Noto Sans Korean"/>
              </a:rPr>
              <a:t>미제공된</a:t>
            </a:r>
            <a:r>
              <a:rPr lang="ko-KR" altLang="en-US" sz="900" b="0" i="0" dirty="0">
                <a:solidFill>
                  <a:srgbClr val="666666"/>
                </a:solidFill>
                <a:effectLst/>
                <a:latin typeface="Noto Sans Korean"/>
              </a:rPr>
              <a:t> 정보입니다</a:t>
            </a:r>
            <a:r>
              <a:rPr lang="en-US" altLang="ko-KR" sz="900" b="0" i="0" dirty="0">
                <a:solidFill>
                  <a:srgbClr val="666666"/>
                </a:solidFill>
                <a:effectLst/>
                <a:latin typeface="Noto Sans Korean"/>
              </a:rPr>
              <a:t>. </a:t>
            </a:r>
            <a:r>
              <a:rPr lang="ko-KR" altLang="en-US" sz="900" b="0" i="0" dirty="0">
                <a:solidFill>
                  <a:srgbClr val="666666"/>
                </a:solidFill>
                <a:effectLst/>
                <a:latin typeface="Noto Sans Korean"/>
              </a:rPr>
              <a:t>나라장터 </a:t>
            </a:r>
            <a:r>
              <a:rPr lang="en-US" altLang="ko-KR" sz="900" b="0" i="0" dirty="0">
                <a:solidFill>
                  <a:srgbClr val="666666"/>
                </a:solidFill>
                <a:effectLst/>
                <a:latin typeface="Noto Sans Korean"/>
              </a:rPr>
              <a:t>&gt; </a:t>
            </a:r>
            <a:r>
              <a:rPr lang="ko-KR" altLang="en-US" sz="900" b="0" i="0" dirty="0">
                <a:solidFill>
                  <a:srgbClr val="666666"/>
                </a:solidFill>
                <a:effectLst/>
                <a:latin typeface="Noto Sans Korean"/>
              </a:rPr>
              <a:t>입찰공고에서 확인해주세요</a:t>
            </a:r>
            <a:r>
              <a:rPr lang="en-US" altLang="ko-KR" sz="900" b="0" i="0" dirty="0">
                <a:solidFill>
                  <a:srgbClr val="666666"/>
                </a:solidFill>
                <a:effectLst/>
                <a:latin typeface="Noto Sans Korean"/>
              </a:rPr>
              <a:t>.</a:t>
            </a:r>
            <a:endParaRPr lang="ko-KR" altLang="en-US" sz="900" b="1" i="0" dirty="0">
              <a:effectLst/>
              <a:latin typeface="+mj-ea"/>
              <a:ea typeface="+mj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AF866F2-82A0-5D44-4A8F-56E973B492CE}"/>
              </a:ext>
            </a:extLst>
          </p:cNvPr>
          <p:cNvSpPr/>
          <p:nvPr/>
        </p:nvSpPr>
        <p:spPr>
          <a:xfrm>
            <a:off x="3839615" y="88463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D08FABD-1FB1-A899-1B6A-F99C16972905}"/>
              </a:ext>
            </a:extLst>
          </p:cNvPr>
          <p:cNvSpPr/>
          <p:nvPr/>
        </p:nvSpPr>
        <p:spPr>
          <a:xfrm>
            <a:off x="962008" y="133954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BB4E6FF-A692-888F-FD40-3EBC6AAB9B3E}"/>
              </a:ext>
            </a:extLst>
          </p:cNvPr>
          <p:cNvSpPr/>
          <p:nvPr/>
        </p:nvSpPr>
        <p:spPr>
          <a:xfrm>
            <a:off x="3359475" y="597709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6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C6D7FFC-ECD1-6CF7-3D85-247030EF11EA}"/>
              </a:ext>
            </a:extLst>
          </p:cNvPr>
          <p:cNvSpPr/>
          <p:nvPr/>
        </p:nvSpPr>
        <p:spPr bwMode="auto">
          <a:xfrm>
            <a:off x="431303" y="1933377"/>
            <a:ext cx="8924400" cy="81484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9BC5496-F6C1-CB1D-E26B-06D1C1A065C0}"/>
              </a:ext>
            </a:extLst>
          </p:cNvPr>
          <p:cNvSpPr txBox="1"/>
          <p:nvPr/>
        </p:nvSpPr>
        <p:spPr>
          <a:xfrm>
            <a:off x="568471" y="2218414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등록일자</a:t>
            </a: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A7396B88-73D3-30B5-7228-EE399791B020}"/>
              </a:ext>
            </a:extLst>
          </p:cNvPr>
          <p:cNvSpPr/>
          <p:nvPr/>
        </p:nvSpPr>
        <p:spPr bwMode="auto">
          <a:xfrm>
            <a:off x="5726943" y="2195261"/>
            <a:ext cx="864000" cy="28800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tIns="0" bIns="0" rtlCol="0" anchor="ctr"/>
          <a:lstStyle/>
          <a:p>
            <a:pPr algn="ctr" latinLnBrk="0"/>
            <a:r>
              <a:rPr lang="ko-KR" altLang="en-US" sz="1000" kern="0" dirty="0">
                <a:solidFill>
                  <a:schemeClr val="bg1"/>
                </a:solidFill>
                <a:latin typeface="+mn-ea"/>
              </a:rPr>
              <a:t>검색</a:t>
            </a: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EBB45CB2-09EA-7C1B-17E2-C49198180BE5}"/>
              </a:ext>
            </a:extLst>
          </p:cNvPr>
          <p:cNvSpPr/>
          <p:nvPr/>
        </p:nvSpPr>
        <p:spPr>
          <a:xfrm>
            <a:off x="352471" y="189124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CF074B4-6611-1659-6E72-84D5BD1EED4F}"/>
              </a:ext>
            </a:extLst>
          </p:cNvPr>
          <p:cNvSpPr/>
          <p:nvPr/>
        </p:nvSpPr>
        <p:spPr>
          <a:xfrm>
            <a:off x="352471" y="2217171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A383CCF6-4457-76E0-D209-272AD98EE1A3}"/>
              </a:ext>
            </a:extLst>
          </p:cNvPr>
          <p:cNvSpPr/>
          <p:nvPr/>
        </p:nvSpPr>
        <p:spPr>
          <a:xfrm>
            <a:off x="6561775" y="2085041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3-3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A85F4F8-B41B-0E8B-FD86-6779FEB786AC}"/>
              </a:ext>
            </a:extLst>
          </p:cNvPr>
          <p:cNvSpPr/>
          <p:nvPr/>
        </p:nvSpPr>
        <p:spPr>
          <a:xfrm>
            <a:off x="331315" y="2899887"/>
            <a:ext cx="2184370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</a:t>
            </a:r>
            <a:r>
              <a:rPr lang="ko-KR" altLang="en-US" sz="900" dirty="0">
                <a:solidFill>
                  <a:srgbClr val="7F7F7F"/>
                </a:solidFill>
              </a:rPr>
              <a:t> </a:t>
            </a:r>
            <a:r>
              <a:rPr lang="en-US" altLang="ko-KR" sz="900" b="1" dirty="0">
                <a:solidFill>
                  <a:srgbClr val="EE6630"/>
                </a:solidFill>
              </a:rPr>
              <a:t>985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CB2E40C2-F599-246A-13D7-3F0F5D5AA906}"/>
              </a:ext>
            </a:extLst>
          </p:cNvPr>
          <p:cNvSpPr/>
          <p:nvPr/>
        </p:nvSpPr>
        <p:spPr>
          <a:xfrm>
            <a:off x="255300" y="329047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5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B8AA65B8-D867-4A1F-9148-BFF1A7D2E32F}"/>
              </a:ext>
            </a:extLst>
          </p:cNvPr>
          <p:cNvSpPr/>
          <p:nvPr/>
        </p:nvSpPr>
        <p:spPr>
          <a:xfrm>
            <a:off x="1070008" y="297938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aphicFrame>
        <p:nvGraphicFramePr>
          <p:cNvPr id="131" name="Group 974">
            <a:extLst>
              <a:ext uri="{FF2B5EF4-FFF2-40B4-BE49-F238E27FC236}">
                <a16:creationId xmlns:a16="http://schemas.microsoft.com/office/drawing/2014/main" id="{B68D5606-5A58-0681-CF90-192D4F52B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021201"/>
              </p:ext>
            </p:extLst>
          </p:nvPr>
        </p:nvGraphicFramePr>
        <p:xfrm>
          <a:off x="9680490" y="1691003"/>
          <a:ext cx="2340000" cy="306432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타이틀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안내문구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119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검색영역</a:t>
                      </a:r>
                      <a:b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3-1)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등록기간</a:t>
                      </a:r>
                      <a:b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시작일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종료일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기간버튼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(1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주일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/1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개월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/3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개월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/6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개월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디폴트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: 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주일 세팅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3-2)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검색어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드롭다운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전체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제목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내용</a:t>
                      </a:r>
                      <a:b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3-3)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초기화 버튼</a:t>
                      </a:r>
                      <a:b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검색설정 값 초기화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3-4)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검색 버튼</a:t>
                      </a:r>
                      <a:b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검색조건에 해당하는 목록 노출</a:t>
                      </a:r>
                      <a:b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검색 결과 없을 경우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메시지 노출</a:t>
                      </a:r>
                      <a:b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검색 결과가 없습니다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.’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전체 건수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리스트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공고명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상세화면이 새창으로 오픈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페이지네이션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3A6E2513-C3E8-8EAC-B15A-26C720DC6264}"/>
              </a:ext>
            </a:extLst>
          </p:cNvPr>
          <p:cNvGrpSpPr/>
          <p:nvPr/>
        </p:nvGrpSpPr>
        <p:grpSpPr>
          <a:xfrm>
            <a:off x="393667" y="3333445"/>
            <a:ext cx="8964000" cy="1016954"/>
            <a:chOff x="393667" y="4688057"/>
            <a:chExt cx="8964000" cy="1016954"/>
          </a:xfrm>
        </p:grpSpPr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BD3F1776-B16E-B64F-3BBB-287469A2C8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1815" y="4688057"/>
              <a:ext cx="8935852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F0A82EA-CBC8-CA25-B8D9-6DAD0FC9DC0F}"/>
                </a:ext>
              </a:extLst>
            </p:cNvPr>
            <p:cNvSpPr txBox="1"/>
            <p:nvPr/>
          </p:nvSpPr>
          <p:spPr>
            <a:xfrm>
              <a:off x="393667" y="5146015"/>
              <a:ext cx="5382808" cy="262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1400"/>
                </a:lnSpc>
                <a:defRPr sz="1000" b="1" i="0">
                  <a:solidFill>
                    <a:srgbClr val="333333"/>
                  </a:solidFill>
                  <a:effectLst/>
                  <a:latin typeface="Noto Sans Korean"/>
                </a:defRPr>
              </a:lvl1pPr>
            </a:lstStyle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천안신부 행복주택 아파트 건설공사 </a:t>
              </a:r>
              <a:r>
                <a:rPr lang="en-US" altLang="ko-KR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1</a:t>
              </a:r>
              <a:r>
                <a:rPr lang="ko-KR" altLang="en-US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공구</a:t>
              </a:r>
            </a:p>
          </p:txBody>
        </p: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0D3987FA-E6F5-2A39-EF29-F71486C4422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1815" y="5705011"/>
              <a:ext cx="8935852" cy="0"/>
            </a:xfrm>
            <a:prstGeom prst="line">
              <a:avLst/>
            </a:prstGeom>
            <a:noFill/>
            <a:ln w="3175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5F206D07-AD7E-CCA8-82FB-0B941B945E5B}"/>
                </a:ext>
              </a:extLst>
            </p:cNvPr>
            <p:cNvSpPr txBox="1"/>
            <p:nvPr/>
          </p:nvSpPr>
          <p:spPr>
            <a:xfrm>
              <a:off x="415956" y="5357541"/>
              <a:ext cx="6718175" cy="250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85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</a:rPr>
                <a:t>2024-05-13   |   </a:t>
              </a:r>
              <a:r>
                <a:rPr lang="ko-KR" altLang="en-US" sz="85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</a:rPr>
                <a:t>발주기관 </a:t>
              </a:r>
              <a:r>
                <a:rPr lang="en-US" altLang="ko-KR" sz="85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</a:rPr>
                <a:t>: </a:t>
              </a:r>
              <a:r>
                <a:rPr lang="ko-KR" altLang="en-US" sz="8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ea typeface="+mn-ea"/>
                </a:rPr>
                <a:t>한국토지주택공사   </a:t>
              </a:r>
              <a:r>
                <a:rPr lang="en-US" altLang="ko-KR" sz="85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|   </a:t>
              </a:r>
              <a:r>
                <a:rPr lang="ko-KR" altLang="en-US" sz="85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수요기관 </a:t>
              </a:r>
              <a:r>
                <a:rPr lang="en-US" altLang="ko-KR" sz="85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: </a:t>
              </a:r>
              <a:r>
                <a:rPr lang="ko-KR" altLang="en-US" sz="8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ea typeface="+mn-ea"/>
                </a:rPr>
                <a:t>한국토지주택공사   </a:t>
              </a:r>
              <a:r>
                <a:rPr lang="en-US" altLang="ko-KR" sz="8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ea typeface="+mn-ea"/>
                </a:rPr>
                <a:t>|   </a:t>
              </a:r>
              <a:r>
                <a:rPr lang="ko-KR" altLang="en-US" sz="8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ea typeface="+mn-ea"/>
                </a:rPr>
                <a:t>계약방법 </a:t>
              </a:r>
              <a:r>
                <a:rPr lang="en-US" altLang="ko-KR" sz="8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ea typeface="+mn-ea"/>
                </a:rPr>
                <a:t>: </a:t>
              </a:r>
              <a:r>
                <a:rPr lang="ko-KR" altLang="en-US" sz="8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ea typeface="+mn-ea"/>
                </a:rPr>
                <a:t>제한경쟁</a:t>
              </a:r>
            </a:p>
          </p:txBody>
        </p:sp>
        <p:sp>
          <p:nvSpPr>
            <p:cNvPr id="148" name="사각형: 둥근 모서리 147">
              <a:extLst>
                <a:ext uri="{FF2B5EF4-FFF2-40B4-BE49-F238E27FC236}">
                  <a16:creationId xmlns:a16="http://schemas.microsoft.com/office/drawing/2014/main" id="{745A77BF-F94C-8401-ED58-00C7AB716D73}"/>
                </a:ext>
              </a:extLst>
            </p:cNvPr>
            <p:cNvSpPr/>
            <p:nvPr/>
          </p:nvSpPr>
          <p:spPr>
            <a:xfrm>
              <a:off x="487674" y="4879109"/>
              <a:ext cx="540000" cy="16200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2400870</a:t>
              </a: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E8943664-8808-D51F-32A2-684F3554DFAF}"/>
              </a:ext>
            </a:extLst>
          </p:cNvPr>
          <p:cNvGrpSpPr/>
          <p:nvPr/>
        </p:nvGrpSpPr>
        <p:grpSpPr>
          <a:xfrm>
            <a:off x="393667" y="4538489"/>
            <a:ext cx="8964000" cy="825902"/>
            <a:chOff x="393667" y="4879109"/>
            <a:chExt cx="8964000" cy="825902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0D03132-4D88-8129-5A6E-BE202296454D}"/>
                </a:ext>
              </a:extLst>
            </p:cNvPr>
            <p:cNvSpPr txBox="1"/>
            <p:nvPr/>
          </p:nvSpPr>
          <p:spPr>
            <a:xfrm>
              <a:off x="393667" y="5146015"/>
              <a:ext cx="5382808" cy="262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1400"/>
                </a:lnSpc>
                <a:defRPr sz="1000" b="1" i="0">
                  <a:solidFill>
                    <a:srgbClr val="333333"/>
                  </a:solidFill>
                  <a:effectLst/>
                  <a:latin typeface="Noto Sans Korean"/>
                </a:defRPr>
              </a:lvl1pPr>
            </a:lstStyle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고창북부지구 </a:t>
              </a:r>
              <a:r>
                <a:rPr lang="ko-KR" altLang="en-US" sz="1100" b="1" i="0" dirty="0" err="1">
                  <a:solidFill>
                    <a:srgbClr val="333333"/>
                  </a:solidFill>
                  <a:effectLst/>
                  <a:latin typeface="Noto Sans Korean"/>
                </a:rPr>
                <a:t>농촌용수이용체계재편사업</a:t>
              </a:r>
              <a:r>
                <a:rPr lang="ko-KR" altLang="en-US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 토목건축공사</a:t>
              </a:r>
              <a:r>
                <a:rPr lang="en-US" altLang="ko-KR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(</a:t>
              </a:r>
              <a:r>
                <a:rPr lang="ko-KR" altLang="en-US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긴급</a:t>
              </a:r>
              <a:r>
                <a:rPr lang="en-US" altLang="ko-KR" sz="1100" b="1" i="0" dirty="0">
                  <a:solidFill>
                    <a:srgbClr val="333333"/>
                  </a:solidFill>
                  <a:effectLst/>
                  <a:latin typeface="Noto Sans Korean"/>
                </a:rPr>
                <a:t>)</a:t>
              </a:r>
            </a:p>
          </p:txBody>
        </p: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82A1CA9-C78C-D7B4-29FD-0BC60DB4BE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1815" y="5705011"/>
              <a:ext cx="8935852" cy="0"/>
            </a:xfrm>
            <a:prstGeom prst="line">
              <a:avLst/>
            </a:prstGeom>
            <a:noFill/>
            <a:ln w="3175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4BE3FC6-1EEF-05CE-6B63-76942C458EC7}"/>
                </a:ext>
              </a:extLst>
            </p:cNvPr>
            <p:cNvSpPr txBox="1"/>
            <p:nvPr/>
          </p:nvSpPr>
          <p:spPr>
            <a:xfrm>
              <a:off x="415956" y="5357541"/>
              <a:ext cx="6502101" cy="250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85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</a:rPr>
                <a:t>2024-05-13   |   </a:t>
              </a:r>
              <a:r>
                <a:rPr lang="ko-KR" altLang="en-US" sz="85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</a:rPr>
                <a:t>발주기관 </a:t>
              </a:r>
              <a:r>
                <a:rPr lang="en-US" altLang="ko-KR" sz="85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</a:rPr>
                <a:t>: </a:t>
              </a:r>
              <a:r>
                <a:rPr lang="ko-KR" altLang="en-US" sz="85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</a:rPr>
                <a:t>조달청 전북지방조달청</a:t>
              </a:r>
              <a:r>
                <a:rPr lang="ko-KR" altLang="en-US" sz="85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ea typeface="+mn-ea"/>
                </a:rPr>
                <a:t>   </a:t>
              </a:r>
              <a:r>
                <a:rPr lang="en-US" altLang="ko-KR" sz="85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|   </a:t>
              </a:r>
              <a:r>
                <a:rPr lang="ko-KR" altLang="en-US" sz="85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수요기관 </a:t>
              </a:r>
              <a:r>
                <a:rPr lang="en-US" altLang="ko-KR" sz="85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: </a:t>
              </a:r>
              <a:r>
                <a:rPr lang="ko-KR" altLang="en-US" sz="85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한국농어촌공사</a:t>
              </a:r>
              <a:r>
                <a:rPr lang="ko-KR" altLang="en-US" sz="85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전북지역본부 고창지사</a:t>
              </a:r>
              <a:r>
                <a:rPr lang="ko-KR" altLang="en-US" sz="85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ea typeface="+mn-ea"/>
                </a:rPr>
                <a:t>   </a:t>
              </a:r>
              <a:r>
                <a:rPr lang="en-US" altLang="ko-KR" sz="85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ea typeface="+mn-ea"/>
                </a:rPr>
                <a:t>|   </a:t>
              </a:r>
              <a:r>
                <a:rPr lang="ko-KR" altLang="en-US" sz="85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ea typeface="+mn-ea"/>
                </a:rPr>
                <a:t>계약방법 </a:t>
              </a:r>
              <a:r>
                <a:rPr lang="en-US" altLang="ko-KR" sz="85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ea typeface="+mn-ea"/>
                </a:rPr>
                <a:t>: 6</a:t>
              </a:r>
              <a:r>
                <a:rPr lang="ko-KR" altLang="en-US" sz="85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ea typeface="+mn-ea"/>
                </a:rPr>
                <a:t>등급</a:t>
              </a:r>
            </a:p>
          </p:txBody>
        </p:sp>
        <p:sp>
          <p:nvSpPr>
            <p:cNvPr id="153" name="사각형: 둥근 모서리 152">
              <a:extLst>
                <a:ext uri="{FF2B5EF4-FFF2-40B4-BE49-F238E27FC236}">
                  <a16:creationId xmlns:a16="http://schemas.microsoft.com/office/drawing/2014/main" id="{88C63071-1057-395F-27B8-51CEE1C61BEE}"/>
                </a:ext>
              </a:extLst>
            </p:cNvPr>
            <p:cNvSpPr/>
            <p:nvPr/>
          </p:nvSpPr>
          <p:spPr>
            <a:xfrm>
              <a:off x="487674" y="4879109"/>
              <a:ext cx="756000" cy="16200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20240423105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5419C09-C477-605D-FA2F-213535C4300B}"/>
              </a:ext>
            </a:extLst>
          </p:cNvPr>
          <p:cNvGrpSpPr/>
          <p:nvPr/>
        </p:nvGrpSpPr>
        <p:grpSpPr>
          <a:xfrm>
            <a:off x="1245329" y="2190043"/>
            <a:ext cx="4402782" cy="288000"/>
            <a:chOff x="1245329" y="1685218"/>
            <a:chExt cx="4402782" cy="2880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43916F7-A8DA-0678-E0FF-16D8B530A391}"/>
                </a:ext>
              </a:extLst>
            </p:cNvPr>
            <p:cNvSpPr/>
            <p:nvPr/>
          </p:nvSpPr>
          <p:spPr>
            <a:xfrm>
              <a:off x="1245329" y="1685218"/>
              <a:ext cx="972000" cy="28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lIns="72000" rIns="0" rtlCol="0" anchor="ctr"/>
            <a:lstStyle/>
            <a:p>
              <a:pPr latinLnBrk="0"/>
              <a:r>
                <a:rPr lang="en-US" altLang="ko-KR" sz="9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2024-04-23</a:t>
              </a:r>
              <a:endPara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35FA21C-EBB2-894D-DDA7-8ED0EC2AA57B}"/>
                </a:ext>
              </a:extLst>
            </p:cNvPr>
            <p:cNvSpPr/>
            <p:nvPr/>
          </p:nvSpPr>
          <p:spPr>
            <a:xfrm>
              <a:off x="4033384" y="1685218"/>
              <a:ext cx="540000" cy="288000"/>
            </a:xfrm>
            <a:prstGeom prst="roundRect">
              <a:avLst>
                <a:gd name="adj" fmla="val 0"/>
              </a:avLst>
            </a:prstGeom>
            <a:solidFill>
              <a:srgbClr val="E6E6E6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1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개월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678B502A-C4CA-CA7B-7B90-301AEF1BC55A}"/>
                </a:ext>
              </a:extLst>
            </p:cNvPr>
            <p:cNvSpPr/>
            <p:nvPr/>
          </p:nvSpPr>
          <p:spPr>
            <a:xfrm>
              <a:off x="4569726" y="1685218"/>
              <a:ext cx="540000" cy="288000"/>
            </a:xfrm>
            <a:prstGeom prst="roundRect">
              <a:avLst>
                <a:gd name="adj" fmla="val 0"/>
              </a:avLst>
            </a:prstGeom>
            <a:solidFill>
              <a:srgbClr val="E6E6E6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3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개월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53518225-5E36-D10C-AB8A-75784773A48F}"/>
                </a:ext>
              </a:extLst>
            </p:cNvPr>
            <p:cNvSpPr/>
            <p:nvPr/>
          </p:nvSpPr>
          <p:spPr>
            <a:xfrm>
              <a:off x="2457526" y="1685218"/>
              <a:ext cx="972000" cy="28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lIns="72000" rIns="0" rtlCol="0" anchor="ctr"/>
            <a:lstStyle/>
            <a:p>
              <a:pPr latinLnBrk="0"/>
              <a:r>
                <a:rPr lang="en-US" altLang="ko-KR" sz="9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2024-04-29</a:t>
              </a:r>
              <a:endPara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25E167-0B68-C70E-D0FE-8B160A2220CB}"/>
                </a:ext>
              </a:extLst>
            </p:cNvPr>
            <p:cNvSpPr txBox="1"/>
            <p:nvPr/>
          </p:nvSpPr>
          <p:spPr>
            <a:xfrm>
              <a:off x="2212858" y="1699840"/>
              <a:ext cx="25840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~</a:t>
              </a:r>
              <a:endParaRPr lang="ko-KR" altLang="en-US" sz="1050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67C2BB8-2E50-F540-C511-A3A668F1D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20338" y="1762294"/>
              <a:ext cx="116157" cy="126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  <a:prstDash val="solid"/>
            </a:ln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B228EEF-C43F-C327-86B1-51DA14794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24449" y="1762294"/>
              <a:ext cx="116157" cy="126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  <a:prstDash val="solid"/>
            </a:ln>
          </p:spPr>
        </p:pic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7D2C3627-1176-4B5F-1638-14C59C7D3AC0}"/>
                </a:ext>
              </a:extLst>
            </p:cNvPr>
            <p:cNvSpPr/>
            <p:nvPr/>
          </p:nvSpPr>
          <p:spPr>
            <a:xfrm>
              <a:off x="3497041" y="1685218"/>
              <a:ext cx="540000" cy="288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kern="0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r>
                <a:rPr lang="ko-KR" altLang="en-US" sz="900" kern="0" dirty="0">
                  <a:solidFill>
                    <a:schemeClr val="bg1"/>
                  </a:solidFill>
                  <a:latin typeface="+mj-ea"/>
                  <a:ea typeface="+mj-ea"/>
                </a:rPr>
                <a:t>주일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6309BC0-61D6-052A-62B3-86F7E4078A54}"/>
                </a:ext>
              </a:extLst>
            </p:cNvPr>
            <p:cNvSpPr/>
            <p:nvPr/>
          </p:nvSpPr>
          <p:spPr>
            <a:xfrm>
              <a:off x="5108111" y="1685218"/>
              <a:ext cx="540000" cy="288000"/>
            </a:xfrm>
            <a:prstGeom prst="roundRect">
              <a:avLst>
                <a:gd name="adj" fmla="val 0"/>
              </a:avLst>
            </a:prstGeom>
            <a:solidFill>
              <a:srgbClr val="E6E6E6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6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개월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41D094-344A-2123-BB2A-B67FCF4E69C9}"/>
              </a:ext>
            </a:extLst>
          </p:cNvPr>
          <p:cNvSpPr txBox="1"/>
          <p:nvPr/>
        </p:nvSpPr>
        <p:spPr>
          <a:xfrm>
            <a:off x="10355844" y="1142960"/>
            <a:ext cx="1730532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정보마당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공공발주정보</a:t>
            </a:r>
          </a:p>
        </p:txBody>
      </p:sp>
    </p:spTree>
    <p:extLst>
      <p:ext uri="{BB962C8B-B14F-4D97-AF65-F5344CB8AC3E}">
        <p14:creationId xmlns:p14="http://schemas.microsoft.com/office/powerpoint/2010/main" val="29344452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찾아오시는길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Arial Unicode MS"/>
              <a:ea typeface="나눔바른고딕" panose="020B0603020101020101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095006"/>
              </p:ext>
            </p:extLst>
          </p:nvPr>
        </p:nvGraphicFramePr>
        <p:xfrm>
          <a:off x="9680490" y="1691003"/>
          <a:ext cx="2340000" cy="281472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국토교통과학기술진흥원  홈페이지 내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찾아오시는길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참조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https://www.kaia.re.kr/portal/contents.do?menuNo=200258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49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03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4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744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4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97518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err="1">
                <a:solidFill>
                  <a:prstClr val="black"/>
                </a:solidFill>
                <a:latin typeface="함초롬돋움"/>
                <a:ea typeface="함초롬돋움"/>
              </a:rPr>
              <a:t>찾아오시는길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74C70FE-1337-AFAD-4BCE-74B75BD53A3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orean"/>
                <a:ea typeface="함초롬돋움"/>
                <a:cs typeface="+mn-cs"/>
              </a:rPr>
              <a:t>찾아오시는길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F4A95-6FFC-FA2B-A3CD-5831411FD65A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정보마당</a:t>
            </a:r>
            <a:r>
              <a:rPr lang="ko-KR" altLang="en-US" sz="1050" dirty="0">
                <a:solidFill>
                  <a:srgbClr val="7F7F7F"/>
                </a:solidFill>
              </a:rPr>
              <a:t>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b="1" dirty="0" err="1">
                <a:solidFill>
                  <a:schemeClr val="tx1"/>
                </a:solidFill>
              </a:rPr>
              <a:t>찾아오시는길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653642-8864-427A-BB53-EE23E23B253D}"/>
              </a:ext>
            </a:extLst>
          </p:cNvPr>
          <p:cNvSpPr/>
          <p:nvPr/>
        </p:nvSpPr>
        <p:spPr bwMode="auto">
          <a:xfrm>
            <a:off x="431303" y="1404595"/>
            <a:ext cx="8909828" cy="864000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lIns="1116000" tIns="90000" rIns="108000" bIns="0" rtlCol="0" anchor="t"/>
          <a:lstStyle/>
          <a:p>
            <a:pPr>
              <a:lnSpc>
                <a:spcPct val="150000"/>
              </a:lnSpc>
            </a:pPr>
            <a:r>
              <a:rPr lang="ko-KR" altLang="en-US" sz="1000" b="1" dirty="0"/>
              <a:t>주소</a:t>
            </a:r>
            <a:br>
              <a:rPr lang="en-US" altLang="ko-KR" sz="900" b="1" dirty="0"/>
            </a:br>
            <a:r>
              <a:rPr lang="en-US" altLang="ko-KR" sz="900" b="1" i="0" dirty="0">
                <a:solidFill>
                  <a:srgbClr val="393939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900" b="1" i="0" dirty="0">
                <a:solidFill>
                  <a:srgbClr val="393939"/>
                </a:solidFill>
                <a:effectLst/>
                <a:latin typeface="Arial" panose="020B0604020202020204" pitchFamily="34" charset="0"/>
              </a:rPr>
              <a:t>국토교통과학기술진흥원 </a:t>
            </a:r>
            <a:r>
              <a:rPr lang="en-US" altLang="ko-KR" sz="900" b="1" i="0" dirty="0">
                <a:solidFill>
                  <a:srgbClr val="39393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altLang="ko-KR" sz="9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(14066) </a:t>
            </a:r>
            <a:r>
              <a:rPr lang="ko-KR" altLang="en-US" sz="9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경기도 안양시 동안구 시민대로 </a:t>
            </a:r>
            <a:r>
              <a:rPr lang="en-US" altLang="ko-KR" sz="9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286 (</a:t>
            </a:r>
            <a:r>
              <a:rPr lang="ko-KR" altLang="en-US" sz="900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관양동</a:t>
            </a:r>
            <a:r>
              <a:rPr lang="en-US" altLang="ko-KR" sz="9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sz="9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송백빌딩 </a:t>
            </a:r>
            <a:r>
              <a:rPr lang="en-US" altLang="ko-KR" sz="9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2~7,9F</a:t>
            </a:r>
            <a:endParaRPr lang="en-US" altLang="ko-KR" sz="900" b="1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900" b="1" i="0" dirty="0">
                <a:solidFill>
                  <a:srgbClr val="393939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900" b="1" i="0" dirty="0">
                <a:solidFill>
                  <a:srgbClr val="393939"/>
                </a:solidFill>
                <a:effectLst/>
                <a:latin typeface="Arial" panose="020B0604020202020204" pitchFamily="34" charset="0"/>
              </a:rPr>
              <a:t>주차타워 </a:t>
            </a:r>
            <a:r>
              <a:rPr lang="en-US" altLang="ko-KR" sz="900" b="1" i="0" dirty="0">
                <a:solidFill>
                  <a:srgbClr val="39393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altLang="ko-KR" sz="9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(14066) </a:t>
            </a:r>
            <a:r>
              <a:rPr lang="ko-KR" altLang="en-US" sz="9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경기도 안양시 동안구 </a:t>
            </a:r>
            <a:r>
              <a:rPr lang="ko-KR" altLang="en-US" sz="900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관평로</a:t>
            </a:r>
            <a:r>
              <a:rPr lang="en-US" altLang="ko-KR" sz="9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170</a:t>
            </a:r>
            <a:r>
              <a:rPr lang="ko-KR" altLang="en-US" sz="900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번길</a:t>
            </a:r>
            <a:r>
              <a:rPr lang="ko-KR" altLang="en-US" sz="9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9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43 (</a:t>
            </a:r>
            <a:r>
              <a:rPr lang="ko-KR" altLang="en-US" sz="900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관양동</a:t>
            </a:r>
            <a:r>
              <a:rPr lang="en-US" altLang="ko-KR" sz="9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sz="900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평촌훼미리타운</a:t>
            </a:r>
            <a:endParaRPr lang="en-US" altLang="ko-KR" sz="9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702B3F-2CD6-8A98-9985-8D0E0DCFF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01" y="2774353"/>
            <a:ext cx="8909829" cy="347887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8F6C940-EB30-1612-CA9E-43CA14338FFF}"/>
              </a:ext>
            </a:extLst>
          </p:cNvPr>
          <p:cNvSpPr/>
          <p:nvPr/>
        </p:nvSpPr>
        <p:spPr>
          <a:xfrm>
            <a:off x="331315" y="2398550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ko-KR" altLang="en-US" sz="1100" b="1" i="0" dirty="0">
                <a:solidFill>
                  <a:srgbClr val="393939"/>
                </a:solidFill>
                <a:effectLst/>
                <a:latin typeface="Arial" panose="020B0604020202020204" pitchFamily="34" charset="0"/>
              </a:rPr>
              <a:t>국토교통과학기술진흥원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5775C0E-3654-330C-806A-EC8981271390}"/>
              </a:ext>
            </a:extLst>
          </p:cNvPr>
          <p:cNvGrpSpPr/>
          <p:nvPr/>
        </p:nvGrpSpPr>
        <p:grpSpPr>
          <a:xfrm>
            <a:off x="704007" y="1537487"/>
            <a:ext cx="595863" cy="595863"/>
            <a:chOff x="704007" y="1537487"/>
            <a:chExt cx="595863" cy="595863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1D225DD-FE6D-00CF-7209-879AD896370B}"/>
                </a:ext>
              </a:extLst>
            </p:cNvPr>
            <p:cNvSpPr/>
            <p:nvPr/>
          </p:nvSpPr>
          <p:spPr bwMode="auto">
            <a:xfrm>
              <a:off x="704007" y="1537487"/>
              <a:ext cx="595863" cy="5958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tIns="0" rIns="36000" bIns="0" rtlCol="0" anchor="ctr"/>
            <a:lstStyle/>
            <a:p>
              <a:pPr algn="l"/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orean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B0A730F-E1D2-77E4-FF3A-51DB4B82978E}"/>
                </a:ext>
              </a:extLst>
            </p:cNvPr>
            <p:cNvCxnSpPr>
              <a:stCxn id="7" idx="7"/>
              <a:endCxn id="7" idx="3"/>
            </p:cNvCxnSpPr>
            <p:nvPr/>
          </p:nvCxnSpPr>
          <p:spPr>
            <a:xfrm flipH="1">
              <a:off x="791269" y="1624749"/>
              <a:ext cx="421339" cy="4213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0FD15CA-1B0C-3498-45BA-EF8E33869C40}"/>
                </a:ext>
              </a:extLst>
            </p:cNvPr>
            <p:cNvCxnSpPr>
              <a:stCxn id="7" idx="1"/>
            </p:cNvCxnSpPr>
            <p:nvPr/>
          </p:nvCxnSpPr>
          <p:spPr>
            <a:xfrm>
              <a:off x="791269" y="1624749"/>
              <a:ext cx="421339" cy="4213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83C974-8323-5A81-5796-5BDCFA806914}"/>
              </a:ext>
            </a:extLst>
          </p:cNvPr>
          <p:cNvSpPr txBox="1"/>
          <p:nvPr/>
        </p:nvSpPr>
        <p:spPr>
          <a:xfrm>
            <a:off x="10355844" y="1142960"/>
            <a:ext cx="1730532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정보마당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 err="1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찾아오시는길</a:t>
            </a:r>
            <a:endParaRPr lang="ko-KR" altLang="en-US" sz="700" dirty="0">
              <a:solidFill>
                <a:srgbClr val="202124"/>
              </a:solidFill>
              <a:latin typeface="Arial Unicode MS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6521435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찾아오시는길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Arial Unicode MS"/>
              <a:ea typeface="나눔바른고딕" panose="020B0603020101020101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/>
        </p:nvGraphicFramePr>
        <p:xfrm>
          <a:off x="9680490" y="1691003"/>
          <a:ext cx="2340000" cy="281472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국토교통과학기술진흥원  홈페이지 내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찾아오시는길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참조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https://www.kaia.re.kr/portal/contents.do?menuNo=200258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49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03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4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744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4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97518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err="1">
                <a:solidFill>
                  <a:prstClr val="black"/>
                </a:solidFill>
                <a:latin typeface="함초롬돋움"/>
                <a:ea typeface="함초롬돋움"/>
              </a:rPr>
              <a:t>찾아오시는길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F4A95-6FFC-FA2B-A3CD-5831411FD65A}"/>
              </a:ext>
            </a:extLst>
          </p:cNvPr>
          <p:cNvSpPr/>
          <p:nvPr/>
        </p:nvSpPr>
        <p:spPr>
          <a:xfrm>
            <a:off x="331315" y="69819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대중교통 이용 시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9891B36-241E-F55A-03BE-333E2C3BB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065746"/>
              </p:ext>
            </p:extLst>
          </p:nvPr>
        </p:nvGraphicFramePr>
        <p:xfrm>
          <a:off x="431301" y="1071695"/>
          <a:ext cx="8928000" cy="939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396630856"/>
                    </a:ext>
                  </a:extLst>
                </a:gridCol>
                <a:gridCol w="7488000">
                  <a:extLst>
                    <a:ext uri="{9D8B030D-6E8A-4147-A177-3AD203B41FA5}">
                      <a16:colId xmlns:a16="http://schemas.microsoft.com/office/drawing/2014/main" val="393145595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j-lt"/>
                        </a:rPr>
                        <a:t>지하철 </a:t>
                      </a:r>
                    </a:p>
                  </a:txBody>
                  <a:tcPr marL="360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solidFill>
                            <a:srgbClr val="2C9EDE"/>
                          </a:solidFill>
                          <a:latin typeface="+mj-lt"/>
                        </a:rPr>
                        <a:t>        </a:t>
                      </a:r>
                      <a:r>
                        <a:rPr lang="ko-KR" altLang="en-US" sz="800" b="1" dirty="0" err="1">
                          <a:solidFill>
                            <a:srgbClr val="2C9EDE"/>
                          </a:solidFill>
                          <a:latin typeface="+mj-lt"/>
                        </a:rPr>
                        <a:t>평촌역</a:t>
                      </a:r>
                      <a:r>
                        <a:rPr lang="ko-KR" altLang="en-US" sz="800" b="1" dirty="0">
                          <a:solidFill>
                            <a:srgbClr val="2C9EDE"/>
                          </a:solidFill>
                          <a:latin typeface="+mj-lt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j-lt"/>
                        </a:rPr>
                        <a:t>하차 후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번출구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j-lt"/>
                        </a:rPr>
                        <a:t> 도보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j-lt"/>
                        </a:rPr>
                        <a:t>100m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0800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05898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800" b="1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버스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0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j-lt"/>
                        </a:rPr>
                        <a:t>김포공항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+mj-lt"/>
                        </a:rPr>
                        <a:t>동수원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j-lt"/>
                        </a:rPr>
                        <a:t>·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j-lt"/>
                        </a:rPr>
                        <a:t>의왕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j-lt"/>
                        </a:rPr>
                        <a:t>·</a:t>
                      </a: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+mj-lt"/>
                        </a:rPr>
                        <a:t>안양방면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j-lt"/>
                        </a:rPr>
                        <a:t>)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j-lt"/>
                        </a:rPr>
                        <a:t>공항버스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j-lt"/>
                        </a:rPr>
                        <a:t>4300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j-lt"/>
                        </a:rPr>
                        <a:t>번 →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범계역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j-lt"/>
                        </a:rPr>
                        <a:t>일반버스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j-lt"/>
                        </a:rPr>
                        <a:t>301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j-lt"/>
                        </a:rPr>
                        <a:t>번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j-lt"/>
                        </a:rPr>
                        <a:t>마을버스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j-lt"/>
                        </a:rPr>
                        <a:t>번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j-lt"/>
                        </a:rPr>
                        <a:t>·6-1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j-lt"/>
                        </a:rPr>
                        <a:t>번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j-lt"/>
                        </a:rPr>
                        <a:t>·10-1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j-lt"/>
                        </a:rPr>
                        <a:t>번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j-lt"/>
                        </a:rPr>
                        <a:t>전철이용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j-lt"/>
                        </a:rPr>
                        <a:t>) →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j-lt"/>
                        </a:rPr>
                        <a:t>법원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j-lt"/>
                        </a:rPr>
                        <a:t>·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j-lt"/>
                        </a:rPr>
                        <a:t>검찰청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평촌역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+mj-lt"/>
                        </a:rPr>
                        <a:t>광명역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j-lt"/>
                        </a:rPr>
                        <a:t>일반버스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j-lt"/>
                        </a:rPr>
                        <a:t>번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j-lt"/>
                        </a:rPr>
                        <a:t>)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j-lt"/>
                        </a:rPr>
                        <a:t>→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범계역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j-lt"/>
                        </a:rPr>
                        <a:t> →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평촌역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j-lt"/>
                        </a:rPr>
                        <a:t> 하차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j-lt"/>
                        </a:rPr>
                        <a:t>안양시외버스터미널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+mj-lt"/>
                        </a:rPr>
                        <a:t>안양역후문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j-lt"/>
                        </a:rPr>
                        <a:t>: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j-lt"/>
                        </a:rPr>
                        <a:t>마을버스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j-lt"/>
                        </a:rPr>
                        <a:t>5-1,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j-lt"/>
                        </a:rPr>
                        <a:t>중앙시장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j-lt"/>
                        </a:rPr>
                        <a:t>: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j-lt"/>
                        </a:rPr>
                        <a:t>일반버스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j-lt"/>
                        </a:rPr>
                        <a:t>번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j-lt"/>
                        </a:rPr>
                        <a:t>)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j-lt"/>
                        </a:rPr>
                        <a:t>→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j-lt"/>
                        </a:rPr>
                        <a:t>법원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j-lt"/>
                        </a:rPr>
                        <a:t>·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j-lt"/>
                        </a:rPr>
                        <a:t>검찰청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평촌역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j-lt"/>
                        </a:rPr>
                        <a:t> 하차</a:t>
                      </a:r>
                    </a:p>
                  </a:txBody>
                  <a:tcPr marL="10800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878608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D72AF2-ECB6-104D-10E6-6A27704C33A9}"/>
              </a:ext>
            </a:extLst>
          </p:cNvPr>
          <p:cNvCxnSpPr/>
          <p:nvPr/>
        </p:nvCxnSpPr>
        <p:spPr>
          <a:xfrm>
            <a:off x="423208" y="1071695"/>
            <a:ext cx="892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4A132DF-F66F-71A4-9158-54EEA6E50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527" y="1125084"/>
            <a:ext cx="208000" cy="216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AC4A6B-E8E6-C606-5C96-A8798CA006D8}"/>
              </a:ext>
            </a:extLst>
          </p:cNvPr>
          <p:cNvSpPr/>
          <p:nvPr/>
        </p:nvSpPr>
        <p:spPr>
          <a:xfrm>
            <a:off x="331315" y="2106208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자가용 이용 시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8193DBD-6E2D-6B07-EEAA-4257ECC31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006894"/>
              </p:ext>
            </p:extLst>
          </p:nvPr>
        </p:nvGraphicFramePr>
        <p:xfrm>
          <a:off x="431301" y="2479709"/>
          <a:ext cx="8928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396630856"/>
                    </a:ext>
                  </a:extLst>
                </a:gridCol>
                <a:gridCol w="7488000">
                  <a:extLst>
                    <a:ext uri="{9D8B030D-6E8A-4147-A177-3AD203B41FA5}">
                      <a16:colId xmlns:a16="http://schemas.microsoft.com/office/drawing/2014/main" val="393145595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사당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양재</a:t>
                      </a:r>
                    </a:p>
                  </a:txBody>
                  <a:tcPr marL="144000" marR="1905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인덕원사거리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인덕원교에서 우회전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1km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직진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이마트 지나서 국토연구원 사거리에서 유턴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신한은행 건물 쪽 우회전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삼거리에서 좌회전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200m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직진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송백빌딩 건물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(KEB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하나은행 건물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뒷편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08000" marR="190500" marT="76200" marB="762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05898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서울외곽순환도로</a:t>
                      </a:r>
                      <a:br>
                        <a:rPr lang="ko-KR" altLang="en-US" sz="9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서울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인천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44000" marR="1905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평촌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IC 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농수산물시장에서 우회전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한림대학병원 지나서 국토연구원 사거리 전 골목으로 우회전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300m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직진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송백빌딩 건물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(KEB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하나은행 건물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뒷편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08000" marR="190500" marT="76200" marB="762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878608"/>
                  </a:ext>
                </a:extLst>
              </a:tr>
            </a:tbl>
          </a:graphicData>
        </a:graphic>
      </p:graphicFrame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3645C7F-64F7-8124-5779-3FA34E72EE44}"/>
              </a:ext>
            </a:extLst>
          </p:cNvPr>
          <p:cNvCxnSpPr/>
          <p:nvPr/>
        </p:nvCxnSpPr>
        <p:spPr>
          <a:xfrm>
            <a:off x="423208" y="2479709"/>
            <a:ext cx="892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49B558-283A-1CCA-A2EE-DD321AFDB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46" y="1150141"/>
            <a:ext cx="14625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D1794B1-280F-C81C-4859-15EF810EE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46" y="1642454"/>
            <a:ext cx="144000" cy="17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650961-CB43-61AC-A36C-01FB7B4CC309}"/>
              </a:ext>
            </a:extLst>
          </p:cNvPr>
          <p:cNvSpPr/>
          <p:nvPr/>
        </p:nvSpPr>
        <p:spPr>
          <a:xfrm>
            <a:off x="331315" y="3344290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kumimoji="0" lang="en-US" altLang="ko-KR" sz="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※ </a:t>
            </a:r>
            <a:r>
              <a:rPr kumimoji="0" lang="ko-KR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진흥원 내 주차시설이 </a:t>
            </a:r>
            <a:r>
              <a:rPr kumimoji="0" lang="ko-KR" altLang="en-US" sz="80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협소하오니</a:t>
            </a:r>
            <a:r>
              <a:rPr kumimoji="0" lang="en-US" altLang="ko-KR" sz="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, </a:t>
            </a:r>
            <a:r>
              <a:rPr kumimoji="0" lang="ko-KR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물건 하차 등 주차타워 이용이 어려운 경우만 이용해주시기 바랍니다</a:t>
            </a:r>
            <a:r>
              <a:rPr kumimoji="0" lang="en-US" altLang="ko-KR" sz="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. (</a:t>
            </a:r>
            <a:r>
              <a:rPr kumimoji="0" lang="ko-KR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평가 </a:t>
            </a:r>
            <a:r>
              <a:rPr kumimoji="0" lang="en-US" altLang="ko-KR" sz="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․ </a:t>
            </a:r>
            <a:r>
              <a:rPr kumimoji="0" lang="ko-KR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심사 </a:t>
            </a:r>
            <a:r>
              <a:rPr kumimoji="0" lang="en-US" altLang="ko-KR" sz="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․ </a:t>
            </a:r>
            <a:r>
              <a:rPr kumimoji="0" lang="ko-KR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상담 등 주차타워 이용</a:t>
            </a:r>
            <a:r>
              <a:rPr kumimoji="0" lang="en-US" altLang="ko-KR" sz="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</a:t>
            </a:r>
            <a:endParaRPr kumimoji="0" lang="ko-KR" altLang="en-US" sz="8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2EAA30-04DE-2F4A-9BC0-A8C5133548FD}"/>
              </a:ext>
            </a:extLst>
          </p:cNvPr>
          <p:cNvSpPr/>
          <p:nvPr/>
        </p:nvSpPr>
        <p:spPr>
          <a:xfrm>
            <a:off x="331315" y="3751428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ko-KR" altLang="en-US" sz="1100" b="1" i="0" dirty="0">
                <a:solidFill>
                  <a:srgbClr val="393939"/>
                </a:solidFill>
                <a:effectLst/>
                <a:latin typeface="Arial" panose="020B0604020202020204" pitchFamily="34" charset="0"/>
              </a:rPr>
              <a:t>주차타워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D5D6890-0ED2-933E-0BF6-B4F452DC73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7439"/>
          <a:stretch/>
        </p:blipFill>
        <p:spPr>
          <a:xfrm>
            <a:off x="431301" y="4127231"/>
            <a:ext cx="8910000" cy="217646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83C4FD2-8922-E945-4D57-1011B9DEDC7B}"/>
              </a:ext>
            </a:extLst>
          </p:cNvPr>
          <p:cNvGrpSpPr/>
          <p:nvPr/>
        </p:nvGrpSpPr>
        <p:grpSpPr>
          <a:xfrm>
            <a:off x="331315" y="6154088"/>
            <a:ext cx="9041406" cy="208291"/>
            <a:chOff x="696657" y="3830306"/>
            <a:chExt cx="12167522" cy="27406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F4E04BE-F7CF-204A-0BD9-657197F51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657" y="3830306"/>
              <a:ext cx="7712152" cy="27406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152C69C-DFF5-17F6-D024-407F5ED9B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2027" y="3830306"/>
              <a:ext cx="7712152" cy="27406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6A6DBF-8E1D-8E8C-1C36-E956691478B7}"/>
              </a:ext>
            </a:extLst>
          </p:cNvPr>
          <p:cNvSpPr txBox="1"/>
          <p:nvPr/>
        </p:nvSpPr>
        <p:spPr>
          <a:xfrm>
            <a:off x="10355844" y="1142960"/>
            <a:ext cx="1730532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정보마당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 err="1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찾아오시는길</a:t>
            </a:r>
            <a:endParaRPr lang="ko-KR" altLang="en-US" sz="700" dirty="0">
              <a:solidFill>
                <a:srgbClr val="202124"/>
              </a:solidFill>
              <a:latin typeface="Arial Unicode MS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1466873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찾아오시는길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Arial Unicode MS"/>
              <a:ea typeface="나눔바른고딕" panose="020B0603020101020101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/>
        </p:nvGraphicFramePr>
        <p:xfrm>
          <a:off x="9680490" y="1691003"/>
          <a:ext cx="2340000" cy="281472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국토교통과학기술진흥원  홈페이지 내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찾아오시는길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참조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https://www.kaia.re.kr/portal/contents.do?menuNo=200258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49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03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4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744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4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97518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err="1">
                <a:solidFill>
                  <a:prstClr val="black"/>
                </a:solidFill>
                <a:latin typeface="함초롬돋움"/>
                <a:ea typeface="함초롬돋움"/>
              </a:rPr>
              <a:t>찾아오시는길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AC4A6B-E8E6-C606-5C96-A8798CA006D8}"/>
              </a:ext>
            </a:extLst>
          </p:cNvPr>
          <p:cNvSpPr/>
          <p:nvPr/>
        </p:nvSpPr>
        <p:spPr>
          <a:xfrm>
            <a:off x="331315" y="69819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자가용 이용 시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193DBD-6E2D-6B07-EEAA-4257ECC31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688391"/>
              </p:ext>
            </p:extLst>
          </p:nvPr>
        </p:nvGraphicFramePr>
        <p:xfrm>
          <a:off x="423208" y="1071695"/>
          <a:ext cx="8928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396630856"/>
                    </a:ext>
                  </a:extLst>
                </a:gridCol>
                <a:gridCol w="7488000">
                  <a:extLst>
                    <a:ext uri="{9D8B030D-6E8A-4147-A177-3AD203B41FA5}">
                      <a16:colId xmlns:a16="http://schemas.microsoft.com/office/drawing/2014/main" val="393145595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사당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양재</a:t>
                      </a:r>
                    </a:p>
                  </a:txBody>
                  <a:tcPr marL="144000" marR="1905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인덕원사거리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인덕원교에서 우회전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1km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직진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이마트 사거리에서 좌회전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평촌아이파크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삼거리에서 우회전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평촌아이파크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지나서 우회전 후 좌회전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90500" marT="76200" marB="762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05898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서울외곽순환도로</a:t>
                      </a:r>
                      <a:br>
                        <a:rPr lang="ko-KR" altLang="en-US" sz="9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서울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인천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44000" marR="1905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평촌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IC 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농수산물시장에서 우회전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한림대병원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한림대병원 사거리에서 우회전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300m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직진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좌측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CGV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다음 건물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사우나파크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평촌훼미리타운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앞 좌회전 후 바로 좌회전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90500" marT="76200" marB="762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878608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645C7F-64F7-8124-5779-3FA34E72EE44}"/>
              </a:ext>
            </a:extLst>
          </p:cNvPr>
          <p:cNvCxnSpPr/>
          <p:nvPr/>
        </p:nvCxnSpPr>
        <p:spPr>
          <a:xfrm>
            <a:off x="423208" y="1071695"/>
            <a:ext cx="892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3D6DDAE-61D7-152F-F4AE-44D69644607C}"/>
              </a:ext>
            </a:extLst>
          </p:cNvPr>
          <p:cNvSpPr txBox="1"/>
          <p:nvPr/>
        </p:nvSpPr>
        <p:spPr>
          <a:xfrm>
            <a:off x="10355844" y="1142960"/>
            <a:ext cx="1730532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정보마당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 err="1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찾아오시는길</a:t>
            </a:r>
            <a:endParaRPr lang="ko-KR" altLang="en-US" sz="700" dirty="0">
              <a:solidFill>
                <a:srgbClr val="202124"/>
              </a:solidFill>
              <a:latin typeface="Arial Unicode MS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774513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80C5E4F-BAD2-79EB-7319-15E6460EB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016"/>
            <a:ext cx="12192000" cy="623796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B0CAEC-1B5B-1954-7D76-74A532079CF0}"/>
              </a:ext>
            </a:extLst>
          </p:cNvPr>
          <p:cNvSpPr/>
          <p:nvPr/>
        </p:nvSpPr>
        <p:spPr>
          <a:xfrm>
            <a:off x="671209" y="3356043"/>
            <a:ext cx="7791856" cy="25972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67406A4-0C14-E65C-2F80-3EC502247019}"/>
              </a:ext>
            </a:extLst>
          </p:cNvPr>
          <p:cNvSpPr/>
          <p:nvPr/>
        </p:nvSpPr>
        <p:spPr>
          <a:xfrm>
            <a:off x="5898538" y="3929975"/>
            <a:ext cx="2519993" cy="700392"/>
          </a:xfrm>
          <a:prstGeom prst="roundRect">
            <a:avLst>
              <a:gd name="adj" fmla="val 28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기업지원허브 소개                   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CB0AD1-CC02-E71A-B078-2B7770618C31}"/>
              </a:ext>
            </a:extLst>
          </p:cNvPr>
          <p:cNvSpPr/>
          <p:nvPr/>
        </p:nvSpPr>
        <p:spPr>
          <a:xfrm>
            <a:off x="5898538" y="4688733"/>
            <a:ext cx="2519993" cy="700392"/>
          </a:xfrm>
          <a:prstGeom prst="roundRect">
            <a:avLst>
              <a:gd name="adj" fmla="val 28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찾아오시는 길                         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D79EB1B-AE87-EEB8-7672-16B83A2A6BB7}"/>
              </a:ext>
            </a:extLst>
          </p:cNvPr>
          <p:cNvCxnSpPr/>
          <p:nvPr/>
        </p:nvCxnSpPr>
        <p:spPr>
          <a:xfrm>
            <a:off x="5898539" y="4630367"/>
            <a:ext cx="252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7475D79-DF3E-B802-E909-BA039228E4D9}"/>
              </a:ext>
            </a:extLst>
          </p:cNvPr>
          <p:cNvCxnSpPr/>
          <p:nvPr/>
        </p:nvCxnSpPr>
        <p:spPr>
          <a:xfrm>
            <a:off x="5898539" y="5466946"/>
            <a:ext cx="252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ABD5A9-91C2-7B99-232A-D4DD24A5B3D2}"/>
              </a:ext>
            </a:extLst>
          </p:cNvPr>
          <p:cNvSpPr/>
          <p:nvPr/>
        </p:nvSpPr>
        <p:spPr>
          <a:xfrm>
            <a:off x="603115" y="2869660"/>
            <a:ext cx="7957225" cy="398828"/>
          </a:xfrm>
          <a:prstGeom prst="rect">
            <a:avLst/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2A2D8-2165-D901-664C-E72C13B4A371}"/>
              </a:ext>
            </a:extLst>
          </p:cNvPr>
          <p:cNvSpPr txBox="1"/>
          <p:nvPr/>
        </p:nvSpPr>
        <p:spPr>
          <a:xfrm>
            <a:off x="671209" y="2942934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기업지원허브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92006D-D91D-FC8B-06DF-DC6B4E2BD963}"/>
              </a:ext>
            </a:extLst>
          </p:cNvPr>
          <p:cNvGrpSpPr/>
          <p:nvPr/>
        </p:nvGrpSpPr>
        <p:grpSpPr>
          <a:xfrm>
            <a:off x="671209" y="3356043"/>
            <a:ext cx="3895928" cy="2597284"/>
            <a:chOff x="671209" y="3356043"/>
            <a:chExt cx="3895928" cy="259728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F17E59A-2E03-4C26-A7BF-A0D35C3C68E4}"/>
                </a:ext>
              </a:extLst>
            </p:cNvPr>
            <p:cNvGrpSpPr/>
            <p:nvPr/>
          </p:nvGrpSpPr>
          <p:grpSpPr>
            <a:xfrm>
              <a:off x="671209" y="3356043"/>
              <a:ext cx="3895928" cy="2597284"/>
              <a:chOff x="671209" y="3356043"/>
              <a:chExt cx="3895928" cy="2597284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AEAEC653-A258-6DCC-90FF-4082A3EF7B16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 flipH="1">
                <a:off x="671209" y="3356043"/>
                <a:ext cx="3895928" cy="25972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8F639C1-EAA3-FF77-D55D-821F5E2CF3D9}"/>
                  </a:ext>
                </a:extLst>
              </p:cNvPr>
              <p:cNvCxnSpPr>
                <a:endCxn id="26" idx="2"/>
              </p:cNvCxnSpPr>
              <p:nvPr/>
            </p:nvCxnSpPr>
            <p:spPr>
              <a:xfrm>
                <a:off x="671209" y="3356043"/>
                <a:ext cx="3895928" cy="25972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511EDE2-63C9-6D55-1F70-8E1D90F5FB28}"/>
                </a:ext>
              </a:extLst>
            </p:cNvPr>
            <p:cNvCxnSpPr>
              <a:stCxn id="26" idx="0"/>
              <a:endCxn id="26" idx="2"/>
            </p:cNvCxnSpPr>
            <p:nvPr/>
          </p:nvCxnSpPr>
          <p:spPr>
            <a:xfrm>
              <a:off x="4567137" y="3356043"/>
              <a:ext cx="0" cy="259728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0062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E5607A-5D07-8449-B14C-58576F7068BB}"/>
              </a:ext>
            </a:extLst>
          </p:cNvPr>
          <p:cNvSpPr txBox="1"/>
          <p:nvPr/>
        </p:nvSpPr>
        <p:spPr>
          <a:xfrm>
            <a:off x="4187471" y="2982147"/>
            <a:ext cx="3817072" cy="8937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마이페이지 메인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65246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마이페이지 메인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272142"/>
              </p:ext>
            </p:extLst>
          </p:nvPr>
        </p:nvGraphicFramePr>
        <p:xfrm>
          <a:off x="9680490" y="1691003"/>
          <a:ext cx="2340000" cy="391200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화면 타이틀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회원 이미지 및 인사말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2-1)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최근 접속 정보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회원정보 관리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상세화면으로 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투자자 등록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투자자 등록화면으로 이동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기술투자수요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&gt;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기업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IR Net &gt;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투자자 등록 화면설계 참조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나의 활동내역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사업공고시청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투자제안 시청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</a:rPr>
                        <a:t>투자자 등록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전체 건수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49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사업공고 신청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마이페이지 해당 상세화면으로 이동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신청내역 없을 경우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메시지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신청 내역이 없습니다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.’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7-1)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진행상태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모집중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마감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03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페이지네이션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4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744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4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97518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함초롬돋움"/>
                <a:ea typeface="함초롬돋움"/>
              </a:rPr>
              <a:t>마이페이지 메인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5" name="Picture 2" descr="사용자 프로필">
            <a:extLst>
              <a:ext uri="{FF2B5EF4-FFF2-40B4-BE49-F238E27FC236}">
                <a16:creationId xmlns:a16="http://schemas.microsoft.com/office/drawing/2014/main" id="{4A0EC46E-BDD5-24D2-BB9B-5CC3E66DD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16" y="1654295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01265D2-8730-3C86-FF17-BE7DDF9BE4DD}"/>
              </a:ext>
            </a:extLst>
          </p:cNvPr>
          <p:cNvSpPr/>
          <p:nvPr/>
        </p:nvSpPr>
        <p:spPr>
          <a:xfrm>
            <a:off x="396470" y="1410917"/>
            <a:ext cx="8943456" cy="1584000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72000" bIns="7200" rtlCol="0" anchor="t"/>
          <a:lstStyle/>
          <a:p>
            <a:pPr algn="l"/>
            <a:endParaRPr lang="ko-KR" altLang="en-US" sz="75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F7CAA8-033E-B378-6C9E-7CBCCA3CD733}"/>
              </a:ext>
            </a:extLst>
          </p:cNvPr>
          <p:cNvSpPr txBox="1"/>
          <p:nvPr/>
        </p:nvSpPr>
        <p:spPr>
          <a:xfrm>
            <a:off x="1181708" y="1683131"/>
            <a:ext cx="2355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3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홍길동</a:t>
            </a:r>
            <a:r>
              <a:rPr lang="en-US" altLang="ko-KR" sz="1400" b="1" spc="-3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1400" b="1" spc="-3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hongkd</a:t>
            </a:r>
            <a:r>
              <a:rPr lang="en-US" altLang="ko-KR" sz="1400" b="1" spc="-3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200" spc="-3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님 반갑습니다</a:t>
            </a:r>
            <a:r>
              <a:rPr lang="en-US" altLang="ko-KR" sz="1200" spc="-3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200" spc="-3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81FEEAF-29A1-4924-5A23-1B8107773D83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chemeClr val="tx1"/>
                </a:solidFill>
              </a:rPr>
              <a:t>마이페이지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4296F76-A566-0E93-F9BA-01F745660622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965134-BB3B-6049-3C54-C9551A388E18}"/>
              </a:ext>
            </a:extLst>
          </p:cNvPr>
          <p:cNvSpPr txBox="1"/>
          <p:nvPr/>
        </p:nvSpPr>
        <p:spPr>
          <a:xfrm>
            <a:off x="378818" y="3259748"/>
            <a:ext cx="4227455" cy="253916"/>
          </a:xfrm>
          <a:prstGeom prst="rect">
            <a:avLst/>
          </a:prstGeom>
          <a:noFill/>
        </p:spPr>
        <p:txBody>
          <a:bodyPr wrap="square" lIns="72000">
            <a:spAutoFit/>
          </a:bodyPr>
          <a:lstStyle>
            <a:defPPr>
              <a:defRPr lang="ko-KR"/>
            </a:defPPr>
            <a:lvl1pPr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sz="1050" b="1" dirty="0"/>
              <a:t>나의 활동내역</a:t>
            </a:r>
            <a:endParaRPr lang="en-US" altLang="ko-KR" sz="1050" b="1" dirty="0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C78D3ACE-864E-49DB-D958-8E6E423D6DAF}"/>
              </a:ext>
            </a:extLst>
          </p:cNvPr>
          <p:cNvGrpSpPr/>
          <p:nvPr/>
        </p:nvGrpSpPr>
        <p:grpSpPr>
          <a:xfrm>
            <a:off x="430844" y="3592493"/>
            <a:ext cx="8926823" cy="306000"/>
            <a:chOff x="421623" y="3917233"/>
            <a:chExt cx="5370737" cy="28804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24611E-D811-F7CA-48C0-AD6E802233A7}"/>
                </a:ext>
              </a:extLst>
            </p:cNvPr>
            <p:cNvSpPr/>
            <p:nvPr/>
          </p:nvSpPr>
          <p:spPr>
            <a:xfrm>
              <a:off x="1494149" y="3917233"/>
              <a:ext cx="1080000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pPr algn="ctr"/>
              <a:r>
                <a:rPr lang="ko-KR" altLang="en-US" sz="9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투자제안 신청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9A524DC-E687-A179-544F-CA16127C2F2B}"/>
                </a:ext>
              </a:extLst>
            </p:cNvPr>
            <p:cNvSpPr/>
            <p:nvPr/>
          </p:nvSpPr>
          <p:spPr>
            <a:xfrm>
              <a:off x="423087" y="3917236"/>
              <a:ext cx="1080000" cy="28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사업공고 신청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533EEE-EAC3-6306-F5ED-BA84DAF2F437}"/>
                </a:ext>
              </a:extLst>
            </p:cNvPr>
            <p:cNvSpPr/>
            <p:nvPr/>
          </p:nvSpPr>
          <p:spPr>
            <a:xfrm>
              <a:off x="2565211" y="3917235"/>
              <a:ext cx="1080000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pPr algn="ctr"/>
              <a:r>
                <a:rPr lang="ko-KR" altLang="en-US" sz="9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투자자 등록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9874D47-6C3D-A74A-EE6B-5416D432B09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96273" y="4205236"/>
              <a:ext cx="4496087" cy="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84A1EBA-EA34-BA11-2523-A996DC0E6E4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1623" y="4205273"/>
              <a:ext cx="1080000" cy="0"/>
            </a:xfrm>
            <a:prstGeom prst="line">
              <a:avLst/>
            </a:prstGeom>
            <a:noFill/>
            <a:ln w="19050" algn="ctr">
              <a:solidFill>
                <a:schemeClr val="bg1"/>
              </a:solidFill>
              <a:round/>
              <a:headEnd/>
              <a:tailEnd/>
            </a:ln>
          </p:spPr>
        </p:cxnSp>
      </p:grp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5A7075D3-8898-B471-822C-C32CF014E144}"/>
              </a:ext>
            </a:extLst>
          </p:cNvPr>
          <p:cNvCxnSpPr>
            <a:cxnSpLocks/>
          </p:cNvCxnSpPr>
          <p:nvPr/>
        </p:nvCxnSpPr>
        <p:spPr bwMode="auto">
          <a:xfrm>
            <a:off x="421815" y="4408862"/>
            <a:ext cx="8935852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93A7DE8-E6AA-ABBB-623D-5D8BF15F4331}"/>
              </a:ext>
            </a:extLst>
          </p:cNvPr>
          <p:cNvSpPr txBox="1"/>
          <p:nvPr/>
        </p:nvSpPr>
        <p:spPr>
          <a:xfrm>
            <a:off x="393667" y="4866820"/>
            <a:ext cx="5382808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1400"/>
              </a:lnSpc>
              <a:defRPr sz="1000" b="1" i="0">
                <a:solidFill>
                  <a:srgbClr val="333333"/>
                </a:solidFill>
                <a:effectLst/>
                <a:latin typeface="Noto Sans Korean"/>
              </a:defRPr>
            </a:lvl1pPr>
          </a:lstStyle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i="0" dirty="0">
                <a:solidFill>
                  <a:srgbClr val="333333"/>
                </a:solidFill>
                <a:effectLst/>
                <a:latin typeface="Noto Sans Korean"/>
              </a:rPr>
              <a:t>국토교통 중소</a:t>
            </a:r>
            <a:r>
              <a:rPr lang="en-US" altLang="ko-KR" sz="1100" b="1" i="0" dirty="0">
                <a:solidFill>
                  <a:srgbClr val="333333"/>
                </a:solidFill>
                <a:effectLst/>
                <a:latin typeface="Noto Sans Korean"/>
              </a:rPr>
              <a:t>·</a:t>
            </a:r>
            <a:r>
              <a:rPr lang="ko-KR" altLang="en-US" sz="1100" b="1" i="0" dirty="0">
                <a:solidFill>
                  <a:srgbClr val="333333"/>
                </a:solidFill>
                <a:effectLst/>
                <a:latin typeface="Noto Sans Korean"/>
              </a:rPr>
              <a:t>벤처기업 투자유치 지원 프로그램 </a:t>
            </a:r>
            <a:r>
              <a:rPr lang="en-US" altLang="ko-KR" sz="1100" b="1" i="0" dirty="0">
                <a:solidFill>
                  <a:srgbClr val="333333"/>
                </a:solidFill>
                <a:effectLst/>
                <a:latin typeface="Noto Sans Korean"/>
              </a:rPr>
              <a:t>1</a:t>
            </a:r>
            <a:r>
              <a:rPr lang="ko-KR" altLang="en-US" sz="1100" b="1" i="0" dirty="0">
                <a:solidFill>
                  <a:srgbClr val="333333"/>
                </a:solidFill>
                <a:effectLst/>
                <a:latin typeface="Noto Sans Korean"/>
              </a:rPr>
              <a:t>기 모집 공고</a:t>
            </a:r>
          </a:p>
          <a:p>
            <a:endParaRPr lang="ko-KR" altLang="en-US" sz="1100" dirty="0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1D4B6D6-8ACF-F702-2040-20147426D42C}"/>
              </a:ext>
            </a:extLst>
          </p:cNvPr>
          <p:cNvCxnSpPr>
            <a:cxnSpLocks/>
          </p:cNvCxnSpPr>
          <p:nvPr/>
        </p:nvCxnSpPr>
        <p:spPr bwMode="auto">
          <a:xfrm>
            <a:off x="421815" y="5425816"/>
            <a:ext cx="8935852" cy="0"/>
          </a:xfrm>
          <a:prstGeom prst="line">
            <a:avLst/>
          </a:prstGeom>
          <a:noFill/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C66C9D9F-B425-1DB5-09E1-764F2647F4F3}"/>
              </a:ext>
            </a:extLst>
          </p:cNvPr>
          <p:cNvSpPr txBox="1"/>
          <p:nvPr/>
        </p:nvSpPr>
        <p:spPr>
          <a:xfrm>
            <a:off x="415957" y="5078346"/>
            <a:ext cx="1700442" cy="257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ko-KR" sz="85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2024-04-23 ~ 2024-05-08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36F8EBDA-0F26-F033-C3DC-B168CE8E46E1}"/>
              </a:ext>
            </a:extLst>
          </p:cNvPr>
          <p:cNvGrpSpPr/>
          <p:nvPr/>
        </p:nvGrpSpPr>
        <p:grpSpPr>
          <a:xfrm>
            <a:off x="487674" y="4589288"/>
            <a:ext cx="2425358" cy="180000"/>
            <a:chOff x="677791" y="1780847"/>
            <a:chExt cx="2425358" cy="180000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F4B8C42A-CDD5-454C-E6BD-7F2B32B1A8F4}"/>
                </a:ext>
              </a:extLst>
            </p:cNvPr>
            <p:cNvSpPr/>
            <p:nvPr/>
          </p:nvSpPr>
          <p:spPr>
            <a:xfrm>
              <a:off x="677791" y="1791473"/>
              <a:ext cx="540000" cy="16200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금융지원</a:t>
              </a:r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0A63CF7A-6BCD-F20D-6DD1-5232F2E1F647}"/>
                </a:ext>
              </a:extLst>
            </p:cNvPr>
            <p:cNvSpPr/>
            <p:nvPr/>
          </p:nvSpPr>
          <p:spPr>
            <a:xfrm>
              <a:off x="1268596" y="1790314"/>
              <a:ext cx="360000" cy="162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/>
                  </a:solidFill>
                  <a:latin typeface="+mn-ea"/>
                </a:rPr>
                <a:t>D-9</a:t>
              </a:r>
              <a:endParaRPr lang="ko-KR" altLang="en-US" sz="80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3A43667D-269D-CCAE-E0D2-3DD67FD91864}"/>
                </a:ext>
              </a:extLst>
            </p:cNvPr>
            <p:cNvSpPr/>
            <p:nvPr/>
          </p:nvSpPr>
          <p:spPr>
            <a:xfrm>
              <a:off x="1807149" y="1780847"/>
              <a:ext cx="1296000" cy="180000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36000" bIns="0" rtlCol="0" anchor="ctr"/>
            <a:lstStyle/>
            <a:p>
              <a:r>
                <a:rPr lang="ko-KR" altLang="en-US" sz="800" b="1" kern="0" dirty="0">
                  <a:solidFill>
                    <a:schemeClr val="tx1"/>
                  </a:solidFill>
                  <a:latin typeface="+mj-ea"/>
                  <a:ea typeface="+mj-ea"/>
                </a:rPr>
                <a:t>국토교통과학기술진흥원</a:t>
              </a:r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2A6B924A-7CC8-B028-48AF-18A5E6024559}"/>
                </a:ext>
              </a:extLst>
            </p:cNvPr>
            <p:cNvCxnSpPr>
              <a:cxnSpLocks/>
            </p:cNvCxnSpPr>
            <p:nvPr/>
          </p:nvCxnSpPr>
          <p:spPr>
            <a:xfrm>
              <a:off x="1720492" y="1798847"/>
              <a:ext cx="0" cy="144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143BE289-F44C-C77F-B8A8-62C8F9B403BE}"/>
              </a:ext>
            </a:extLst>
          </p:cNvPr>
          <p:cNvSpPr/>
          <p:nvPr/>
        </p:nvSpPr>
        <p:spPr bwMode="auto">
          <a:xfrm>
            <a:off x="8504868" y="4866820"/>
            <a:ext cx="828000" cy="288000"/>
          </a:xfrm>
          <a:prstGeom prst="roundRect">
            <a:avLst>
              <a:gd name="adj" fmla="val 5688"/>
            </a:avLst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0" bIns="0" rtlCol="0" anchor="ctr"/>
          <a:lstStyle/>
          <a:p>
            <a:pPr algn="ctr" latinLnBrk="0"/>
            <a:r>
              <a:rPr lang="ko-KR" altLang="en-US" sz="1000" kern="0" dirty="0" err="1">
                <a:solidFill>
                  <a:schemeClr val="bg1"/>
                </a:solidFill>
                <a:latin typeface="+mn-ea"/>
              </a:rPr>
              <a:t>모집중</a:t>
            </a:r>
            <a:endParaRPr lang="ko-KR" altLang="en-US" sz="10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D8F0563-C596-0F71-9B01-42F5531A0300}"/>
              </a:ext>
            </a:extLst>
          </p:cNvPr>
          <p:cNvSpPr/>
          <p:nvPr/>
        </p:nvSpPr>
        <p:spPr>
          <a:xfrm>
            <a:off x="8195338" y="491562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7-1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2CBEFF4-075F-AF46-9907-5619DE7EE940}"/>
              </a:ext>
            </a:extLst>
          </p:cNvPr>
          <p:cNvSpPr/>
          <p:nvPr/>
        </p:nvSpPr>
        <p:spPr>
          <a:xfrm>
            <a:off x="331315" y="3969220"/>
            <a:ext cx="2184370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</a:t>
            </a:r>
            <a:r>
              <a:rPr lang="ko-KR" altLang="en-US" sz="900" dirty="0">
                <a:solidFill>
                  <a:srgbClr val="7F7F7F"/>
                </a:solidFill>
              </a:rPr>
              <a:t> </a:t>
            </a:r>
            <a:r>
              <a:rPr lang="en-US" altLang="ko-KR" sz="900" b="1" dirty="0">
                <a:solidFill>
                  <a:srgbClr val="EE6630"/>
                </a:solidFill>
              </a:rPr>
              <a:t>1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2A30CB38-9ADB-D260-6BFE-E001B2CDEBAA}"/>
              </a:ext>
            </a:extLst>
          </p:cNvPr>
          <p:cNvGrpSpPr/>
          <p:nvPr/>
        </p:nvGrpSpPr>
        <p:grpSpPr>
          <a:xfrm>
            <a:off x="5601556" y="1788725"/>
            <a:ext cx="1620000" cy="900000"/>
            <a:chOff x="5240202" y="2147649"/>
            <a:chExt cx="1620000" cy="900000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B5645479-F850-0CF4-0BF2-DD6081B80D82}"/>
                </a:ext>
              </a:extLst>
            </p:cNvPr>
            <p:cNvSpPr/>
            <p:nvPr/>
          </p:nvSpPr>
          <p:spPr>
            <a:xfrm>
              <a:off x="5240202" y="2147649"/>
              <a:ext cx="1620000" cy="900000"/>
            </a:xfrm>
            <a:prstGeom prst="roundRect">
              <a:avLst>
                <a:gd name="adj" fmla="val 281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72000" bIns="7200" rtlCol="0" anchor="t"/>
            <a:lstStyle/>
            <a:p>
              <a:pPr algn="l"/>
              <a:endParaRPr lang="ko-KR" altLang="en-US" sz="7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CF394D1-8C96-7307-0E9E-E94F4C423A46}"/>
                </a:ext>
              </a:extLst>
            </p:cNvPr>
            <p:cNvGrpSpPr/>
            <p:nvPr/>
          </p:nvGrpSpPr>
          <p:grpSpPr>
            <a:xfrm>
              <a:off x="5870202" y="2292537"/>
              <a:ext cx="360000" cy="360000"/>
              <a:chOff x="8440183" y="2017815"/>
              <a:chExt cx="540000" cy="540000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A90DE27A-0914-599A-F2D3-2649E1B77D28}"/>
                  </a:ext>
                </a:extLst>
              </p:cNvPr>
              <p:cNvSpPr/>
              <p:nvPr/>
            </p:nvSpPr>
            <p:spPr>
              <a:xfrm>
                <a:off x="8440183" y="2017815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72000" bIns="7200" rtlCol="0" anchor="t"/>
              <a:lstStyle/>
              <a:p>
                <a:pPr algn="l"/>
                <a:endParaRPr lang="ko-KR" altLang="en-US" sz="75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3F93E082-BAB4-0CA2-0A73-04377C042DA0}"/>
                  </a:ext>
                </a:extLst>
              </p:cNvPr>
              <p:cNvCxnSpPr>
                <a:cxnSpLocks/>
                <a:stCxn id="42" idx="7"/>
                <a:endCxn id="42" idx="3"/>
              </p:cNvCxnSpPr>
              <p:nvPr/>
            </p:nvCxnSpPr>
            <p:spPr bwMode="auto">
              <a:xfrm flipH="1">
                <a:off x="8519264" y="2096896"/>
                <a:ext cx="381838" cy="381838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7EC08814-DDAA-A9D3-674B-535E0F5A87D6}"/>
                  </a:ext>
                </a:extLst>
              </p:cNvPr>
              <p:cNvCxnSpPr>
                <a:cxnSpLocks/>
                <a:stCxn id="42" idx="1"/>
                <a:endCxn id="42" idx="5"/>
              </p:cNvCxnSpPr>
              <p:nvPr/>
            </p:nvCxnSpPr>
            <p:spPr bwMode="auto">
              <a:xfrm>
                <a:off x="8519264" y="2096896"/>
                <a:ext cx="381838" cy="381838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A10029-7B0B-5543-2583-20DBAFE8AF1A}"/>
                </a:ext>
              </a:extLst>
            </p:cNvPr>
            <p:cNvSpPr txBox="1"/>
            <p:nvPr/>
          </p:nvSpPr>
          <p:spPr>
            <a:xfrm>
              <a:off x="5603606" y="2707552"/>
              <a:ext cx="89319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회원정보 관리</a:t>
              </a:r>
              <a:endPara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A12BF3C9-54F7-CB5F-20FF-AB8557C8A0B2}"/>
              </a:ext>
            </a:extLst>
          </p:cNvPr>
          <p:cNvGrpSpPr/>
          <p:nvPr/>
        </p:nvGrpSpPr>
        <p:grpSpPr>
          <a:xfrm>
            <a:off x="7407020" y="1788725"/>
            <a:ext cx="1620000" cy="900000"/>
            <a:chOff x="7246562" y="2147649"/>
            <a:chExt cx="1620000" cy="900000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F5B58543-B91B-64DE-3681-95E3861C0EEE}"/>
                </a:ext>
              </a:extLst>
            </p:cNvPr>
            <p:cNvSpPr/>
            <p:nvPr/>
          </p:nvSpPr>
          <p:spPr>
            <a:xfrm>
              <a:off x="7246562" y="2147649"/>
              <a:ext cx="1620000" cy="900000"/>
            </a:xfrm>
            <a:prstGeom prst="roundRect">
              <a:avLst>
                <a:gd name="adj" fmla="val 281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72000" bIns="7200" rtlCol="0" anchor="t"/>
            <a:lstStyle/>
            <a:p>
              <a:pPr algn="l"/>
              <a:endParaRPr lang="ko-KR" altLang="en-US" sz="7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D2A623E-B867-5C76-875E-EC67EFE62FA6}"/>
                </a:ext>
              </a:extLst>
            </p:cNvPr>
            <p:cNvGrpSpPr/>
            <p:nvPr/>
          </p:nvGrpSpPr>
          <p:grpSpPr>
            <a:xfrm>
              <a:off x="7876562" y="2292537"/>
              <a:ext cx="360000" cy="360000"/>
              <a:chOff x="8440183" y="2017815"/>
              <a:chExt cx="540000" cy="540000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39E314C0-03D5-904A-86E5-7B59596B6CA1}"/>
                  </a:ext>
                </a:extLst>
              </p:cNvPr>
              <p:cNvSpPr/>
              <p:nvPr/>
            </p:nvSpPr>
            <p:spPr>
              <a:xfrm>
                <a:off x="8440183" y="2017815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72000" bIns="7200" rtlCol="0" anchor="t"/>
              <a:lstStyle/>
              <a:p>
                <a:pPr algn="l"/>
                <a:endParaRPr lang="ko-KR" altLang="en-US" sz="75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20EE9001-1C41-CEEC-8565-2D3A06B7DDBF}"/>
                  </a:ext>
                </a:extLst>
              </p:cNvPr>
              <p:cNvCxnSpPr>
                <a:cxnSpLocks/>
                <a:stCxn id="58" idx="7"/>
                <a:endCxn id="58" idx="3"/>
              </p:cNvCxnSpPr>
              <p:nvPr/>
            </p:nvCxnSpPr>
            <p:spPr bwMode="auto">
              <a:xfrm flipH="1">
                <a:off x="8519264" y="2096896"/>
                <a:ext cx="381838" cy="381838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31A961C4-16ED-80B5-D4D1-A901C4934B46}"/>
                  </a:ext>
                </a:extLst>
              </p:cNvPr>
              <p:cNvCxnSpPr>
                <a:cxnSpLocks/>
                <a:stCxn id="58" idx="1"/>
                <a:endCxn id="58" idx="5"/>
              </p:cNvCxnSpPr>
              <p:nvPr/>
            </p:nvCxnSpPr>
            <p:spPr bwMode="auto">
              <a:xfrm>
                <a:off x="8519264" y="2096896"/>
                <a:ext cx="381838" cy="381838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3175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</p:cxn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32BAFD6-1EE8-E62F-3C37-C668ED0D6959}"/>
                </a:ext>
              </a:extLst>
            </p:cNvPr>
            <p:cNvSpPr txBox="1"/>
            <p:nvPr/>
          </p:nvSpPr>
          <p:spPr>
            <a:xfrm>
              <a:off x="7666071" y="2707552"/>
              <a:ext cx="7809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투자자 등록</a:t>
              </a:r>
              <a:endPara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C6EC9032-4CD8-1E91-B228-9AC04DE5B217}"/>
              </a:ext>
            </a:extLst>
          </p:cNvPr>
          <p:cNvSpPr/>
          <p:nvPr/>
        </p:nvSpPr>
        <p:spPr>
          <a:xfrm>
            <a:off x="1284676" y="2121452"/>
            <a:ext cx="2088000" cy="657174"/>
          </a:xfrm>
          <a:prstGeom prst="roundRect">
            <a:avLst>
              <a:gd name="adj" fmla="val 2814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72000" bIns="7200" rtlCol="0" anchor="t"/>
          <a:lstStyle/>
          <a:p>
            <a:pPr algn="l"/>
            <a:endParaRPr lang="ko-KR" altLang="en-US" sz="75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7D1D2AD-53E0-F30C-2E8C-4E20EE57358D}"/>
              </a:ext>
            </a:extLst>
          </p:cNvPr>
          <p:cNvSpPr txBox="1"/>
          <p:nvPr/>
        </p:nvSpPr>
        <p:spPr>
          <a:xfrm>
            <a:off x="1352013" y="2172292"/>
            <a:ext cx="1360309" cy="537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200"/>
              </a:lnSpc>
            </a:pPr>
            <a:r>
              <a:rPr lang="ko-KR" altLang="en-US" sz="800" b="1" spc="-3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최근 접속 정보</a:t>
            </a:r>
          </a:p>
          <a:p>
            <a:pPr>
              <a:lnSpc>
                <a:spcPts val="1200"/>
              </a:lnSpc>
            </a:pPr>
            <a:r>
              <a:rPr lang="ko-KR" altLang="en-US" sz="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일자 </a:t>
            </a:r>
            <a:r>
              <a:rPr lang="en-US" altLang="ko-KR" sz="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 2024-07-02 14:52:47</a:t>
            </a:r>
          </a:p>
          <a:p>
            <a:pPr>
              <a:lnSpc>
                <a:spcPts val="1200"/>
              </a:lnSpc>
            </a:pPr>
            <a:r>
              <a:rPr lang="en-US" altLang="ko-KR" sz="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IP : 1.241.172.100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931C8FC-99FC-0CB7-DCBE-E1A3715E3C9C}"/>
              </a:ext>
            </a:extLst>
          </p:cNvPr>
          <p:cNvSpPr/>
          <p:nvPr/>
        </p:nvSpPr>
        <p:spPr>
          <a:xfrm>
            <a:off x="3939189" y="86588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15A60AC-C89F-4D3F-38B1-C9B3D7FE2A3C}"/>
              </a:ext>
            </a:extLst>
          </p:cNvPr>
          <p:cNvSpPr/>
          <p:nvPr/>
        </p:nvSpPr>
        <p:spPr>
          <a:xfrm>
            <a:off x="413910" y="175289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AF73F13-B997-7ABC-EF49-FAA235636D3D}"/>
              </a:ext>
            </a:extLst>
          </p:cNvPr>
          <p:cNvSpPr/>
          <p:nvPr/>
        </p:nvSpPr>
        <p:spPr>
          <a:xfrm>
            <a:off x="1120921" y="209351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2FDA621-FAB5-BAC6-51E1-927975D349DF}"/>
              </a:ext>
            </a:extLst>
          </p:cNvPr>
          <p:cNvSpPr/>
          <p:nvPr/>
        </p:nvSpPr>
        <p:spPr>
          <a:xfrm>
            <a:off x="5498922" y="1712724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D46CEA7-3668-F71D-1D0E-7D7D89F0044B}"/>
              </a:ext>
            </a:extLst>
          </p:cNvPr>
          <p:cNvSpPr/>
          <p:nvPr/>
        </p:nvSpPr>
        <p:spPr>
          <a:xfrm>
            <a:off x="7297935" y="1712724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E9B1252-28AA-02DC-5B88-678B466BB1E7}"/>
              </a:ext>
            </a:extLst>
          </p:cNvPr>
          <p:cNvSpPr/>
          <p:nvPr/>
        </p:nvSpPr>
        <p:spPr>
          <a:xfrm>
            <a:off x="168810" y="3640264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5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FCCB980-E05B-B863-A7A4-722D71783993}"/>
              </a:ext>
            </a:extLst>
          </p:cNvPr>
          <p:cNvSpPr/>
          <p:nvPr/>
        </p:nvSpPr>
        <p:spPr>
          <a:xfrm>
            <a:off x="168810" y="455265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7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AD853C9-A0CD-8042-0F59-B52A6AEBE7E0}"/>
              </a:ext>
            </a:extLst>
          </p:cNvPr>
          <p:cNvSpPr/>
          <p:nvPr/>
        </p:nvSpPr>
        <p:spPr>
          <a:xfrm>
            <a:off x="168810" y="408010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6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CBACD7-F7F1-096B-DD74-561839F1AB3E}"/>
              </a:ext>
            </a:extLst>
          </p:cNvPr>
          <p:cNvSpPr txBox="1"/>
          <p:nvPr/>
        </p:nvSpPr>
        <p:spPr>
          <a:xfrm>
            <a:off x="10355844" y="1156828"/>
            <a:ext cx="1654349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마이페이지 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FC41F24-1F08-D4A9-D96B-BF7EC8F24ABF}"/>
              </a:ext>
            </a:extLst>
          </p:cNvPr>
          <p:cNvGrpSpPr/>
          <p:nvPr/>
        </p:nvGrpSpPr>
        <p:grpSpPr>
          <a:xfrm>
            <a:off x="4366986" y="5694319"/>
            <a:ext cx="1047718" cy="216000"/>
            <a:chOff x="4284030" y="6053812"/>
            <a:chExt cx="1047718" cy="2160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179EAFE-A357-D567-420F-98A6F395F55F}"/>
                </a:ext>
              </a:extLst>
            </p:cNvPr>
            <p:cNvSpPr/>
            <p:nvPr/>
          </p:nvSpPr>
          <p:spPr>
            <a:xfrm>
              <a:off x="4284030" y="6053812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|&lt;</a:t>
              </a: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DF55D65-3D6F-4DF0-0EC3-9F1C9F0B6AF3}"/>
                </a:ext>
              </a:extLst>
            </p:cNvPr>
            <p:cNvSpPr/>
            <p:nvPr/>
          </p:nvSpPr>
          <p:spPr>
            <a:xfrm>
              <a:off x="4498628" y="6053812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&lt;</a:t>
              </a: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74D93FD-5FEA-737D-8237-99F57DCE50FA}"/>
                </a:ext>
              </a:extLst>
            </p:cNvPr>
            <p:cNvSpPr/>
            <p:nvPr/>
          </p:nvSpPr>
          <p:spPr>
            <a:xfrm>
              <a:off x="4912449" y="6053812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&gt;</a:t>
              </a: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8CAC6B6-62BC-7014-771C-747E91923511}"/>
                </a:ext>
              </a:extLst>
            </p:cNvPr>
            <p:cNvSpPr/>
            <p:nvPr/>
          </p:nvSpPr>
          <p:spPr>
            <a:xfrm>
              <a:off x="5117619" y="6053812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&gt;|</a:t>
              </a: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8427634-077D-C669-3465-84AAD9822007}"/>
                </a:ext>
              </a:extLst>
            </p:cNvPr>
            <p:cNvSpPr/>
            <p:nvPr/>
          </p:nvSpPr>
          <p:spPr>
            <a:xfrm>
              <a:off x="4705275" y="6053812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1</a:t>
              </a:r>
              <a:endParaRPr kumimoji="0" lang="ko-KR" alt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endParaRPr>
            </a:p>
          </p:txBody>
        </p: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398CD9C1-11E7-F029-C9B2-5B13915172B3}"/>
              </a:ext>
            </a:extLst>
          </p:cNvPr>
          <p:cNvSpPr/>
          <p:nvPr/>
        </p:nvSpPr>
        <p:spPr>
          <a:xfrm>
            <a:off x="4086445" y="569114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8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0202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함초롬돋움"/>
                <a:ea typeface="함초롬돋움"/>
              </a:rPr>
              <a:t>마이페이지 메인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63290B-F905-BF69-FAF0-5E9F5F466A3A}"/>
              </a:ext>
            </a:extLst>
          </p:cNvPr>
          <p:cNvSpPr txBox="1"/>
          <p:nvPr/>
        </p:nvSpPr>
        <p:spPr>
          <a:xfrm>
            <a:off x="378818" y="772072"/>
            <a:ext cx="4227455" cy="253916"/>
          </a:xfrm>
          <a:prstGeom prst="rect">
            <a:avLst/>
          </a:prstGeom>
          <a:noFill/>
        </p:spPr>
        <p:txBody>
          <a:bodyPr wrap="square" lIns="72000">
            <a:spAutoFit/>
          </a:bodyPr>
          <a:lstStyle>
            <a:defPPr>
              <a:defRPr lang="ko-KR"/>
            </a:defPPr>
            <a:lvl1pPr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sz="1050" b="1" dirty="0"/>
              <a:t>나의 관심정보</a:t>
            </a:r>
            <a:endParaRPr lang="en-US" altLang="ko-KR" sz="1050" b="1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7DD3398-E06D-3B5B-3894-4218F6B8B385}"/>
              </a:ext>
            </a:extLst>
          </p:cNvPr>
          <p:cNvGrpSpPr/>
          <p:nvPr/>
        </p:nvGrpSpPr>
        <p:grpSpPr>
          <a:xfrm>
            <a:off x="433890" y="1104823"/>
            <a:ext cx="8932773" cy="305997"/>
            <a:chOff x="423087" y="3917236"/>
            <a:chExt cx="4293186" cy="288037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C0F82B4-A611-FC8E-7F02-B6645147E00D}"/>
                </a:ext>
              </a:extLst>
            </p:cNvPr>
            <p:cNvSpPr/>
            <p:nvPr/>
          </p:nvSpPr>
          <p:spPr>
            <a:xfrm>
              <a:off x="423087" y="3917236"/>
              <a:ext cx="1080000" cy="28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사업공고</a:t>
              </a: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DB81D9E8-2980-7840-84AF-04DD8EA7F2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96273" y="4205236"/>
              <a:ext cx="3420000" cy="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354E4CD-E20A-6D8B-1D51-4338D105371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6298" y="4205273"/>
              <a:ext cx="1080000" cy="0"/>
            </a:xfrm>
            <a:prstGeom prst="line">
              <a:avLst/>
            </a:prstGeom>
            <a:noFill/>
            <a:ln w="19050" algn="ctr">
              <a:solidFill>
                <a:schemeClr val="bg1"/>
              </a:solidFill>
              <a:round/>
              <a:headEnd/>
              <a:tailEnd/>
            </a:ln>
          </p:spPr>
        </p:cxnSp>
      </p:grp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6A1105D-80A2-E977-AD12-D553A2371456}"/>
              </a:ext>
            </a:extLst>
          </p:cNvPr>
          <p:cNvCxnSpPr>
            <a:cxnSpLocks/>
          </p:cNvCxnSpPr>
          <p:nvPr/>
        </p:nvCxnSpPr>
        <p:spPr bwMode="auto">
          <a:xfrm>
            <a:off x="421815" y="1921186"/>
            <a:ext cx="8935852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B9A3358-2867-4279-4FEB-97DB764B024D}"/>
              </a:ext>
            </a:extLst>
          </p:cNvPr>
          <p:cNvSpPr txBox="1"/>
          <p:nvPr/>
        </p:nvSpPr>
        <p:spPr>
          <a:xfrm>
            <a:off x="393667" y="2379144"/>
            <a:ext cx="5382808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1400"/>
              </a:lnSpc>
              <a:defRPr sz="1000" b="1" i="0">
                <a:solidFill>
                  <a:srgbClr val="333333"/>
                </a:solidFill>
                <a:effectLst/>
                <a:latin typeface="Noto Sans Korean"/>
              </a:defRPr>
            </a:lvl1pPr>
          </a:lstStyle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i="0" dirty="0">
                <a:solidFill>
                  <a:srgbClr val="333333"/>
                </a:solidFill>
                <a:effectLst/>
                <a:latin typeface="Noto Sans Korean"/>
              </a:rPr>
              <a:t>국토교통 중소</a:t>
            </a:r>
            <a:r>
              <a:rPr lang="en-US" altLang="ko-KR" sz="1100" b="1" i="0" dirty="0">
                <a:solidFill>
                  <a:srgbClr val="333333"/>
                </a:solidFill>
                <a:effectLst/>
                <a:latin typeface="Noto Sans Korean"/>
              </a:rPr>
              <a:t>·</a:t>
            </a:r>
            <a:r>
              <a:rPr lang="ko-KR" altLang="en-US" sz="1100" b="1" i="0" dirty="0">
                <a:solidFill>
                  <a:srgbClr val="333333"/>
                </a:solidFill>
                <a:effectLst/>
                <a:latin typeface="Noto Sans Korean"/>
              </a:rPr>
              <a:t>벤처기업 투자유치 지원 프로그램 </a:t>
            </a:r>
            <a:r>
              <a:rPr lang="en-US" altLang="ko-KR" sz="1100" b="1" i="0" dirty="0">
                <a:solidFill>
                  <a:srgbClr val="333333"/>
                </a:solidFill>
                <a:effectLst/>
                <a:latin typeface="Noto Sans Korean"/>
              </a:rPr>
              <a:t>1</a:t>
            </a:r>
            <a:r>
              <a:rPr lang="ko-KR" altLang="en-US" sz="1100" b="1" i="0" dirty="0">
                <a:solidFill>
                  <a:srgbClr val="333333"/>
                </a:solidFill>
                <a:effectLst/>
                <a:latin typeface="Noto Sans Korean"/>
              </a:rPr>
              <a:t>기 모집 공고</a:t>
            </a:r>
          </a:p>
          <a:p>
            <a:endParaRPr lang="ko-KR" altLang="en-US" sz="1100" dirty="0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93260DB-09EA-5110-E026-F504B10C3EC4}"/>
              </a:ext>
            </a:extLst>
          </p:cNvPr>
          <p:cNvCxnSpPr>
            <a:cxnSpLocks/>
          </p:cNvCxnSpPr>
          <p:nvPr/>
        </p:nvCxnSpPr>
        <p:spPr bwMode="auto">
          <a:xfrm>
            <a:off x="421815" y="2938140"/>
            <a:ext cx="8935852" cy="0"/>
          </a:xfrm>
          <a:prstGeom prst="line">
            <a:avLst/>
          </a:prstGeom>
          <a:noFill/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0E56E27-94D3-2E34-D9AC-A963F4B42ECC}"/>
              </a:ext>
            </a:extLst>
          </p:cNvPr>
          <p:cNvSpPr txBox="1"/>
          <p:nvPr/>
        </p:nvSpPr>
        <p:spPr>
          <a:xfrm>
            <a:off x="415957" y="2590670"/>
            <a:ext cx="1700442" cy="257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ko-KR" sz="85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2024-04-23 ~ 2024-05-08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2231B30-ADF3-B454-38A3-6815DCC7EF70}"/>
              </a:ext>
            </a:extLst>
          </p:cNvPr>
          <p:cNvGrpSpPr/>
          <p:nvPr/>
        </p:nvGrpSpPr>
        <p:grpSpPr>
          <a:xfrm>
            <a:off x="487674" y="2101612"/>
            <a:ext cx="2425358" cy="180000"/>
            <a:chOff x="677791" y="1780847"/>
            <a:chExt cx="2425358" cy="180000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63F94F6C-9CB8-E3D8-ACA9-124CC2F78813}"/>
                </a:ext>
              </a:extLst>
            </p:cNvPr>
            <p:cNvSpPr/>
            <p:nvPr/>
          </p:nvSpPr>
          <p:spPr>
            <a:xfrm>
              <a:off x="677791" y="1791473"/>
              <a:ext cx="540000" cy="16200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금융지원</a:t>
              </a: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71943B6-6ACA-23DD-E203-84E2D152C663}"/>
                </a:ext>
              </a:extLst>
            </p:cNvPr>
            <p:cNvSpPr/>
            <p:nvPr/>
          </p:nvSpPr>
          <p:spPr>
            <a:xfrm>
              <a:off x="1268596" y="1790314"/>
              <a:ext cx="360000" cy="162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/>
                  </a:solidFill>
                  <a:latin typeface="+mn-ea"/>
                </a:rPr>
                <a:t>D-9</a:t>
              </a:r>
              <a:endParaRPr lang="ko-KR" altLang="en-US" sz="80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A144075F-ADFF-53E0-F0DB-2D367D8B441E}"/>
                </a:ext>
              </a:extLst>
            </p:cNvPr>
            <p:cNvSpPr/>
            <p:nvPr/>
          </p:nvSpPr>
          <p:spPr>
            <a:xfrm>
              <a:off x="1807149" y="1780847"/>
              <a:ext cx="1296000" cy="180000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36000" bIns="0" rtlCol="0" anchor="ctr"/>
            <a:lstStyle/>
            <a:p>
              <a:r>
                <a:rPr lang="ko-KR" altLang="en-US" sz="800" b="1" kern="0" dirty="0">
                  <a:solidFill>
                    <a:schemeClr val="tx1"/>
                  </a:solidFill>
                  <a:latin typeface="+mj-ea"/>
                  <a:ea typeface="+mj-ea"/>
                </a:rPr>
                <a:t>국토교통과학기술진흥원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3C7B86AD-D5FA-AAF7-B69D-52E977001329}"/>
                </a:ext>
              </a:extLst>
            </p:cNvPr>
            <p:cNvCxnSpPr>
              <a:cxnSpLocks/>
            </p:cNvCxnSpPr>
            <p:nvPr/>
          </p:nvCxnSpPr>
          <p:spPr>
            <a:xfrm>
              <a:off x="1720492" y="1798847"/>
              <a:ext cx="0" cy="144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49812A04-9DEA-E245-5B5F-8065B0B1A050}"/>
              </a:ext>
            </a:extLst>
          </p:cNvPr>
          <p:cNvSpPr/>
          <p:nvPr/>
        </p:nvSpPr>
        <p:spPr bwMode="auto">
          <a:xfrm>
            <a:off x="8504868" y="2379144"/>
            <a:ext cx="828000" cy="288000"/>
          </a:xfrm>
          <a:prstGeom prst="roundRect">
            <a:avLst>
              <a:gd name="adj" fmla="val 5688"/>
            </a:avLst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0" bIns="0" rtlCol="0" anchor="ctr"/>
          <a:lstStyle/>
          <a:p>
            <a:pPr algn="ctr" latinLnBrk="0"/>
            <a:r>
              <a:rPr lang="ko-KR" altLang="en-US" sz="1000" kern="0" dirty="0">
                <a:solidFill>
                  <a:schemeClr val="bg1"/>
                </a:solidFill>
                <a:latin typeface="+mn-ea"/>
              </a:rPr>
              <a:t>신청하기</a:t>
            </a: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5DBB3D7-BB24-6D04-52E4-63F9E6814279}"/>
              </a:ext>
            </a:extLst>
          </p:cNvPr>
          <p:cNvSpPr/>
          <p:nvPr/>
        </p:nvSpPr>
        <p:spPr>
          <a:xfrm>
            <a:off x="8195338" y="242794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7163F46-BAD0-BDA5-C121-570C460FE3DB}"/>
              </a:ext>
            </a:extLst>
          </p:cNvPr>
          <p:cNvSpPr/>
          <p:nvPr/>
        </p:nvSpPr>
        <p:spPr>
          <a:xfrm>
            <a:off x="331315" y="1481544"/>
            <a:ext cx="2184370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</a:t>
            </a:r>
            <a:r>
              <a:rPr lang="ko-KR" altLang="en-US" sz="900" dirty="0">
                <a:solidFill>
                  <a:srgbClr val="7F7F7F"/>
                </a:solidFill>
              </a:rPr>
              <a:t> </a:t>
            </a:r>
            <a:r>
              <a:rPr lang="en-US" altLang="ko-KR" sz="900" b="1" dirty="0">
                <a:solidFill>
                  <a:srgbClr val="EE6630"/>
                </a:solidFill>
              </a:rPr>
              <a:t>1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CE2CB-147B-08AF-3EBF-7F9B15E3265F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마이페이지 메인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3DB202-509C-9865-1CAB-77550DFA29B5}"/>
              </a:ext>
            </a:extLst>
          </p:cNvPr>
          <p:cNvSpPr txBox="1"/>
          <p:nvPr/>
        </p:nvSpPr>
        <p:spPr>
          <a:xfrm>
            <a:off x="10355844" y="1156828"/>
            <a:ext cx="1654349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마이페이지 </a:t>
            </a:r>
          </a:p>
        </p:txBody>
      </p:sp>
      <p:graphicFrame>
        <p:nvGraphicFramePr>
          <p:cNvPr id="6" name="Group 974">
            <a:extLst>
              <a:ext uri="{FF2B5EF4-FFF2-40B4-BE49-F238E27FC236}">
                <a16:creationId xmlns:a16="http://schemas.microsoft.com/office/drawing/2014/main" id="{29485180-C086-BD2C-6DDC-D8575310A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221201"/>
              </p:ext>
            </p:extLst>
          </p:nvPr>
        </p:nvGraphicFramePr>
        <p:xfrm>
          <a:off x="9680490" y="1691003"/>
          <a:ext cx="2340000" cy="152928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사업공고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탭메뉴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활성화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전체 건수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관심사업으로 등록한 사업공고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공고명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상세화면으로 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신청하기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신청화면으로 이동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상태표시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신청하기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마감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페이지네이션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27E5E6F5-797E-2B5D-23FC-C99FF7080CF4}"/>
              </a:ext>
            </a:extLst>
          </p:cNvPr>
          <p:cNvSpPr/>
          <p:nvPr/>
        </p:nvSpPr>
        <p:spPr>
          <a:xfrm>
            <a:off x="163701" y="205214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333BB6D-0E78-DEA0-A973-B8AA90B2C97F}"/>
              </a:ext>
            </a:extLst>
          </p:cNvPr>
          <p:cNvSpPr/>
          <p:nvPr/>
        </p:nvSpPr>
        <p:spPr>
          <a:xfrm>
            <a:off x="163701" y="156485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8E3DF2E-8B93-C12D-AFB5-3E9166DCF926}"/>
              </a:ext>
            </a:extLst>
          </p:cNvPr>
          <p:cNvSpPr/>
          <p:nvPr/>
        </p:nvSpPr>
        <p:spPr>
          <a:xfrm>
            <a:off x="163701" y="117574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C8352D8-8D7F-DA57-9EAD-BFD08F69270E}"/>
              </a:ext>
            </a:extLst>
          </p:cNvPr>
          <p:cNvGrpSpPr/>
          <p:nvPr/>
        </p:nvGrpSpPr>
        <p:grpSpPr>
          <a:xfrm>
            <a:off x="4366986" y="3194307"/>
            <a:ext cx="1047718" cy="216000"/>
            <a:chOff x="4284030" y="6053812"/>
            <a:chExt cx="1047718" cy="2160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1AC41A8-4F0C-3B2E-8730-22DA32832D1E}"/>
                </a:ext>
              </a:extLst>
            </p:cNvPr>
            <p:cNvSpPr/>
            <p:nvPr/>
          </p:nvSpPr>
          <p:spPr>
            <a:xfrm>
              <a:off x="4284030" y="6053812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|&lt;</a:t>
              </a: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86D5D7-79B6-3921-8A2D-B92E09A76A4C}"/>
                </a:ext>
              </a:extLst>
            </p:cNvPr>
            <p:cNvSpPr/>
            <p:nvPr/>
          </p:nvSpPr>
          <p:spPr>
            <a:xfrm>
              <a:off x="4498628" y="6053812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&lt;</a:t>
              </a: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EB0407D-12FF-6BE5-2C7B-2DF29F686859}"/>
                </a:ext>
              </a:extLst>
            </p:cNvPr>
            <p:cNvSpPr/>
            <p:nvPr/>
          </p:nvSpPr>
          <p:spPr>
            <a:xfrm>
              <a:off x="4912449" y="6053812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&gt;</a:t>
              </a: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43BECA6-75DC-E24D-7240-E5F5782CBE58}"/>
                </a:ext>
              </a:extLst>
            </p:cNvPr>
            <p:cNvSpPr/>
            <p:nvPr/>
          </p:nvSpPr>
          <p:spPr>
            <a:xfrm>
              <a:off x="5117619" y="6053812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&gt;|</a:t>
              </a: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24E1CDF-4661-8079-258F-A1F5BE083287}"/>
                </a:ext>
              </a:extLst>
            </p:cNvPr>
            <p:cNvSpPr/>
            <p:nvPr/>
          </p:nvSpPr>
          <p:spPr>
            <a:xfrm>
              <a:off x="4705275" y="6053812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1</a:t>
              </a:r>
              <a:endParaRPr kumimoji="0" lang="ko-KR" alt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endParaRPr>
            </a:p>
          </p:txBody>
        </p: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6BE88387-E008-ACA9-314A-206B27F97C54}"/>
              </a:ext>
            </a:extLst>
          </p:cNvPr>
          <p:cNvSpPr/>
          <p:nvPr/>
        </p:nvSpPr>
        <p:spPr>
          <a:xfrm>
            <a:off x="4086445" y="319113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5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685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E5607A-5D07-8449-B14C-58576F7068BB}"/>
              </a:ext>
            </a:extLst>
          </p:cNvPr>
          <p:cNvSpPr txBox="1"/>
          <p:nvPr/>
        </p:nvSpPr>
        <p:spPr>
          <a:xfrm>
            <a:off x="4435944" y="2982147"/>
            <a:ext cx="3320140" cy="8937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회원정보 관리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62922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회원정보 관리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880339"/>
              </p:ext>
            </p:extLst>
          </p:nvPr>
        </p:nvGraphicFramePr>
        <p:xfrm>
          <a:off x="9680490" y="1691003"/>
          <a:ext cx="2340000" cy="255456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기본정보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이메일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휴대폰번호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1-1)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비밀번호 변경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국토교통과학기술진흥원 홈페이지 새창으로 오픈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기업정보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소속기관 구분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회원가입 시 입력한 소속기관명 노출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없을 경우 입력박스 노출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뉴스레터 수신 동의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3-1)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뉴스레터 동의 체크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회원가입 시 입력한 이메일로 뉴스레터 발송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97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취소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마이페이지 메인으로 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146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저장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얼럿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저장하시겠습니까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?’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아니요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예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수정되었습니다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.’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149325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2257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마이페이지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회원정보 관리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4A941BA-6FB9-D671-8BEC-C542C49E7959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마이페이지</a:t>
            </a:r>
            <a:r>
              <a:rPr lang="ko-KR" altLang="en-US" sz="1050" dirty="0">
                <a:solidFill>
                  <a:srgbClr val="7F7F7F"/>
                </a:solidFill>
              </a:rPr>
              <a:t>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b="1" dirty="0">
                <a:solidFill>
                  <a:schemeClr val="tx1"/>
                </a:solidFill>
              </a:rPr>
              <a:t>회원정보 관리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74C70FE-1337-AFAD-4BCE-74B75BD53A3C}"/>
              </a:ext>
            </a:extLst>
          </p:cNvPr>
          <p:cNvSpPr/>
          <p:nvPr/>
        </p:nvSpPr>
        <p:spPr>
          <a:xfrm>
            <a:off x="3465825" y="828675"/>
            <a:ext cx="28376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rgbClr val="333333"/>
                </a:solidFill>
                <a:latin typeface="Noto Sans Korean"/>
                <a:ea typeface="함초롬돋움"/>
              </a:rPr>
              <a:t>회원정보 관리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sp>
        <p:nvSpPr>
          <p:cNvPr id="82" name="Rectangle 1">
            <a:extLst>
              <a:ext uri="{FF2B5EF4-FFF2-40B4-BE49-F238E27FC236}">
                <a16:creationId xmlns:a16="http://schemas.microsoft.com/office/drawing/2014/main" id="{3A5FC6F5-A336-3F2D-4C80-3C993D038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Noto Sans Kore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04CFD02-5438-C7F9-1406-1BFAB6800201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마이페이지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회원정보 관리</a:t>
            </a:r>
          </a:p>
        </p:txBody>
      </p:sp>
      <p:graphicFrame>
        <p:nvGraphicFramePr>
          <p:cNvPr id="22" name="표 7">
            <a:extLst>
              <a:ext uri="{FF2B5EF4-FFF2-40B4-BE49-F238E27FC236}">
                <a16:creationId xmlns:a16="http://schemas.microsoft.com/office/drawing/2014/main" id="{CDC7C914-3E24-D62C-53EF-B20D04240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665148"/>
              </p:ext>
            </p:extLst>
          </p:nvPr>
        </p:nvGraphicFramePr>
        <p:xfrm>
          <a:off x="400734" y="1667448"/>
          <a:ext cx="8964000" cy="1440000"/>
        </p:xfrm>
        <a:graphic>
          <a:graphicData uri="http://schemas.openxmlformats.org/drawingml/2006/table">
            <a:tbl>
              <a:tblPr firstRow="1" bandRow="1"/>
              <a:tblGrid>
                <a:gridCol w="1800000">
                  <a:extLst>
                    <a:ext uri="{9D8B030D-6E8A-4147-A177-3AD203B41FA5}">
                      <a16:colId xmlns:a16="http://schemas.microsoft.com/office/drawing/2014/main" val="2485709317"/>
                    </a:ext>
                  </a:extLst>
                </a:gridCol>
                <a:gridCol w="7164000">
                  <a:extLst>
                    <a:ext uri="{9D8B030D-6E8A-4147-A177-3AD203B41FA5}">
                      <a16:colId xmlns:a16="http://schemas.microsoft.com/office/drawing/2014/main" val="1943532948"/>
                    </a:ext>
                  </a:extLst>
                </a:gridCol>
              </a:tblGrid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김지원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423487"/>
                  </a:ext>
                </a:extLst>
              </a:tr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이메일 주소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kim@email.com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014883"/>
                  </a:ext>
                </a:extLst>
              </a:tr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휴대폰번호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010-1234-5678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01010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비밀번호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                *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비밀번호 변경 버튼 클릭 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국토교통과학기술진흥원 홈페이지로 이동합니다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 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841547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BDC3AA1-ABB0-9155-109A-06034098DC29}"/>
              </a:ext>
            </a:extLst>
          </p:cNvPr>
          <p:cNvCxnSpPr>
            <a:cxnSpLocks/>
          </p:cNvCxnSpPr>
          <p:nvPr/>
        </p:nvCxnSpPr>
        <p:spPr>
          <a:xfrm>
            <a:off x="402664" y="1656451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7">
            <a:extLst>
              <a:ext uri="{FF2B5EF4-FFF2-40B4-BE49-F238E27FC236}">
                <a16:creationId xmlns:a16="http://schemas.microsoft.com/office/drawing/2014/main" id="{014B1A26-5738-992B-C742-D8DA4BEC0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363745"/>
              </p:ext>
            </p:extLst>
          </p:nvPr>
        </p:nvGraphicFramePr>
        <p:xfrm>
          <a:off x="400734" y="3585013"/>
          <a:ext cx="8964000" cy="720000"/>
        </p:xfrm>
        <a:graphic>
          <a:graphicData uri="http://schemas.openxmlformats.org/drawingml/2006/table">
            <a:tbl>
              <a:tblPr firstRow="1" bandRow="1"/>
              <a:tblGrid>
                <a:gridCol w="1800000">
                  <a:extLst>
                    <a:ext uri="{9D8B030D-6E8A-4147-A177-3AD203B41FA5}">
                      <a16:colId xmlns:a16="http://schemas.microsoft.com/office/drawing/2014/main" val="2485709317"/>
                    </a:ext>
                  </a:extLst>
                </a:gridCol>
                <a:gridCol w="7164000">
                  <a:extLst>
                    <a:ext uri="{9D8B030D-6E8A-4147-A177-3AD203B41FA5}">
                      <a16:colId xmlns:a16="http://schemas.microsoft.com/office/drawing/2014/main" val="1943532948"/>
                    </a:ext>
                  </a:extLst>
                </a:gridCol>
              </a:tblGrid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소속기관 구분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일반기업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423487"/>
                  </a:ext>
                </a:extLst>
              </a:tr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소속기관명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110094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BCBB75D-CA37-771D-72FF-A6ED806F103A}"/>
              </a:ext>
            </a:extLst>
          </p:cNvPr>
          <p:cNvSpPr txBox="1"/>
          <p:nvPr/>
        </p:nvSpPr>
        <p:spPr>
          <a:xfrm>
            <a:off x="325666" y="3264455"/>
            <a:ext cx="3682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  <a:cs typeface="함초롬돋움" panose="020B0604000101010101" pitchFamily="50" charset="-127"/>
              </a:rPr>
              <a:t>기업정보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75D7860-CBC0-D198-4FC9-B56A90EC6D42}"/>
              </a:ext>
            </a:extLst>
          </p:cNvPr>
          <p:cNvCxnSpPr>
            <a:cxnSpLocks/>
          </p:cNvCxnSpPr>
          <p:nvPr/>
        </p:nvCxnSpPr>
        <p:spPr>
          <a:xfrm>
            <a:off x="402664" y="3574016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A88F546-0DC3-2303-70F2-7E119DD0F039}"/>
              </a:ext>
            </a:extLst>
          </p:cNvPr>
          <p:cNvSpPr/>
          <p:nvPr/>
        </p:nvSpPr>
        <p:spPr>
          <a:xfrm>
            <a:off x="2297523" y="3992400"/>
            <a:ext cx="3777754" cy="252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소속기관명을 입력하세요</a:t>
            </a:r>
            <a:endParaRPr lang="ko-KR" altLang="en-US" sz="900" b="0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DAC776-DBA7-D39B-AC91-16F93D4E9C2B}"/>
              </a:ext>
            </a:extLst>
          </p:cNvPr>
          <p:cNvSpPr txBox="1"/>
          <p:nvPr/>
        </p:nvSpPr>
        <p:spPr>
          <a:xfrm>
            <a:off x="325666" y="4464496"/>
            <a:ext cx="3682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  <a:cs typeface="함초롬돋움" panose="020B0604000101010101" pitchFamily="50" charset="-127"/>
              </a:rPr>
              <a:t>뉴스레터 수신 동의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932D6E7-9A61-8CA5-9668-7999549C67E5}"/>
              </a:ext>
            </a:extLst>
          </p:cNvPr>
          <p:cNvCxnSpPr/>
          <p:nvPr/>
        </p:nvCxnSpPr>
        <p:spPr>
          <a:xfrm>
            <a:off x="402664" y="3104113"/>
            <a:ext cx="896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95ADF7F-0431-6C3A-7C84-F10A3BD174B8}"/>
              </a:ext>
            </a:extLst>
          </p:cNvPr>
          <p:cNvCxnSpPr/>
          <p:nvPr/>
        </p:nvCxnSpPr>
        <p:spPr>
          <a:xfrm>
            <a:off x="402664" y="4301734"/>
            <a:ext cx="896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C624BBA-0B11-AFB9-DD6F-7538F0176872}"/>
              </a:ext>
            </a:extLst>
          </p:cNvPr>
          <p:cNvSpPr txBox="1"/>
          <p:nvPr/>
        </p:nvSpPr>
        <p:spPr>
          <a:xfrm>
            <a:off x="8509917" y="3274966"/>
            <a:ext cx="936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spc="0" dirty="0">
                <a:solidFill>
                  <a:srgbClr val="FF0000"/>
                </a:solidFill>
                <a:effectLst/>
                <a:latin typeface="+mn-ea"/>
                <a:ea typeface="+mn-ea"/>
              </a:rPr>
              <a:t>* </a:t>
            </a:r>
            <a:r>
              <a:rPr kumimoji="1" lang="ko-KR" altLang="en-US" sz="8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ea typeface="+mn-ea"/>
                <a:cs typeface="함초롬돋움" panose="020B0604000101010101" pitchFamily="50" charset="-127"/>
              </a:rPr>
              <a:t>필수입력</a:t>
            </a:r>
            <a:endParaRPr kumimoji="1" lang="ko-KR" altLang="en-US" sz="800" dirty="0">
              <a:solidFill>
                <a:schemeClr val="tx1">
                  <a:lumMod val="65000"/>
                  <a:lumOff val="35000"/>
                </a:schemeClr>
              </a:solidFill>
              <a:cs typeface="함초롬돋움" panose="020B0604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A47668-082F-2A5D-93B5-A98CC54AB2DA}"/>
              </a:ext>
            </a:extLst>
          </p:cNvPr>
          <p:cNvSpPr txBox="1"/>
          <p:nvPr/>
        </p:nvSpPr>
        <p:spPr>
          <a:xfrm>
            <a:off x="8509917" y="4480679"/>
            <a:ext cx="936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spc="0" dirty="0">
                <a:solidFill>
                  <a:srgbClr val="FF0000"/>
                </a:solidFill>
                <a:effectLst/>
                <a:latin typeface="+mn-ea"/>
                <a:ea typeface="+mn-ea"/>
              </a:rPr>
              <a:t>* </a:t>
            </a:r>
            <a:r>
              <a:rPr kumimoji="1" lang="ko-KR" altLang="en-US" sz="8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ea typeface="+mn-ea"/>
                <a:cs typeface="함초롬돋움" panose="020B0604000101010101" pitchFamily="50" charset="-127"/>
              </a:rPr>
              <a:t>필수입력</a:t>
            </a:r>
            <a:endParaRPr kumimoji="1" lang="ko-KR" altLang="en-US" sz="800" dirty="0">
              <a:solidFill>
                <a:schemeClr val="tx1">
                  <a:lumMod val="65000"/>
                  <a:lumOff val="35000"/>
                </a:schemeClr>
              </a:solidFill>
              <a:cs typeface="함초롬돋움" panose="020B0604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E7E07D-48F6-C98E-175B-4FC36DBAFD63}"/>
              </a:ext>
            </a:extLst>
          </p:cNvPr>
          <p:cNvSpPr txBox="1"/>
          <p:nvPr/>
        </p:nvSpPr>
        <p:spPr>
          <a:xfrm>
            <a:off x="325666" y="1346890"/>
            <a:ext cx="3682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  <a:cs typeface="함초롬돋움" panose="020B0604000101010101" pitchFamily="50" charset="-127"/>
              </a:rPr>
              <a:t>기본정보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FEF6278-76CF-2C5A-4725-F0185D698557}"/>
              </a:ext>
            </a:extLst>
          </p:cNvPr>
          <p:cNvSpPr/>
          <p:nvPr/>
        </p:nvSpPr>
        <p:spPr>
          <a:xfrm>
            <a:off x="181807" y="3283474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E418CC3-9B59-F9CF-8E5F-5C2BCDF014E3}"/>
              </a:ext>
            </a:extLst>
          </p:cNvPr>
          <p:cNvSpPr/>
          <p:nvPr/>
        </p:nvSpPr>
        <p:spPr>
          <a:xfrm>
            <a:off x="181807" y="447853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C78146-B22C-3C4E-1FBB-FF180BA7E6D0}"/>
              </a:ext>
            </a:extLst>
          </p:cNvPr>
          <p:cNvSpPr/>
          <p:nvPr/>
        </p:nvSpPr>
        <p:spPr>
          <a:xfrm>
            <a:off x="396470" y="4769797"/>
            <a:ext cx="8943456" cy="936000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72000" bIns="7200" rtlCol="0" anchor="t"/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국토교통 기업지원허브에서 제공하는 뉴스레터를 이메일로 받아 보실 수 있습니다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r>
              <a:rPr lang="ko-KR" altLang="en-US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  <a:endParaRPr lang="en-US" altLang="ko-KR" sz="9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뉴스레터 수신에 동의하시겠습니까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?</a:t>
            </a:r>
            <a:endParaRPr lang="ko-KR" altLang="en-US" sz="9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E714980-CB06-1C83-3B78-EC823E938135}"/>
              </a:ext>
            </a:extLst>
          </p:cNvPr>
          <p:cNvGrpSpPr/>
          <p:nvPr/>
        </p:nvGrpSpPr>
        <p:grpSpPr>
          <a:xfrm>
            <a:off x="514181" y="5369668"/>
            <a:ext cx="1010343" cy="184397"/>
            <a:chOff x="404026" y="5797177"/>
            <a:chExt cx="1010343" cy="184397"/>
          </a:xfrm>
        </p:grpSpPr>
        <p:sp>
          <p:nvSpPr>
            <p:cNvPr id="76" name="Text">
              <a:extLst>
                <a:ext uri="{FF2B5EF4-FFF2-40B4-BE49-F238E27FC236}">
                  <a16:creationId xmlns:a16="http://schemas.microsoft.com/office/drawing/2014/main" id="{C0215057-37FE-8382-E1EF-FDBF3E9146BD}"/>
                </a:ext>
              </a:extLst>
            </p:cNvPr>
            <p:cNvSpPr txBox="1"/>
            <p:nvPr/>
          </p:nvSpPr>
          <p:spPr>
            <a:xfrm>
              <a:off x="624088" y="5797177"/>
              <a:ext cx="790281" cy="15433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900" noProof="1">
                  <a:solidFill>
                    <a:srgbClr val="000000"/>
                  </a:solidFill>
                  <a:latin typeface="+mn-ea"/>
                  <a:cs typeface="KoPubWorld돋움체_Pro Light" panose="00000300000000000000" pitchFamily="50" charset="-127"/>
                </a:rPr>
                <a:t>동의합니다</a:t>
              </a:r>
              <a:r>
                <a:rPr lang="en-US" altLang="ko-KR" sz="900" noProof="1">
                  <a:solidFill>
                    <a:srgbClr val="000000"/>
                  </a:solidFill>
                  <a:latin typeface="+mn-ea"/>
                  <a:cs typeface="KoPubWorld돋움체_Pro Light" panose="00000300000000000000" pitchFamily="50" charset="-127"/>
                </a:rPr>
                <a:t>.</a:t>
              </a:r>
              <a:r>
                <a:rPr lang="ko-KR" altLang="en-US" sz="900" noProof="1">
                  <a:solidFill>
                    <a:srgbClr val="000000"/>
                  </a:solidFill>
                  <a:latin typeface="+mn-ea"/>
                  <a:cs typeface="KoPubWorld돋움체_Pro Light" panose="00000300000000000000" pitchFamily="50" charset="-127"/>
                </a:rPr>
                <a:t> </a:t>
              </a:r>
              <a:r>
                <a:rPr lang="en-US" altLang="ko-KR" sz="900" noProof="1">
                  <a:solidFill>
                    <a:srgbClr val="FF0000"/>
                  </a:solidFill>
                  <a:latin typeface="+mn-ea"/>
                  <a:cs typeface="KoPubWorld돋움체_Pro Light" panose="00000300000000000000" pitchFamily="50" charset="-127"/>
                </a:rPr>
                <a:t>*   </a:t>
              </a:r>
              <a:endParaRPr lang="en-US" sz="900" noProof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KoPubWorld돋움체_Pro Light" panose="00000300000000000000" pitchFamily="50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75F916DC-5EFA-9F75-73E4-8227E5DD4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4026" y="5819574"/>
              <a:ext cx="162000" cy="162000"/>
            </a:xfrm>
            <a:prstGeom prst="rect">
              <a:avLst/>
            </a:prstGeom>
          </p:spPr>
        </p:pic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E6AFD94-717B-D61E-7258-8D85F7F6B626}"/>
              </a:ext>
            </a:extLst>
          </p:cNvPr>
          <p:cNvSpPr/>
          <p:nvPr/>
        </p:nvSpPr>
        <p:spPr>
          <a:xfrm>
            <a:off x="2262080" y="2796020"/>
            <a:ext cx="828000" cy="2520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비밀번호 변경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D4337D84-008B-2FF1-F46D-4D8C08253F61}"/>
              </a:ext>
            </a:extLst>
          </p:cNvPr>
          <p:cNvGrpSpPr/>
          <p:nvPr/>
        </p:nvGrpSpPr>
        <p:grpSpPr>
          <a:xfrm>
            <a:off x="3763313" y="6178652"/>
            <a:ext cx="2238843" cy="324000"/>
            <a:chOff x="2093726" y="4059890"/>
            <a:chExt cx="2217458" cy="288000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C65DD773-401E-5680-0028-C469B5D353ED}"/>
                </a:ext>
              </a:extLst>
            </p:cNvPr>
            <p:cNvSpPr/>
            <p:nvPr/>
          </p:nvSpPr>
          <p:spPr bwMode="auto">
            <a:xfrm>
              <a:off x="3241501" y="4059890"/>
              <a:ext cx="1069683" cy="288000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tIns="0" bIns="0" rtlCol="0" anchor="ctr"/>
            <a:lstStyle/>
            <a:p>
              <a:pPr algn="ctr" latinLnBrk="0"/>
              <a:r>
                <a:rPr lang="ko-KR" altLang="en-US" sz="1000" kern="0" dirty="0">
                  <a:solidFill>
                    <a:schemeClr val="bg1"/>
                  </a:solidFill>
                  <a:latin typeface="+mn-ea"/>
                </a:rPr>
                <a:t>저장</a:t>
              </a: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24EDE290-4452-1F13-650B-04163472D300}"/>
                </a:ext>
              </a:extLst>
            </p:cNvPr>
            <p:cNvSpPr/>
            <p:nvPr/>
          </p:nvSpPr>
          <p:spPr bwMode="auto">
            <a:xfrm>
              <a:off x="2093726" y="4059890"/>
              <a:ext cx="1069683" cy="28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tIns="0" bIns="0" rtlCol="0" anchor="ctr"/>
            <a:lstStyle/>
            <a:p>
              <a:pPr algn="ctr" latinLnBrk="0"/>
              <a:r>
                <a:rPr lang="ko-KR" altLang="en-US" sz="1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취소</a:t>
              </a:r>
            </a:p>
          </p:txBody>
        </p:sp>
      </p:grpSp>
      <p:sp>
        <p:nvSpPr>
          <p:cNvPr id="86" name="타원 85">
            <a:extLst>
              <a:ext uri="{FF2B5EF4-FFF2-40B4-BE49-F238E27FC236}">
                <a16:creationId xmlns:a16="http://schemas.microsoft.com/office/drawing/2014/main" id="{A549F14F-5182-387E-2E38-BB5C5F746620}"/>
              </a:ext>
            </a:extLst>
          </p:cNvPr>
          <p:cNvSpPr/>
          <p:nvPr/>
        </p:nvSpPr>
        <p:spPr>
          <a:xfrm>
            <a:off x="3465825" y="624222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DF1CB9E-3961-5B7F-D487-06A12252F4DB}"/>
              </a:ext>
            </a:extLst>
          </p:cNvPr>
          <p:cNvSpPr/>
          <p:nvPr/>
        </p:nvSpPr>
        <p:spPr>
          <a:xfrm>
            <a:off x="6084704" y="624222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5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862C7C9-4DEF-D272-5309-234E46D3DB2B}"/>
              </a:ext>
            </a:extLst>
          </p:cNvPr>
          <p:cNvSpPr/>
          <p:nvPr/>
        </p:nvSpPr>
        <p:spPr>
          <a:xfrm>
            <a:off x="331315" y="5694021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※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회원정보 수정 및 탈퇴는 국토교통과학기술진흥원 홈페이지에서 가능합니다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9CFF0052-A6FD-0233-5195-C0EB7F91CEC6}"/>
              </a:ext>
            </a:extLst>
          </p:cNvPr>
          <p:cNvSpPr/>
          <p:nvPr/>
        </p:nvSpPr>
        <p:spPr>
          <a:xfrm>
            <a:off x="181807" y="137685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ED6FCE9-A217-1A35-5FD3-4E5764680CDC}"/>
              </a:ext>
            </a:extLst>
          </p:cNvPr>
          <p:cNvSpPr/>
          <p:nvPr/>
        </p:nvSpPr>
        <p:spPr>
          <a:xfrm>
            <a:off x="1582586" y="536374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A7F852C5-B602-185D-0AA7-60EDEB652FD9}"/>
              </a:ext>
            </a:extLst>
          </p:cNvPr>
          <p:cNvSpPr/>
          <p:nvPr/>
        </p:nvSpPr>
        <p:spPr>
          <a:xfrm>
            <a:off x="1986747" y="279709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7006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E5607A-5D07-8449-B14C-58576F7068BB}"/>
              </a:ext>
            </a:extLst>
          </p:cNvPr>
          <p:cNvSpPr txBox="1"/>
          <p:nvPr/>
        </p:nvSpPr>
        <p:spPr>
          <a:xfrm>
            <a:off x="1738086" y="2982147"/>
            <a:ext cx="8715848" cy="8937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마이페이지 메인 </a:t>
            </a:r>
            <a:r>
              <a:rPr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&gt; </a:t>
            </a:r>
            <a:r>
              <a:rPr lang="ko-KR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나의 활동내역 목록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38293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4450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함초롬돋움"/>
                <a:ea typeface="함초롬돋움"/>
              </a:rPr>
              <a:t>마이페이지 메인 </a:t>
            </a:r>
            <a:r>
              <a:rPr lang="en-US" altLang="ko-KR" sz="1400" dirty="0">
                <a:solidFill>
                  <a:prstClr val="black"/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400" dirty="0">
                <a:solidFill>
                  <a:prstClr val="black"/>
                </a:solidFill>
                <a:latin typeface="함초롬돋움"/>
                <a:ea typeface="함초롬돋움"/>
              </a:rPr>
              <a:t>나의 활동내역 </a:t>
            </a:r>
            <a:r>
              <a:rPr lang="en-US" altLang="ko-KR" sz="1400" dirty="0">
                <a:solidFill>
                  <a:prstClr val="black"/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400" dirty="0">
                <a:solidFill>
                  <a:prstClr val="black"/>
                </a:solidFill>
                <a:latin typeface="함초롬돋움"/>
                <a:ea typeface="함초롬돋움"/>
              </a:rPr>
              <a:t>투자제안 신청목록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F61E9C-ED92-D8E2-9928-F7C402C8EF97}"/>
              </a:ext>
            </a:extLst>
          </p:cNvPr>
          <p:cNvSpPr txBox="1"/>
          <p:nvPr/>
        </p:nvSpPr>
        <p:spPr>
          <a:xfrm>
            <a:off x="378818" y="565730"/>
            <a:ext cx="4227455" cy="253916"/>
          </a:xfrm>
          <a:prstGeom prst="rect">
            <a:avLst/>
          </a:prstGeom>
          <a:noFill/>
        </p:spPr>
        <p:txBody>
          <a:bodyPr wrap="square" lIns="72000">
            <a:spAutoFit/>
          </a:bodyPr>
          <a:lstStyle>
            <a:defPPr>
              <a:defRPr lang="ko-KR"/>
            </a:defPPr>
            <a:lvl1pPr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sz="1050" b="1" dirty="0"/>
              <a:t>나의 활동내역</a:t>
            </a:r>
            <a:endParaRPr lang="en-US" altLang="ko-KR" sz="1050" b="1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E548753-03DA-F764-6461-684162892BB9}"/>
              </a:ext>
            </a:extLst>
          </p:cNvPr>
          <p:cNvSpPr/>
          <p:nvPr/>
        </p:nvSpPr>
        <p:spPr>
          <a:xfrm>
            <a:off x="331315" y="1224694"/>
            <a:ext cx="2184370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</a:t>
            </a:r>
            <a:r>
              <a:rPr lang="ko-KR" altLang="en-US" sz="900" dirty="0">
                <a:solidFill>
                  <a:srgbClr val="7F7F7F"/>
                </a:solidFill>
              </a:rPr>
              <a:t> </a:t>
            </a:r>
            <a:r>
              <a:rPr lang="en-US" altLang="ko-KR" sz="900" b="1" dirty="0">
                <a:solidFill>
                  <a:srgbClr val="EE6630"/>
                </a:solidFill>
              </a:rPr>
              <a:t>1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35963EB0-FD8F-517F-9127-EAE4C5574890}"/>
              </a:ext>
            </a:extLst>
          </p:cNvPr>
          <p:cNvGrpSpPr/>
          <p:nvPr/>
        </p:nvGrpSpPr>
        <p:grpSpPr>
          <a:xfrm>
            <a:off x="433890" y="898686"/>
            <a:ext cx="8944325" cy="316274"/>
            <a:chOff x="433890" y="898686"/>
            <a:chExt cx="8944325" cy="316274"/>
          </a:xfrm>
        </p:grpSpPr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40F995B-AC42-070F-F233-637EF5E01309}"/>
                </a:ext>
              </a:extLst>
            </p:cNvPr>
            <p:cNvSpPr/>
            <p:nvPr/>
          </p:nvSpPr>
          <p:spPr>
            <a:xfrm>
              <a:off x="4002316" y="898688"/>
              <a:ext cx="1799102" cy="3059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pPr algn="ctr"/>
              <a:r>
                <a:rPr lang="ko-KR" altLang="en-US" sz="9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투자자 등록</a:t>
              </a: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5EAF467E-E79D-6C49-059A-7E9807B046F6}"/>
                </a:ext>
              </a:extLst>
            </p:cNvPr>
            <p:cNvSpPr/>
            <p:nvPr/>
          </p:nvSpPr>
          <p:spPr>
            <a:xfrm>
              <a:off x="433890" y="898688"/>
              <a:ext cx="1799102" cy="3059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사업공고 신청</a:t>
              </a:r>
            </a:p>
          </p:txBody>
        </p: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BF4B66FA-60BF-B9A4-88B4-C316DACB5A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890" y="1205193"/>
              <a:ext cx="8944325" cy="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B7DBBA86-6B3A-4785-4FDE-8A3ACCF12352}"/>
                </a:ext>
              </a:extLst>
            </p:cNvPr>
            <p:cNvSpPr/>
            <p:nvPr/>
          </p:nvSpPr>
          <p:spPr>
            <a:xfrm>
              <a:off x="2218103" y="898686"/>
              <a:ext cx="1799102" cy="3059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투자제안 신청</a:t>
              </a:r>
            </a:p>
          </p:txBody>
        </p: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70F2758F-27D9-CC6A-7EB3-148AFD3266F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27513" y="1214960"/>
              <a:ext cx="1799102" cy="0"/>
            </a:xfrm>
            <a:prstGeom prst="line">
              <a:avLst/>
            </a:prstGeom>
            <a:noFill/>
            <a:ln w="19050" algn="ctr">
              <a:solidFill>
                <a:schemeClr val="bg1"/>
              </a:solidFill>
              <a:round/>
              <a:headEnd/>
              <a:tailEnd/>
            </a:ln>
          </p:spPr>
        </p:cxnSp>
      </p:grpSp>
      <p:sp>
        <p:nvSpPr>
          <p:cNvPr id="46" name="타원 45">
            <a:extLst>
              <a:ext uri="{FF2B5EF4-FFF2-40B4-BE49-F238E27FC236}">
                <a16:creationId xmlns:a16="http://schemas.microsoft.com/office/drawing/2014/main" id="{44BB5D8A-547B-EEBB-CB84-A13EA0EEC62C}"/>
              </a:ext>
            </a:extLst>
          </p:cNvPr>
          <p:cNvSpPr/>
          <p:nvPr/>
        </p:nvSpPr>
        <p:spPr>
          <a:xfrm>
            <a:off x="168810" y="94683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DDB6AB3-C864-E7AC-020E-F387DD5DAAB9}"/>
              </a:ext>
            </a:extLst>
          </p:cNvPr>
          <p:cNvSpPr/>
          <p:nvPr/>
        </p:nvSpPr>
        <p:spPr>
          <a:xfrm>
            <a:off x="168810" y="131858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06C8EE-C204-2375-22AF-B8B046207080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마이페이지 메인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5AF17C-C9ED-8807-C90A-2B51BB207436}"/>
              </a:ext>
            </a:extLst>
          </p:cNvPr>
          <p:cNvSpPr txBox="1"/>
          <p:nvPr/>
        </p:nvSpPr>
        <p:spPr>
          <a:xfrm>
            <a:off x="10355844" y="1156828"/>
            <a:ext cx="1654349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마이페이지 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E148134-9AF2-B030-F8F6-AD3F5C3A6845}"/>
              </a:ext>
            </a:extLst>
          </p:cNvPr>
          <p:cNvCxnSpPr/>
          <p:nvPr/>
        </p:nvCxnSpPr>
        <p:spPr>
          <a:xfrm>
            <a:off x="412604" y="1642771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30E3FD9-AC4F-A264-E855-B35FE0CF9A97}"/>
              </a:ext>
            </a:extLst>
          </p:cNvPr>
          <p:cNvSpPr txBox="1"/>
          <p:nvPr/>
        </p:nvSpPr>
        <p:spPr>
          <a:xfrm>
            <a:off x="393667" y="2102858"/>
            <a:ext cx="5382808" cy="26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1400"/>
              </a:lnSpc>
              <a:defRPr sz="1000" b="1" i="0">
                <a:solidFill>
                  <a:srgbClr val="333333"/>
                </a:solidFill>
                <a:effectLst/>
                <a:latin typeface="Noto Sans Korea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orean"/>
                <a:ea typeface="함초롬돋움"/>
                <a:cs typeface="+mn-cs"/>
              </a:rPr>
              <a:t>2024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orean"/>
                <a:ea typeface="함초롬돋움"/>
                <a:cs typeface="+mn-cs"/>
              </a:rPr>
              <a:t>년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orean"/>
                <a:ea typeface="함초롬돋움"/>
                <a:cs typeface="+mn-cs"/>
              </a:rPr>
              <a:t>1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orean"/>
                <a:ea typeface="함초롬돋움"/>
                <a:cs typeface="+mn-cs"/>
              </a:rPr>
              <a:t>분기 ㈜국토 투자 제안 요청서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Korean"/>
                <a:ea typeface="함초롬돋움"/>
                <a:cs typeface="+mn-cs"/>
              </a:rPr>
              <a:t>[1]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E189B49-84D5-05F7-6BB3-DE3AD36CE316}"/>
              </a:ext>
            </a:extLst>
          </p:cNvPr>
          <p:cNvCxnSpPr>
            <a:cxnSpLocks/>
          </p:cNvCxnSpPr>
          <p:nvPr/>
        </p:nvCxnSpPr>
        <p:spPr bwMode="auto">
          <a:xfrm>
            <a:off x="421815" y="2661854"/>
            <a:ext cx="8935852" cy="0"/>
          </a:xfrm>
          <a:prstGeom prst="line">
            <a:avLst/>
          </a:prstGeom>
          <a:noFill/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856D7F7-803B-5E96-EA6B-34B4AAB7198A}"/>
              </a:ext>
            </a:extLst>
          </p:cNvPr>
          <p:cNvSpPr txBox="1"/>
          <p:nvPr/>
        </p:nvSpPr>
        <p:spPr>
          <a:xfrm>
            <a:off x="415956" y="2314384"/>
            <a:ext cx="5686635" cy="250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50" dirty="0">
                <a:solidFill>
                  <a:prstClr val="black">
                    <a:lumMod val="65000"/>
                    <a:lumOff val="35000"/>
                  </a:prstClr>
                </a:solidFill>
                <a:latin typeface="함초롬돋움"/>
                <a:ea typeface="함초롬돋움"/>
              </a:rPr>
              <a:t>투자구분 </a:t>
            </a:r>
            <a:r>
              <a:rPr lang="en-US" altLang="ko-KR" sz="850" dirty="0">
                <a:solidFill>
                  <a:prstClr val="black">
                    <a:lumMod val="65000"/>
                    <a:lumOff val="35000"/>
                  </a:prstClr>
                </a:solidFill>
                <a:latin typeface="함초롬돋움"/>
                <a:ea typeface="함초롬돋움"/>
              </a:rPr>
              <a:t>: Series A   |   </a:t>
            </a:r>
            <a:r>
              <a:rPr kumimoji="0" lang="ko-KR" altLang="en-US" sz="8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요청금액 </a:t>
            </a:r>
            <a:r>
              <a:rPr kumimoji="0" lang="en-US" altLang="ko-KR" sz="8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3,000</a:t>
            </a:r>
            <a:r>
              <a:rPr kumimoji="0" lang="ko-KR" altLang="en-US" sz="8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백만원   </a:t>
            </a:r>
            <a:r>
              <a:rPr kumimoji="0" lang="en-US" altLang="ko-KR" sz="8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|   </a:t>
            </a:r>
            <a:r>
              <a:rPr kumimoji="0" lang="ko-KR" altLang="en-US" sz="8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등록자 </a:t>
            </a:r>
            <a:r>
              <a:rPr kumimoji="0" lang="en-US" altLang="ko-KR" sz="8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8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홍길동   </a:t>
            </a:r>
            <a:r>
              <a:rPr kumimoji="0" lang="en-US" altLang="ko-KR" sz="8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|   </a:t>
            </a:r>
            <a:r>
              <a:rPr kumimoji="0" lang="ko-KR" altLang="en-US" sz="8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등록일 </a:t>
            </a:r>
            <a:r>
              <a:rPr kumimoji="0" lang="en-US" altLang="ko-KR" sz="8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2024-05-02   |   </a:t>
            </a:r>
            <a:r>
              <a:rPr kumimoji="0" lang="ko-KR" altLang="en-US" sz="8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조회수 </a:t>
            </a:r>
            <a:r>
              <a:rPr kumimoji="0" lang="en-US" altLang="ko-KR" sz="8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3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C84AD6E-F78B-B466-16FD-284466773365}"/>
              </a:ext>
            </a:extLst>
          </p:cNvPr>
          <p:cNvGrpSpPr/>
          <p:nvPr/>
        </p:nvGrpSpPr>
        <p:grpSpPr>
          <a:xfrm>
            <a:off x="4366986" y="2898892"/>
            <a:ext cx="1047718" cy="216000"/>
            <a:chOff x="4284030" y="6053812"/>
            <a:chExt cx="1047718" cy="21600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ED5AE51-C63B-74CC-23E4-E57357C2DED3}"/>
                </a:ext>
              </a:extLst>
            </p:cNvPr>
            <p:cNvSpPr/>
            <p:nvPr/>
          </p:nvSpPr>
          <p:spPr>
            <a:xfrm>
              <a:off x="4284030" y="6053812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|&lt;</a:t>
              </a: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D133DDB-C821-960F-9241-69CF308C6B61}"/>
                </a:ext>
              </a:extLst>
            </p:cNvPr>
            <p:cNvSpPr/>
            <p:nvPr/>
          </p:nvSpPr>
          <p:spPr>
            <a:xfrm>
              <a:off x="4498628" y="6053812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&lt;</a:t>
              </a: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9AE2A65-88D3-1257-B04B-C0EF4F077B38}"/>
                </a:ext>
              </a:extLst>
            </p:cNvPr>
            <p:cNvSpPr/>
            <p:nvPr/>
          </p:nvSpPr>
          <p:spPr>
            <a:xfrm>
              <a:off x="4912449" y="6053812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&gt;</a:t>
              </a: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33A8629-79EC-E527-A69D-48D4A05433D4}"/>
                </a:ext>
              </a:extLst>
            </p:cNvPr>
            <p:cNvSpPr/>
            <p:nvPr/>
          </p:nvSpPr>
          <p:spPr>
            <a:xfrm>
              <a:off x="5117619" y="6053812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&gt;|</a:t>
              </a: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35DA3B8-C4BB-3D20-52F8-E639839FC196}"/>
                </a:ext>
              </a:extLst>
            </p:cNvPr>
            <p:cNvSpPr/>
            <p:nvPr/>
          </p:nvSpPr>
          <p:spPr>
            <a:xfrm>
              <a:off x="4705275" y="6053812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1</a:t>
              </a:r>
              <a:endParaRPr kumimoji="0" lang="ko-KR" alt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112DCE4-1265-EACC-C51A-7EFC8A7F4A81}"/>
              </a:ext>
            </a:extLst>
          </p:cNvPr>
          <p:cNvGrpSpPr/>
          <p:nvPr/>
        </p:nvGrpSpPr>
        <p:grpSpPr>
          <a:xfrm>
            <a:off x="476787" y="1825326"/>
            <a:ext cx="1924490" cy="180000"/>
            <a:chOff x="844435" y="4132692"/>
            <a:chExt cx="1924490" cy="180000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198B9EF-E4B4-3132-50D0-4A53D77F449A}"/>
                </a:ext>
              </a:extLst>
            </p:cNvPr>
            <p:cNvSpPr/>
            <p:nvPr/>
          </p:nvSpPr>
          <p:spPr>
            <a:xfrm>
              <a:off x="1472925" y="4132692"/>
              <a:ext cx="1296000" cy="180000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36000" bIns="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㈜기업명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D5A4C81C-D318-B84A-0F2F-485515FA83F4}"/>
                </a:ext>
              </a:extLst>
            </p:cNvPr>
            <p:cNvCxnSpPr>
              <a:cxnSpLocks/>
            </p:cNvCxnSpPr>
            <p:nvPr/>
          </p:nvCxnSpPr>
          <p:spPr>
            <a:xfrm>
              <a:off x="1386268" y="4150692"/>
              <a:ext cx="0" cy="144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0DF1E27-6600-DA77-889E-53E139FC9BF5}"/>
                </a:ext>
              </a:extLst>
            </p:cNvPr>
            <p:cNvSpPr/>
            <p:nvPr/>
          </p:nvSpPr>
          <p:spPr>
            <a:xfrm>
              <a:off x="844435" y="4135883"/>
              <a:ext cx="512093" cy="16936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모빌리티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endParaRPr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BD7DD2DE-F257-5916-B82F-AC7F5C2644F3}"/>
              </a:ext>
            </a:extLst>
          </p:cNvPr>
          <p:cNvSpPr/>
          <p:nvPr/>
        </p:nvSpPr>
        <p:spPr>
          <a:xfrm>
            <a:off x="168810" y="179112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7A43941-F80B-5AE7-682B-E406180C033F}"/>
              </a:ext>
            </a:extLst>
          </p:cNvPr>
          <p:cNvSpPr/>
          <p:nvPr/>
        </p:nvSpPr>
        <p:spPr>
          <a:xfrm>
            <a:off x="4086445" y="289572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2CBBF0B-C5D4-8D5B-C997-0217F9D48A39}"/>
              </a:ext>
            </a:extLst>
          </p:cNvPr>
          <p:cNvCxnSpPr/>
          <p:nvPr/>
        </p:nvCxnSpPr>
        <p:spPr>
          <a:xfrm>
            <a:off x="412604" y="5089739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E2BB01A-1118-7EFC-82A3-4495CE0D745F}"/>
              </a:ext>
            </a:extLst>
          </p:cNvPr>
          <p:cNvSpPr txBox="1"/>
          <p:nvPr/>
        </p:nvSpPr>
        <p:spPr>
          <a:xfrm>
            <a:off x="393666" y="5467930"/>
            <a:ext cx="8972089" cy="26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1400"/>
              </a:lnSpc>
              <a:defRPr sz="1000" b="1" i="0">
                <a:solidFill>
                  <a:srgbClr val="333333"/>
                </a:solidFill>
                <a:effectLst/>
                <a:latin typeface="Noto Sans Korean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ea typeface="함초롬돋움"/>
              </a:rPr>
              <a:t>신청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orean"/>
                <a:ea typeface="함초롬돋움"/>
                <a:cs typeface="+mn-cs"/>
              </a:rPr>
              <a:t> 내역이 없습니다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orean"/>
                <a:ea typeface="함초롬돋움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A564379-1AB5-1383-6DA7-CD7EBC53550F}"/>
              </a:ext>
            </a:extLst>
          </p:cNvPr>
          <p:cNvCxnSpPr>
            <a:cxnSpLocks/>
          </p:cNvCxnSpPr>
          <p:nvPr/>
        </p:nvCxnSpPr>
        <p:spPr bwMode="auto">
          <a:xfrm>
            <a:off x="421815" y="6108822"/>
            <a:ext cx="8935852" cy="0"/>
          </a:xfrm>
          <a:prstGeom prst="line">
            <a:avLst/>
          </a:prstGeom>
          <a:noFill/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FE8D75C-3586-6505-2B24-8FA26DFAB40D}"/>
              </a:ext>
            </a:extLst>
          </p:cNvPr>
          <p:cNvSpPr txBox="1"/>
          <p:nvPr/>
        </p:nvSpPr>
        <p:spPr>
          <a:xfrm>
            <a:off x="378818" y="4787538"/>
            <a:ext cx="4227455" cy="253916"/>
          </a:xfrm>
          <a:prstGeom prst="rect">
            <a:avLst/>
          </a:prstGeom>
          <a:noFill/>
        </p:spPr>
        <p:txBody>
          <a:bodyPr wrap="square" lIns="72000">
            <a:spAutoFit/>
          </a:bodyPr>
          <a:lstStyle>
            <a:defPPr>
              <a:defRPr lang="ko-KR"/>
            </a:defPPr>
            <a:lvl1pPr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사업공고 신청</a:t>
            </a: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, IR Net </a:t>
            </a: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상담</a:t>
            </a:r>
            <a:r>
              <a:rPr lang="ko-KR" altLang="en-US" sz="1050" b="1" dirty="0"/>
              <a:t> 신청내역 없을 경우</a:t>
            </a:r>
            <a:endParaRPr lang="en-US" altLang="ko-KR" sz="1050" b="1" dirty="0"/>
          </a:p>
        </p:txBody>
      </p:sp>
      <p:graphicFrame>
        <p:nvGraphicFramePr>
          <p:cNvPr id="55" name="Group 974">
            <a:extLst>
              <a:ext uri="{FF2B5EF4-FFF2-40B4-BE49-F238E27FC236}">
                <a16:creationId xmlns:a16="http://schemas.microsoft.com/office/drawing/2014/main" id="{18D44146-F6F3-70F7-1D57-8D052AAAD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096576"/>
              </p:ext>
            </p:extLst>
          </p:nvPr>
        </p:nvGraphicFramePr>
        <p:xfrm>
          <a:off x="9680490" y="1684098"/>
          <a:ext cx="2340000" cy="257088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prstClr val="black"/>
                          </a:solidFill>
                          <a:latin typeface="+mn-lt"/>
                          <a:ea typeface="+mn-ea"/>
                        </a:rPr>
                        <a:t>투자제안 신청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탭메뉴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활성화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전체 건수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신청내역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제목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prstClr val="black"/>
                          </a:solidFill>
                          <a:latin typeface="+mn-lt"/>
                          <a:ea typeface="+mn-ea"/>
                        </a:rPr>
                        <a:t>투자제안 신청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상세화면으로 이동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페이지네이션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49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03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4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744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4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97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2291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4330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함초롬돋움"/>
                <a:ea typeface="함초롬돋움"/>
              </a:rPr>
              <a:t>마이페이지 메인 </a:t>
            </a:r>
            <a:r>
              <a:rPr lang="en-US" altLang="ko-KR" sz="1400" dirty="0">
                <a:solidFill>
                  <a:prstClr val="black"/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400" dirty="0">
                <a:solidFill>
                  <a:prstClr val="black"/>
                </a:solidFill>
                <a:latin typeface="함초롬돋움"/>
                <a:ea typeface="함초롬돋움"/>
              </a:rPr>
              <a:t>나의 활동내역 </a:t>
            </a:r>
            <a:r>
              <a:rPr lang="en-US" altLang="ko-KR" sz="1400" dirty="0">
                <a:solidFill>
                  <a:prstClr val="black"/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400" dirty="0">
                <a:solidFill>
                  <a:prstClr val="black"/>
                </a:solidFill>
                <a:latin typeface="함초롬돋움"/>
                <a:ea typeface="함초롬돋움"/>
              </a:rPr>
              <a:t>투자자 등록 목록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F61E9C-ED92-D8E2-9928-F7C402C8EF97}"/>
              </a:ext>
            </a:extLst>
          </p:cNvPr>
          <p:cNvSpPr txBox="1"/>
          <p:nvPr/>
        </p:nvSpPr>
        <p:spPr>
          <a:xfrm>
            <a:off x="378818" y="565730"/>
            <a:ext cx="4227455" cy="253916"/>
          </a:xfrm>
          <a:prstGeom prst="rect">
            <a:avLst/>
          </a:prstGeom>
          <a:noFill/>
        </p:spPr>
        <p:txBody>
          <a:bodyPr wrap="square" lIns="72000">
            <a:spAutoFit/>
          </a:bodyPr>
          <a:lstStyle>
            <a:defPPr>
              <a:defRPr lang="ko-KR"/>
            </a:defPPr>
            <a:lvl1pPr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sz="1050" b="1" dirty="0"/>
              <a:t>나의 활동내역</a:t>
            </a:r>
            <a:endParaRPr lang="en-US" altLang="ko-KR" sz="105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798C356-2A6F-AABA-B701-04F9CB3BBDEF}"/>
              </a:ext>
            </a:extLst>
          </p:cNvPr>
          <p:cNvGrpSpPr/>
          <p:nvPr/>
        </p:nvGrpSpPr>
        <p:grpSpPr>
          <a:xfrm>
            <a:off x="433890" y="898686"/>
            <a:ext cx="8944325" cy="316274"/>
            <a:chOff x="433890" y="898686"/>
            <a:chExt cx="8944325" cy="31627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19F1F15-854A-9E34-2A31-606495E10177}"/>
                </a:ext>
              </a:extLst>
            </p:cNvPr>
            <p:cNvSpPr/>
            <p:nvPr/>
          </p:nvSpPr>
          <p:spPr>
            <a:xfrm>
              <a:off x="433890" y="898686"/>
              <a:ext cx="1799102" cy="3059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사업공고 신청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DB795E8-9DD0-3554-1116-30E8E4746B06}"/>
                </a:ext>
              </a:extLst>
            </p:cNvPr>
            <p:cNvSpPr/>
            <p:nvPr/>
          </p:nvSpPr>
          <p:spPr>
            <a:xfrm>
              <a:off x="2218103" y="898686"/>
              <a:ext cx="1799102" cy="3059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투자제안 신청 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5646F7-B61F-2005-8E30-232369CA9BBA}"/>
                </a:ext>
              </a:extLst>
            </p:cNvPr>
            <p:cNvSpPr/>
            <p:nvPr/>
          </p:nvSpPr>
          <p:spPr>
            <a:xfrm>
              <a:off x="4002316" y="898688"/>
              <a:ext cx="1799102" cy="3059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투자자 등록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27A6ABBF-D508-7BFA-722B-ED44BAAB1D7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890" y="1205193"/>
              <a:ext cx="8944325" cy="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A2A8913-D85F-D09D-67D5-383C76C5364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09615" y="1214960"/>
              <a:ext cx="1799102" cy="0"/>
            </a:xfrm>
            <a:prstGeom prst="line">
              <a:avLst/>
            </a:prstGeom>
            <a:noFill/>
            <a:ln w="19050" algn="ctr">
              <a:solidFill>
                <a:schemeClr val="bg1"/>
              </a:solidFill>
              <a:round/>
              <a:headEnd/>
              <a:tailEnd/>
            </a:ln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5709331-43CF-7980-83D4-197411AD3CEE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마이페이지 메인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31FC3-79ED-84D4-2EB4-CE9B986D44C8}"/>
              </a:ext>
            </a:extLst>
          </p:cNvPr>
          <p:cNvSpPr txBox="1"/>
          <p:nvPr/>
        </p:nvSpPr>
        <p:spPr>
          <a:xfrm>
            <a:off x="10355844" y="1156828"/>
            <a:ext cx="1654349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마이페이지 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F4C6F4B-57F3-E7AB-8B3F-B4F016EDC5C5}"/>
              </a:ext>
            </a:extLst>
          </p:cNvPr>
          <p:cNvSpPr/>
          <p:nvPr/>
        </p:nvSpPr>
        <p:spPr>
          <a:xfrm>
            <a:off x="168810" y="94683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aphicFrame>
        <p:nvGraphicFramePr>
          <p:cNvPr id="17" name="Group 974">
            <a:extLst>
              <a:ext uri="{FF2B5EF4-FFF2-40B4-BE49-F238E27FC236}">
                <a16:creationId xmlns:a16="http://schemas.microsoft.com/office/drawing/2014/main" id="{093A67E0-947F-D35B-4165-0F693B3627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530827"/>
              </p:ext>
            </p:extLst>
          </p:nvPr>
        </p:nvGraphicFramePr>
        <p:xfrm>
          <a:off x="9680490" y="1691003"/>
          <a:ext cx="2340000" cy="342432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prstClr val="black"/>
                          </a:solidFill>
                          <a:latin typeface="+mn-lt"/>
                          <a:ea typeface="+mn-ea"/>
                        </a:rPr>
                        <a:t>투자자 등록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탭메뉴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활성화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전체 건수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상담 신청내역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제목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마이페이지 해당 상세화면으로 이동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3-1)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진행상태 표시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접수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진행중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승인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반려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&gt;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접수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사용자가 투자자 등록완료 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&gt;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진행 중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관리자가 등록내역 확인 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&gt;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승인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반려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관리자가 승인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반려 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승인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반려 시 투자자 이메일로 알림 발송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페이지네이션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49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03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4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744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4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97518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DFC43E-E1C4-5200-6398-62FA1FD1ADB6}"/>
              </a:ext>
            </a:extLst>
          </p:cNvPr>
          <p:cNvSpPr/>
          <p:nvPr/>
        </p:nvSpPr>
        <p:spPr>
          <a:xfrm>
            <a:off x="331315" y="1224694"/>
            <a:ext cx="2184370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</a:t>
            </a:r>
            <a:r>
              <a:rPr lang="ko-KR" altLang="en-US" sz="900" dirty="0">
                <a:solidFill>
                  <a:srgbClr val="7F7F7F"/>
                </a:solidFill>
              </a:rPr>
              <a:t> </a:t>
            </a:r>
            <a:r>
              <a:rPr lang="en-US" altLang="ko-KR" sz="900" b="1" dirty="0">
                <a:solidFill>
                  <a:srgbClr val="EE6630"/>
                </a:solidFill>
              </a:rPr>
              <a:t>1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9971B0B-0374-7E98-25B8-AB2046E3067A}"/>
              </a:ext>
            </a:extLst>
          </p:cNvPr>
          <p:cNvCxnSpPr/>
          <p:nvPr/>
        </p:nvCxnSpPr>
        <p:spPr>
          <a:xfrm>
            <a:off x="412604" y="1632999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7EA4996-5D71-42EE-3F9F-E9EC3BA93736}"/>
              </a:ext>
            </a:extLst>
          </p:cNvPr>
          <p:cNvSpPr txBox="1"/>
          <p:nvPr/>
        </p:nvSpPr>
        <p:spPr>
          <a:xfrm>
            <a:off x="393667" y="2045951"/>
            <a:ext cx="5382808" cy="26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1400"/>
              </a:lnSpc>
              <a:defRPr sz="1000" b="1" i="0">
                <a:solidFill>
                  <a:srgbClr val="333333"/>
                </a:solidFill>
                <a:effectLst/>
                <a:latin typeface="Noto Sans Korean"/>
              </a:defRPr>
            </a:lvl1pPr>
          </a:lstStyle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i="0" dirty="0">
                <a:solidFill>
                  <a:srgbClr val="333333"/>
                </a:solidFill>
                <a:effectLst/>
                <a:latin typeface="Noto Sans Korean"/>
              </a:rPr>
              <a:t>㈜패스파인더에이치   </a:t>
            </a:r>
            <a:r>
              <a:rPr lang="en-US" altLang="ko-KR" sz="105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orean"/>
              </a:rPr>
              <a:t>/   </a:t>
            </a:r>
            <a:r>
              <a:rPr lang="ko-KR" altLang="en-US" sz="105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orean"/>
              </a:rPr>
              <a:t>김지훈 상무</a:t>
            </a:r>
            <a:endParaRPr lang="ko-KR" altLang="en-US" sz="11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oto Sans Korean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45F26DB-B57F-B16E-0C7D-1F86C858094D}"/>
              </a:ext>
            </a:extLst>
          </p:cNvPr>
          <p:cNvCxnSpPr>
            <a:cxnSpLocks/>
          </p:cNvCxnSpPr>
          <p:nvPr/>
        </p:nvCxnSpPr>
        <p:spPr bwMode="auto">
          <a:xfrm>
            <a:off x="421815" y="2435266"/>
            <a:ext cx="8935852" cy="0"/>
          </a:xfrm>
          <a:prstGeom prst="line">
            <a:avLst/>
          </a:prstGeom>
          <a:noFill/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3A23CF4-A2CA-257D-0C9F-B65EB91E703E}"/>
              </a:ext>
            </a:extLst>
          </p:cNvPr>
          <p:cNvSpPr/>
          <p:nvPr/>
        </p:nvSpPr>
        <p:spPr>
          <a:xfrm>
            <a:off x="8656604" y="1908133"/>
            <a:ext cx="720000" cy="252000"/>
          </a:xfrm>
          <a:prstGeom prst="rect">
            <a:avLst/>
          </a:prstGeom>
          <a:noFill/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접수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9847786-BE54-CD4E-101F-EE51DB9CB2F7}"/>
              </a:ext>
            </a:extLst>
          </p:cNvPr>
          <p:cNvSpPr/>
          <p:nvPr/>
        </p:nvSpPr>
        <p:spPr>
          <a:xfrm>
            <a:off x="494640" y="1820078"/>
            <a:ext cx="1764000" cy="180000"/>
          </a:xfrm>
          <a:prstGeom prst="roundRect">
            <a:avLst>
              <a:gd name="adj" fmla="val 0"/>
            </a:avLst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r>
              <a:rPr lang="ko-KR" altLang="en-US" sz="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투자분야 </a:t>
            </a:r>
            <a:r>
              <a:rPr lang="en-US" altLang="ko-KR" sz="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01, </a:t>
            </a:r>
            <a:r>
              <a:rPr lang="ko-KR" altLang="en-US" sz="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투자분야 </a:t>
            </a:r>
            <a:r>
              <a:rPr lang="en-US" altLang="ko-KR" sz="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800" kern="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B86AA31-2F04-8A2C-7407-D48E93D790E4}"/>
              </a:ext>
            </a:extLst>
          </p:cNvPr>
          <p:cNvSpPr/>
          <p:nvPr/>
        </p:nvSpPr>
        <p:spPr>
          <a:xfrm>
            <a:off x="168810" y="179112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4D00B60-B3FA-E09F-4AA9-206A115A6D73}"/>
              </a:ext>
            </a:extLst>
          </p:cNvPr>
          <p:cNvSpPr/>
          <p:nvPr/>
        </p:nvSpPr>
        <p:spPr>
          <a:xfrm>
            <a:off x="168810" y="131858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44EFBEA-AFF7-F0E0-AB6D-D2A7DB14BB22}"/>
              </a:ext>
            </a:extLst>
          </p:cNvPr>
          <p:cNvGrpSpPr/>
          <p:nvPr/>
        </p:nvGrpSpPr>
        <p:grpSpPr>
          <a:xfrm>
            <a:off x="4366986" y="2700491"/>
            <a:ext cx="1047718" cy="216000"/>
            <a:chOff x="4284030" y="6053812"/>
            <a:chExt cx="1047718" cy="21600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E0B761D-C785-7798-618B-D954BE46F6E4}"/>
                </a:ext>
              </a:extLst>
            </p:cNvPr>
            <p:cNvSpPr/>
            <p:nvPr/>
          </p:nvSpPr>
          <p:spPr>
            <a:xfrm>
              <a:off x="4284030" y="6053812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|&lt;</a:t>
              </a: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DF66D03-B78B-2845-4F47-F93EB5DD0D1F}"/>
                </a:ext>
              </a:extLst>
            </p:cNvPr>
            <p:cNvSpPr/>
            <p:nvPr/>
          </p:nvSpPr>
          <p:spPr>
            <a:xfrm>
              <a:off x="4498628" y="6053812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&lt;</a:t>
              </a: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1D76BB2-1BF8-1BE5-6026-7248F850B964}"/>
                </a:ext>
              </a:extLst>
            </p:cNvPr>
            <p:cNvSpPr/>
            <p:nvPr/>
          </p:nvSpPr>
          <p:spPr>
            <a:xfrm>
              <a:off x="4912449" y="6053812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&gt;</a:t>
              </a: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4D7435A-A80B-239A-6A00-7224B62D32EA}"/>
                </a:ext>
              </a:extLst>
            </p:cNvPr>
            <p:cNvSpPr/>
            <p:nvPr/>
          </p:nvSpPr>
          <p:spPr>
            <a:xfrm>
              <a:off x="5117619" y="6053812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&gt;|</a:t>
              </a: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82BDB1C-7BC4-7868-1412-064984171EDC}"/>
                </a:ext>
              </a:extLst>
            </p:cNvPr>
            <p:cNvSpPr/>
            <p:nvPr/>
          </p:nvSpPr>
          <p:spPr>
            <a:xfrm>
              <a:off x="4705275" y="6053812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1</a:t>
              </a:r>
              <a:endParaRPr kumimoji="0" lang="ko-KR" alt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endParaRPr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73678E9D-3CA7-A28C-6666-D33096755676}"/>
              </a:ext>
            </a:extLst>
          </p:cNvPr>
          <p:cNvSpPr/>
          <p:nvPr/>
        </p:nvSpPr>
        <p:spPr>
          <a:xfrm>
            <a:off x="4086445" y="2697321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C5F86C1-2011-6376-D713-A693FB9D029A}"/>
              </a:ext>
            </a:extLst>
          </p:cNvPr>
          <p:cNvSpPr/>
          <p:nvPr/>
        </p:nvSpPr>
        <p:spPr>
          <a:xfrm>
            <a:off x="8369231" y="1927321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3-1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9808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E5607A-5D07-8449-B14C-58576F7068BB}"/>
              </a:ext>
            </a:extLst>
          </p:cNvPr>
          <p:cNvSpPr txBox="1"/>
          <p:nvPr/>
        </p:nvSpPr>
        <p:spPr>
          <a:xfrm>
            <a:off x="2560422" y="2982147"/>
            <a:ext cx="7071168" cy="8937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나의 활동내역 </a:t>
            </a:r>
            <a:r>
              <a:rPr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&gt; </a:t>
            </a:r>
            <a:r>
              <a:rPr lang="ko-KR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사업공고 상세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61921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사업공고 신청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상세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/>
        </p:nvGraphicFramePr>
        <p:xfrm>
          <a:off x="9680490" y="1691003"/>
          <a:ext cx="2340000" cy="415584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타이틀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지원분야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디데이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공고명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등록일자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조회수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신청자 정보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휴대폰번호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이메일 주소 디폴트 세팅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회원가입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입력한 정보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신청기업 정보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소속기관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소속기관명 필수 입력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미입력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후 등록버튼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얼럿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소속기관 구분을 선택해주세요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소속기관명을 입력해주세요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첨부파일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5-1)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첨부파일명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5-2)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전체 다운로드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첨부파일 전체 다운로드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첨부파일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개부터 버튼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5-3)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다운로드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첨부파일 다운로드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5-4)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바로보기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첨부파일 새창으로 오픈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49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03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4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744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4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97518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2702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마이페이지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사업공고 신청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상세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4A941BA-6FB9-D671-8BEC-C542C49E7959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마이페이지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나의 활동내역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사업공고 신청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74C70FE-1337-AFAD-4BCE-74B75BD53A3C}"/>
              </a:ext>
            </a:extLst>
          </p:cNvPr>
          <p:cNvSpPr/>
          <p:nvPr/>
        </p:nvSpPr>
        <p:spPr>
          <a:xfrm>
            <a:off x="3465825" y="828675"/>
            <a:ext cx="28376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rgbClr val="333333"/>
                </a:solidFill>
                <a:latin typeface="Noto Sans Korean"/>
                <a:ea typeface="함초롬돋움"/>
              </a:rPr>
              <a:t>사업공고 신청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sp>
        <p:nvSpPr>
          <p:cNvPr id="82" name="Rectangle 1">
            <a:extLst>
              <a:ext uri="{FF2B5EF4-FFF2-40B4-BE49-F238E27FC236}">
                <a16:creationId xmlns:a16="http://schemas.microsoft.com/office/drawing/2014/main" id="{3A5FC6F5-A336-3F2D-4C80-3C993D038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Noto Sans Kore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D44285-48ED-4657-A0FB-81E1E0F6402D}"/>
              </a:ext>
            </a:extLst>
          </p:cNvPr>
          <p:cNvSpPr/>
          <p:nvPr/>
        </p:nvSpPr>
        <p:spPr>
          <a:xfrm>
            <a:off x="319701" y="1698241"/>
            <a:ext cx="8467556" cy="339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dirty="0">
                <a:effectLst/>
                <a:latin typeface="Noto Sans Korean"/>
              </a:rPr>
              <a:t>국토교통 중소</a:t>
            </a:r>
            <a:r>
              <a:rPr lang="en-US" altLang="ko-KR" sz="1200" b="1" i="0" dirty="0">
                <a:effectLst/>
                <a:latin typeface="Noto Sans Korean"/>
              </a:rPr>
              <a:t>·</a:t>
            </a:r>
            <a:r>
              <a:rPr lang="ko-KR" altLang="en-US" sz="1200" b="1" i="0" dirty="0">
                <a:effectLst/>
                <a:latin typeface="Noto Sans Korean"/>
              </a:rPr>
              <a:t>벤처기업 투자유치 지원 프로그램 </a:t>
            </a:r>
            <a:r>
              <a:rPr lang="en-US" altLang="ko-KR" sz="1200" b="1" i="0" dirty="0">
                <a:effectLst/>
                <a:latin typeface="Noto Sans Korean"/>
              </a:rPr>
              <a:t>1</a:t>
            </a:r>
            <a:r>
              <a:rPr lang="ko-KR" altLang="en-US" sz="1200" b="1" i="0" dirty="0">
                <a:effectLst/>
                <a:latin typeface="Noto Sans Korean"/>
              </a:rPr>
              <a:t>기 모집 공고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5C56ACB-7915-2B1C-FA8D-4DBC520DA8D1}"/>
              </a:ext>
            </a:extLst>
          </p:cNvPr>
          <p:cNvCxnSpPr/>
          <p:nvPr/>
        </p:nvCxnSpPr>
        <p:spPr>
          <a:xfrm>
            <a:off x="402664" y="2362986"/>
            <a:ext cx="896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708AB4-9A38-149D-8A6C-C0BCB5C4B4CE}"/>
              </a:ext>
            </a:extLst>
          </p:cNvPr>
          <p:cNvCxnSpPr>
            <a:cxnSpLocks/>
          </p:cNvCxnSpPr>
          <p:nvPr/>
        </p:nvCxnSpPr>
        <p:spPr>
          <a:xfrm>
            <a:off x="402664" y="1400739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1752A0-8CAE-62F9-F663-4C3B7CEA25B9}"/>
              </a:ext>
            </a:extLst>
          </p:cNvPr>
          <p:cNvSpPr txBox="1"/>
          <p:nvPr/>
        </p:nvSpPr>
        <p:spPr>
          <a:xfrm>
            <a:off x="331315" y="2069915"/>
            <a:ext cx="17509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2024-04-23 ~ 2024-05-08</a:t>
            </a:r>
          </a:p>
        </p:txBody>
      </p:sp>
      <p:graphicFrame>
        <p:nvGraphicFramePr>
          <p:cNvPr id="17" name="표 7">
            <a:extLst>
              <a:ext uri="{FF2B5EF4-FFF2-40B4-BE49-F238E27FC236}">
                <a16:creationId xmlns:a16="http://schemas.microsoft.com/office/drawing/2014/main" id="{C80F027D-199B-7B83-69DB-8D27E26CE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6781"/>
              </p:ext>
            </p:extLst>
          </p:nvPr>
        </p:nvGraphicFramePr>
        <p:xfrm>
          <a:off x="400734" y="2841493"/>
          <a:ext cx="8964000" cy="1440000"/>
        </p:xfrm>
        <a:graphic>
          <a:graphicData uri="http://schemas.openxmlformats.org/drawingml/2006/table">
            <a:tbl>
              <a:tblPr firstRow="1" bandRow="1"/>
              <a:tblGrid>
                <a:gridCol w="1800000">
                  <a:extLst>
                    <a:ext uri="{9D8B030D-6E8A-4147-A177-3AD203B41FA5}">
                      <a16:colId xmlns:a16="http://schemas.microsoft.com/office/drawing/2014/main" val="2485709317"/>
                    </a:ext>
                  </a:extLst>
                </a:gridCol>
                <a:gridCol w="7164000">
                  <a:extLst>
                    <a:ext uri="{9D8B030D-6E8A-4147-A177-3AD203B41FA5}">
                      <a16:colId xmlns:a16="http://schemas.microsoft.com/office/drawing/2014/main" val="1943532948"/>
                    </a:ext>
                  </a:extLst>
                </a:gridCol>
              </a:tblGrid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김지원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423487"/>
                  </a:ext>
                </a:extLst>
              </a:tr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휴대폰번호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010-1234-5678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110094"/>
                  </a:ext>
                </a:extLst>
              </a:tr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이메일 주소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kim@email.com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01488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신청일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2024-05-02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427987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7DDB482-DCC7-3DF3-614E-56FDE9EF18CE}"/>
              </a:ext>
            </a:extLst>
          </p:cNvPr>
          <p:cNvCxnSpPr>
            <a:cxnSpLocks/>
          </p:cNvCxnSpPr>
          <p:nvPr/>
        </p:nvCxnSpPr>
        <p:spPr>
          <a:xfrm>
            <a:off x="402664" y="2830496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3B93202F-AB74-8C69-9925-756E93FE2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724102"/>
              </p:ext>
            </p:extLst>
          </p:nvPr>
        </p:nvGraphicFramePr>
        <p:xfrm>
          <a:off x="400734" y="4762966"/>
          <a:ext cx="8964000" cy="720000"/>
        </p:xfrm>
        <a:graphic>
          <a:graphicData uri="http://schemas.openxmlformats.org/drawingml/2006/table">
            <a:tbl>
              <a:tblPr firstRow="1" bandRow="1"/>
              <a:tblGrid>
                <a:gridCol w="1800000">
                  <a:extLst>
                    <a:ext uri="{9D8B030D-6E8A-4147-A177-3AD203B41FA5}">
                      <a16:colId xmlns:a16="http://schemas.microsoft.com/office/drawing/2014/main" val="2485709317"/>
                    </a:ext>
                  </a:extLst>
                </a:gridCol>
                <a:gridCol w="7164000">
                  <a:extLst>
                    <a:ext uri="{9D8B030D-6E8A-4147-A177-3AD203B41FA5}">
                      <a16:colId xmlns:a16="http://schemas.microsoft.com/office/drawing/2014/main" val="1943532948"/>
                    </a:ext>
                  </a:extLst>
                </a:gridCol>
              </a:tblGrid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소속기관 구분 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일반기업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423487"/>
                  </a:ext>
                </a:extLst>
              </a:tr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소속기관명 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㈜일반기업명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11009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C335807D-8AA3-D1E7-8E6D-03D824255AEE}"/>
              </a:ext>
            </a:extLst>
          </p:cNvPr>
          <p:cNvSpPr txBox="1"/>
          <p:nvPr/>
        </p:nvSpPr>
        <p:spPr>
          <a:xfrm>
            <a:off x="325666" y="4442408"/>
            <a:ext cx="3682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  <a:cs typeface="함초롬돋움" panose="020B0604000101010101" pitchFamily="50" charset="-127"/>
              </a:rPr>
              <a:t>신청기업 정보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4AC443B-D15E-E892-5E1C-9DC344466929}"/>
              </a:ext>
            </a:extLst>
          </p:cNvPr>
          <p:cNvCxnSpPr>
            <a:cxnSpLocks/>
          </p:cNvCxnSpPr>
          <p:nvPr/>
        </p:nvCxnSpPr>
        <p:spPr>
          <a:xfrm>
            <a:off x="402664" y="4751969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7">
            <a:extLst>
              <a:ext uri="{FF2B5EF4-FFF2-40B4-BE49-F238E27FC236}">
                <a16:creationId xmlns:a16="http://schemas.microsoft.com/office/drawing/2014/main" id="{D8E93519-B7D4-1A47-4097-B158D5C69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119643"/>
              </p:ext>
            </p:extLst>
          </p:nvPr>
        </p:nvGraphicFramePr>
        <p:xfrm>
          <a:off x="400734" y="5963007"/>
          <a:ext cx="8964000" cy="720000"/>
        </p:xfrm>
        <a:graphic>
          <a:graphicData uri="http://schemas.openxmlformats.org/drawingml/2006/table">
            <a:tbl>
              <a:tblPr firstRow="1" bandRow="1"/>
              <a:tblGrid>
                <a:gridCol w="1800000">
                  <a:extLst>
                    <a:ext uri="{9D8B030D-6E8A-4147-A177-3AD203B41FA5}">
                      <a16:colId xmlns:a16="http://schemas.microsoft.com/office/drawing/2014/main" val="2485709317"/>
                    </a:ext>
                  </a:extLst>
                </a:gridCol>
                <a:gridCol w="7164000">
                  <a:extLst>
                    <a:ext uri="{9D8B030D-6E8A-4147-A177-3AD203B41FA5}">
                      <a16:colId xmlns:a16="http://schemas.microsoft.com/office/drawing/2014/main" val="194353294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782320" marR="0" indent="-78232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참가 신청서 및 사업계획서 </a:t>
                      </a:r>
                      <a:endParaRPr lang="ko-KR" altLang="en-US" sz="900" b="1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참가 신청서 및 사업계획서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.pdf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(445 KB)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4234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97790" marR="0" indent="-9779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개인정보 제공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이용 동의서 </a:t>
                      </a: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개인정보 제공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·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이용 동의서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.pdf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(445 KB)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873219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72D356FE-3946-4A0C-AD97-1F827FE450B0}"/>
              </a:ext>
            </a:extLst>
          </p:cNvPr>
          <p:cNvSpPr txBox="1"/>
          <p:nvPr/>
        </p:nvSpPr>
        <p:spPr>
          <a:xfrm>
            <a:off x="325666" y="5642449"/>
            <a:ext cx="3682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  <a:cs typeface="함초롬돋움" panose="020B0604000101010101" pitchFamily="50" charset="-127"/>
              </a:rPr>
              <a:t>제출서류 등록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B081B4E-1DA0-1534-9AEA-98640B1D2CA1}"/>
              </a:ext>
            </a:extLst>
          </p:cNvPr>
          <p:cNvCxnSpPr>
            <a:cxnSpLocks/>
          </p:cNvCxnSpPr>
          <p:nvPr/>
        </p:nvCxnSpPr>
        <p:spPr>
          <a:xfrm>
            <a:off x="402664" y="5952010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B348DD9-5FAA-6B58-FF8D-E17BD9022B21}"/>
              </a:ext>
            </a:extLst>
          </p:cNvPr>
          <p:cNvCxnSpPr/>
          <p:nvPr/>
        </p:nvCxnSpPr>
        <p:spPr>
          <a:xfrm>
            <a:off x="402664" y="4282066"/>
            <a:ext cx="896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0A8C202-3EE5-0C07-8EC2-5A6920584223}"/>
              </a:ext>
            </a:extLst>
          </p:cNvPr>
          <p:cNvCxnSpPr/>
          <p:nvPr/>
        </p:nvCxnSpPr>
        <p:spPr>
          <a:xfrm>
            <a:off x="402664" y="5479687"/>
            <a:ext cx="896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CF2E1E2-6CDB-61AD-58C0-CFB0DAD41E99}"/>
              </a:ext>
            </a:extLst>
          </p:cNvPr>
          <p:cNvSpPr txBox="1"/>
          <p:nvPr/>
        </p:nvSpPr>
        <p:spPr>
          <a:xfrm>
            <a:off x="325666" y="2520935"/>
            <a:ext cx="3682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  <a:cs typeface="함초롬돋움" panose="020B0604000101010101" pitchFamily="50" charset="-127"/>
              </a:rPr>
              <a:t>신청자 정보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AF32CF3-B8CF-4F6F-F39B-E595AE52F834}"/>
              </a:ext>
            </a:extLst>
          </p:cNvPr>
          <p:cNvSpPr/>
          <p:nvPr/>
        </p:nvSpPr>
        <p:spPr>
          <a:xfrm>
            <a:off x="8407967" y="5654831"/>
            <a:ext cx="828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전체 다운로드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2DB93B6-349D-EF17-FC8F-70042B4F2856}"/>
              </a:ext>
            </a:extLst>
          </p:cNvPr>
          <p:cNvSpPr txBox="1"/>
          <p:nvPr/>
        </p:nvSpPr>
        <p:spPr>
          <a:xfrm>
            <a:off x="10355844" y="1092566"/>
            <a:ext cx="166409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마이페이지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나의 활동내역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사업공고 신청</a:t>
            </a: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C28D76E0-E276-5143-A599-D5FB52DE11CB}"/>
              </a:ext>
            </a:extLst>
          </p:cNvPr>
          <p:cNvSpPr/>
          <p:nvPr/>
        </p:nvSpPr>
        <p:spPr>
          <a:xfrm>
            <a:off x="181807" y="130164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18DF9F93-8910-1F88-831A-9E0996E9E20B}"/>
              </a:ext>
            </a:extLst>
          </p:cNvPr>
          <p:cNvSpPr/>
          <p:nvPr/>
        </p:nvSpPr>
        <p:spPr>
          <a:xfrm>
            <a:off x="181807" y="255115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88BB54F1-B7AB-5D37-DD40-68401911696F}"/>
              </a:ext>
            </a:extLst>
          </p:cNvPr>
          <p:cNvSpPr/>
          <p:nvPr/>
        </p:nvSpPr>
        <p:spPr>
          <a:xfrm>
            <a:off x="181807" y="446142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FFB7B051-1FC7-35C7-661E-A97CAA107063}"/>
              </a:ext>
            </a:extLst>
          </p:cNvPr>
          <p:cNvSpPr/>
          <p:nvPr/>
        </p:nvSpPr>
        <p:spPr>
          <a:xfrm>
            <a:off x="181807" y="565648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5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30695C5B-111C-D051-1935-B3861476C449}"/>
              </a:ext>
            </a:extLst>
          </p:cNvPr>
          <p:cNvSpPr/>
          <p:nvPr/>
        </p:nvSpPr>
        <p:spPr>
          <a:xfrm>
            <a:off x="7206775" y="6016621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5-3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FDD7185C-CB76-9DD6-5C10-2CA41A76A7D4}"/>
              </a:ext>
            </a:extLst>
          </p:cNvPr>
          <p:cNvSpPr/>
          <p:nvPr/>
        </p:nvSpPr>
        <p:spPr>
          <a:xfrm>
            <a:off x="9289072" y="6016621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5-4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8169E027-F1B6-5119-7854-EDC01BCCA4E7}"/>
              </a:ext>
            </a:extLst>
          </p:cNvPr>
          <p:cNvSpPr/>
          <p:nvPr/>
        </p:nvSpPr>
        <p:spPr>
          <a:xfrm>
            <a:off x="8094536" y="565648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5-2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B144E56D-15E2-D249-9468-5EB0F446FB8E}"/>
              </a:ext>
            </a:extLst>
          </p:cNvPr>
          <p:cNvSpPr/>
          <p:nvPr/>
        </p:nvSpPr>
        <p:spPr>
          <a:xfrm>
            <a:off x="4378364" y="603673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5-1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FDAB671-313C-9A5F-B8D8-398C734E6DF1}"/>
              </a:ext>
            </a:extLst>
          </p:cNvPr>
          <p:cNvSpPr/>
          <p:nvPr/>
        </p:nvSpPr>
        <p:spPr>
          <a:xfrm>
            <a:off x="3656690" y="89428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F16B7BE-0D5A-D477-C285-0B8BD41E88DC}"/>
              </a:ext>
            </a:extLst>
          </p:cNvPr>
          <p:cNvGrpSpPr/>
          <p:nvPr/>
        </p:nvGrpSpPr>
        <p:grpSpPr>
          <a:xfrm>
            <a:off x="406193" y="1536410"/>
            <a:ext cx="2425358" cy="180000"/>
            <a:chOff x="677791" y="1780847"/>
            <a:chExt cx="2425358" cy="18000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2F88743-E13D-BEE5-6154-41DD6B078F55}"/>
                </a:ext>
              </a:extLst>
            </p:cNvPr>
            <p:cNvSpPr/>
            <p:nvPr/>
          </p:nvSpPr>
          <p:spPr>
            <a:xfrm>
              <a:off x="677791" y="1791473"/>
              <a:ext cx="540000" cy="16200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금융지원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14FCCD0-F7D8-6CCC-2153-93F1392C372F}"/>
                </a:ext>
              </a:extLst>
            </p:cNvPr>
            <p:cNvSpPr/>
            <p:nvPr/>
          </p:nvSpPr>
          <p:spPr>
            <a:xfrm>
              <a:off x="1268596" y="1790314"/>
              <a:ext cx="360000" cy="162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/>
                  </a:solidFill>
                  <a:latin typeface="+mn-ea"/>
                </a:rPr>
                <a:t>D-9</a:t>
              </a:r>
              <a:endParaRPr lang="ko-KR" altLang="en-US" sz="80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7D466DE-B877-F829-2B70-50E0FB6C11CF}"/>
                </a:ext>
              </a:extLst>
            </p:cNvPr>
            <p:cNvSpPr/>
            <p:nvPr/>
          </p:nvSpPr>
          <p:spPr>
            <a:xfrm>
              <a:off x="1807149" y="1780847"/>
              <a:ext cx="1296000" cy="180000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36000" bIns="0" rtlCol="0" anchor="ctr"/>
            <a:lstStyle/>
            <a:p>
              <a:r>
                <a:rPr lang="ko-KR" altLang="en-US" sz="800" b="1" kern="0" dirty="0">
                  <a:solidFill>
                    <a:schemeClr val="tx1"/>
                  </a:solidFill>
                  <a:latin typeface="+mj-ea"/>
                  <a:ea typeface="+mj-ea"/>
                </a:rPr>
                <a:t>국토교통과학기술진흥원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E7A9E98-B0B7-1F50-B9BB-594B88336495}"/>
                </a:ext>
              </a:extLst>
            </p:cNvPr>
            <p:cNvCxnSpPr>
              <a:cxnSpLocks/>
            </p:cNvCxnSpPr>
            <p:nvPr/>
          </p:nvCxnSpPr>
          <p:spPr>
            <a:xfrm>
              <a:off x="1720492" y="1798847"/>
              <a:ext cx="0" cy="144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C4B5FDF-FDE8-8866-93E9-4F29E3FB7CFB}"/>
              </a:ext>
            </a:extLst>
          </p:cNvPr>
          <p:cNvGrpSpPr/>
          <p:nvPr/>
        </p:nvGrpSpPr>
        <p:grpSpPr>
          <a:xfrm>
            <a:off x="7531827" y="6012802"/>
            <a:ext cx="1708618" cy="252000"/>
            <a:chOff x="7541352" y="5719960"/>
            <a:chExt cx="1708618" cy="25200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822A62A-081A-DDDA-ACDC-17A86E98D358}"/>
                </a:ext>
              </a:extLst>
            </p:cNvPr>
            <p:cNvGrpSpPr/>
            <p:nvPr/>
          </p:nvGrpSpPr>
          <p:grpSpPr>
            <a:xfrm>
              <a:off x="8421970" y="5719960"/>
              <a:ext cx="828000" cy="252000"/>
              <a:chOff x="7339351" y="1314095"/>
              <a:chExt cx="828000" cy="25200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1A4CF44-7B6E-F7F9-E8A7-4BA4A6D02E94}"/>
                  </a:ext>
                </a:extLst>
              </p:cNvPr>
              <p:cNvSpPr/>
              <p:nvPr/>
            </p:nvSpPr>
            <p:spPr>
              <a:xfrm>
                <a:off x="7339351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바로보기</a:t>
                </a:r>
              </a:p>
            </p:txBody>
          </p:sp>
          <p:pic>
            <p:nvPicPr>
              <p:cNvPr id="38" name="그림 37" descr="원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AA03879B-B9C8-26A1-6586-B4A2F8B4EE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589" y="1376841"/>
                <a:ext cx="125999" cy="126000"/>
              </a:xfrm>
              <a:prstGeom prst="rect">
                <a:avLst/>
              </a:prstGeom>
            </p:spPr>
          </p:pic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5A3F37F-2D81-09AF-E6E5-8544D62B64C9}"/>
                </a:ext>
              </a:extLst>
            </p:cNvPr>
            <p:cNvGrpSpPr/>
            <p:nvPr/>
          </p:nvGrpSpPr>
          <p:grpSpPr>
            <a:xfrm>
              <a:off x="7541352" y="5719960"/>
              <a:ext cx="828000" cy="252000"/>
              <a:chOff x="8217849" y="1314095"/>
              <a:chExt cx="828000" cy="252000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39215290-F854-982E-1D36-CEBCF9480A36}"/>
                  </a:ext>
                </a:extLst>
              </p:cNvPr>
              <p:cNvSpPr/>
              <p:nvPr/>
            </p:nvSpPr>
            <p:spPr>
              <a:xfrm>
                <a:off x="8217849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다운로드</a:t>
                </a:r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37DBFDC8-CF5B-8CDF-0826-3438BCE7D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26932" y="1375597"/>
                <a:ext cx="129600" cy="129600"/>
              </a:xfrm>
              <a:prstGeom prst="rect">
                <a:avLst/>
              </a:prstGeom>
            </p:spPr>
          </p:pic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F50999C-7873-8CEB-2F46-C1BEC2755A04}"/>
              </a:ext>
            </a:extLst>
          </p:cNvPr>
          <p:cNvGrpSpPr/>
          <p:nvPr/>
        </p:nvGrpSpPr>
        <p:grpSpPr>
          <a:xfrm>
            <a:off x="7531827" y="6374752"/>
            <a:ext cx="1708618" cy="252000"/>
            <a:chOff x="7541352" y="5719960"/>
            <a:chExt cx="1708618" cy="252000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EC6E6E19-E854-4E50-8B08-C39605624275}"/>
                </a:ext>
              </a:extLst>
            </p:cNvPr>
            <p:cNvGrpSpPr/>
            <p:nvPr/>
          </p:nvGrpSpPr>
          <p:grpSpPr>
            <a:xfrm>
              <a:off x="8421970" y="5719960"/>
              <a:ext cx="828000" cy="252000"/>
              <a:chOff x="7339351" y="1314095"/>
              <a:chExt cx="828000" cy="252000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7FEEDB2A-701F-F742-42E3-F9F1E8A8B510}"/>
                  </a:ext>
                </a:extLst>
              </p:cNvPr>
              <p:cNvSpPr/>
              <p:nvPr/>
            </p:nvSpPr>
            <p:spPr>
              <a:xfrm>
                <a:off x="7339351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바로보기</a:t>
                </a:r>
              </a:p>
            </p:txBody>
          </p:sp>
          <p:pic>
            <p:nvPicPr>
              <p:cNvPr id="50" name="그림 49" descr="원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AB28DB51-2522-3482-673F-B40841145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589" y="1376841"/>
                <a:ext cx="125999" cy="126000"/>
              </a:xfrm>
              <a:prstGeom prst="rect">
                <a:avLst/>
              </a:prstGeom>
            </p:spPr>
          </p:pic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C91E625-7BD9-D392-CD23-7AAF59E96A32}"/>
                </a:ext>
              </a:extLst>
            </p:cNvPr>
            <p:cNvGrpSpPr/>
            <p:nvPr/>
          </p:nvGrpSpPr>
          <p:grpSpPr>
            <a:xfrm>
              <a:off x="7541352" y="5719960"/>
              <a:ext cx="828000" cy="252000"/>
              <a:chOff x="8217849" y="1314095"/>
              <a:chExt cx="828000" cy="252000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5223FD0-1ABC-5199-6E90-70CA9A7A628F}"/>
                  </a:ext>
                </a:extLst>
              </p:cNvPr>
              <p:cNvSpPr/>
              <p:nvPr/>
            </p:nvSpPr>
            <p:spPr>
              <a:xfrm>
                <a:off x="8217849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다운로드</a:t>
                </a:r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087BB7C1-65BC-6DBE-5A87-4625A8F80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26932" y="1375597"/>
                <a:ext cx="129600" cy="129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75831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37C050-BA4A-31E4-C135-631A362DC22C}"/>
              </a:ext>
            </a:extLst>
          </p:cNvPr>
          <p:cNvSpPr txBox="1"/>
          <p:nvPr/>
        </p:nvSpPr>
        <p:spPr>
          <a:xfrm>
            <a:off x="5009821" y="3075056"/>
            <a:ext cx="217239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지원사업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70079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사업공고 신청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상세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/>
        </p:nvGraphicFramePr>
        <p:xfrm>
          <a:off x="9680490" y="1691003"/>
          <a:ext cx="2340000" cy="150720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목록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지원사업 신청내역 목록 화면으로 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신청취소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얼럿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신청을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취소하시겠습니까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?’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아니요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예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신청이 취소되었습니다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.’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 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수정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수정화면으로 전환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2702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마이페이지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사업공고 신청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상세</a:t>
            </a:r>
          </a:p>
        </p:txBody>
      </p:sp>
      <p:sp>
        <p:nvSpPr>
          <p:cNvPr id="82" name="Rectangle 1">
            <a:extLst>
              <a:ext uri="{FF2B5EF4-FFF2-40B4-BE49-F238E27FC236}">
                <a16:creationId xmlns:a16="http://schemas.microsoft.com/office/drawing/2014/main" id="{3A5FC6F5-A336-3F2D-4C80-3C993D038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Noto Sans Kore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49" name="표 7">
            <a:extLst>
              <a:ext uri="{FF2B5EF4-FFF2-40B4-BE49-F238E27FC236}">
                <a16:creationId xmlns:a16="http://schemas.microsoft.com/office/drawing/2014/main" id="{C7151D5C-564B-7A84-B44A-68CB70E087B9}"/>
              </a:ext>
            </a:extLst>
          </p:cNvPr>
          <p:cNvGraphicFramePr>
            <a:graphicFrameLocks noGrp="1"/>
          </p:cNvGraphicFramePr>
          <p:nvPr/>
        </p:nvGraphicFramePr>
        <p:xfrm>
          <a:off x="400734" y="786512"/>
          <a:ext cx="8964000" cy="2520000"/>
        </p:xfrm>
        <a:graphic>
          <a:graphicData uri="http://schemas.openxmlformats.org/drawingml/2006/table">
            <a:tbl>
              <a:tblPr firstRow="1" bandRow="1"/>
              <a:tblGrid>
                <a:gridCol w="1800000">
                  <a:extLst>
                    <a:ext uri="{9D8B030D-6E8A-4147-A177-3AD203B41FA5}">
                      <a16:colId xmlns:a16="http://schemas.microsoft.com/office/drawing/2014/main" val="2485709317"/>
                    </a:ext>
                  </a:extLst>
                </a:gridCol>
                <a:gridCol w="7164000">
                  <a:extLst>
                    <a:ext uri="{9D8B030D-6E8A-4147-A177-3AD203B41FA5}">
                      <a16:colId xmlns:a16="http://schemas.microsoft.com/office/drawing/2014/main" val="194353294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99060" marR="0" indent="-9906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ESG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자가진단 결과 보고서 </a:t>
                      </a: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ESG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자가진단 결과 보고서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.pdf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(445 KB)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66289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99060" marR="0" indent="-9906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법인등기부등본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법인등기부등본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.pdf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(819 KB)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4234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99060" marR="0" indent="-9906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사업자등록증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사업자등록증명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.pdf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(819 KB)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8732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99060" marR="0" indent="-9906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국세 및 지방세 완납증명서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국세 및 지방세 완납증명서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.pdf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(819 KB)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32652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1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표준재무제표증명원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표준재무제표증명원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.pdf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(819 KB)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86246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97790" marR="0" indent="-9779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대보험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가입자 명부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대보험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가입자 명부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.pdf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(819 KB)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796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97790" marR="0" indent="-9779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주주명부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주주명부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.pdf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함초롬돋움"/>
                          <a:ea typeface="함초롬돋움"/>
                          <a:cs typeface="+mn-cs"/>
                        </a:rPr>
                        <a:t>(819 KB)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148811"/>
                  </a:ext>
                </a:extLst>
              </a:tr>
            </a:tbl>
          </a:graphicData>
        </a:graphic>
      </p:graphicFrame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9667865F-A122-DB70-C263-21C8AA90F25E}"/>
              </a:ext>
            </a:extLst>
          </p:cNvPr>
          <p:cNvGrpSpPr/>
          <p:nvPr/>
        </p:nvGrpSpPr>
        <p:grpSpPr>
          <a:xfrm>
            <a:off x="7529469" y="831081"/>
            <a:ext cx="1706498" cy="252000"/>
            <a:chOff x="7339351" y="1314095"/>
            <a:chExt cx="1706498" cy="252000"/>
          </a:xfrm>
        </p:grpSpPr>
        <p:grpSp>
          <p:nvGrpSpPr>
            <p:cNvPr id="252" name="그룹 251">
              <a:extLst>
                <a:ext uri="{FF2B5EF4-FFF2-40B4-BE49-F238E27FC236}">
                  <a16:creationId xmlns:a16="http://schemas.microsoft.com/office/drawing/2014/main" id="{CCAFBF5F-9829-2DA5-903F-EF60520849FD}"/>
                </a:ext>
              </a:extLst>
            </p:cNvPr>
            <p:cNvGrpSpPr/>
            <p:nvPr/>
          </p:nvGrpSpPr>
          <p:grpSpPr>
            <a:xfrm>
              <a:off x="7339351" y="1314095"/>
              <a:ext cx="828000" cy="252000"/>
              <a:chOff x="7339351" y="1314095"/>
              <a:chExt cx="828000" cy="252000"/>
            </a:xfrm>
          </p:grpSpPr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9096CD86-F1F7-B247-9548-95459E3AA09C}"/>
                  </a:ext>
                </a:extLst>
              </p:cNvPr>
              <p:cNvSpPr/>
              <p:nvPr/>
            </p:nvSpPr>
            <p:spPr>
              <a:xfrm>
                <a:off x="7339351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바로보기</a:t>
                </a:r>
              </a:p>
            </p:txBody>
          </p:sp>
          <p:pic>
            <p:nvPicPr>
              <p:cNvPr id="257" name="그림 256" descr="원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91E64A36-5DB1-83D1-C0FA-E9285D525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589" y="1376841"/>
                <a:ext cx="125999" cy="126000"/>
              </a:xfrm>
              <a:prstGeom prst="rect">
                <a:avLst/>
              </a:prstGeom>
            </p:spPr>
          </p:pic>
        </p:grpSp>
        <p:grpSp>
          <p:nvGrpSpPr>
            <p:cNvPr id="253" name="그룹 252">
              <a:extLst>
                <a:ext uri="{FF2B5EF4-FFF2-40B4-BE49-F238E27FC236}">
                  <a16:creationId xmlns:a16="http://schemas.microsoft.com/office/drawing/2014/main" id="{ED83E3FD-4EE4-7A93-F722-4F298FF781CE}"/>
                </a:ext>
              </a:extLst>
            </p:cNvPr>
            <p:cNvGrpSpPr/>
            <p:nvPr/>
          </p:nvGrpSpPr>
          <p:grpSpPr>
            <a:xfrm>
              <a:off x="8217849" y="1314095"/>
              <a:ext cx="828000" cy="252000"/>
              <a:chOff x="8217849" y="1314095"/>
              <a:chExt cx="828000" cy="252000"/>
            </a:xfrm>
          </p:grpSpPr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B5E38415-F684-A626-944F-BE79D16D7A1D}"/>
                  </a:ext>
                </a:extLst>
              </p:cNvPr>
              <p:cNvSpPr/>
              <p:nvPr/>
            </p:nvSpPr>
            <p:spPr>
              <a:xfrm>
                <a:off x="8217849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다운로드</a:t>
                </a:r>
              </a:p>
            </p:txBody>
          </p:sp>
          <p:pic>
            <p:nvPicPr>
              <p:cNvPr id="255" name="그림 254">
                <a:extLst>
                  <a:ext uri="{FF2B5EF4-FFF2-40B4-BE49-F238E27FC236}">
                    <a16:creationId xmlns:a16="http://schemas.microsoft.com/office/drawing/2014/main" id="{F036CB4F-AD8D-9508-9C54-F72F83DDF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26932" y="1375597"/>
                <a:ext cx="129600" cy="129600"/>
              </a:xfrm>
              <a:prstGeom prst="rect">
                <a:avLst/>
              </a:prstGeom>
            </p:spPr>
          </p:pic>
        </p:grp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8F073E74-085E-9AAF-421A-69283202A73B}"/>
              </a:ext>
            </a:extLst>
          </p:cNvPr>
          <p:cNvGrpSpPr/>
          <p:nvPr/>
        </p:nvGrpSpPr>
        <p:grpSpPr>
          <a:xfrm>
            <a:off x="7529469" y="1194149"/>
            <a:ext cx="1706498" cy="252000"/>
            <a:chOff x="7339351" y="1314095"/>
            <a:chExt cx="1706498" cy="252000"/>
          </a:xfrm>
        </p:grpSpPr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0DBE8729-C6A4-3DF7-E49B-B7941C267A3A}"/>
                </a:ext>
              </a:extLst>
            </p:cNvPr>
            <p:cNvGrpSpPr/>
            <p:nvPr/>
          </p:nvGrpSpPr>
          <p:grpSpPr>
            <a:xfrm>
              <a:off x="7339351" y="1314095"/>
              <a:ext cx="828000" cy="252000"/>
              <a:chOff x="7339351" y="1314095"/>
              <a:chExt cx="828000" cy="252000"/>
            </a:xfrm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589A286F-EDCC-EA81-034E-A148876A8804}"/>
                  </a:ext>
                </a:extLst>
              </p:cNvPr>
              <p:cNvSpPr/>
              <p:nvPr/>
            </p:nvSpPr>
            <p:spPr>
              <a:xfrm>
                <a:off x="7339351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바로보기</a:t>
                </a:r>
              </a:p>
            </p:txBody>
          </p:sp>
          <p:pic>
            <p:nvPicPr>
              <p:cNvPr id="264" name="그림 263" descr="원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C7C22B29-F434-67F9-F484-6F2D77200C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589" y="1376841"/>
                <a:ext cx="125999" cy="126000"/>
              </a:xfrm>
              <a:prstGeom prst="rect">
                <a:avLst/>
              </a:prstGeom>
            </p:spPr>
          </p:pic>
        </p:grpSp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D0FF342C-AF24-4783-217C-1E7303BA80D0}"/>
                </a:ext>
              </a:extLst>
            </p:cNvPr>
            <p:cNvGrpSpPr/>
            <p:nvPr/>
          </p:nvGrpSpPr>
          <p:grpSpPr>
            <a:xfrm>
              <a:off x="8217849" y="1314095"/>
              <a:ext cx="828000" cy="252000"/>
              <a:chOff x="8217849" y="1314095"/>
              <a:chExt cx="828000" cy="252000"/>
            </a:xfrm>
          </p:grpSpPr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F6F9A74B-6626-98A7-E332-357E241000DF}"/>
                  </a:ext>
                </a:extLst>
              </p:cNvPr>
              <p:cNvSpPr/>
              <p:nvPr/>
            </p:nvSpPr>
            <p:spPr>
              <a:xfrm>
                <a:off x="8217849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다운로드</a:t>
                </a:r>
              </a:p>
            </p:txBody>
          </p:sp>
          <p:pic>
            <p:nvPicPr>
              <p:cNvPr id="262" name="그림 261">
                <a:extLst>
                  <a:ext uri="{FF2B5EF4-FFF2-40B4-BE49-F238E27FC236}">
                    <a16:creationId xmlns:a16="http://schemas.microsoft.com/office/drawing/2014/main" id="{833845A0-1B30-E164-872F-BF14186DE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26932" y="1375597"/>
                <a:ext cx="129600" cy="129600"/>
              </a:xfrm>
              <a:prstGeom prst="rect">
                <a:avLst/>
              </a:prstGeom>
            </p:spPr>
          </p:pic>
        </p:grpSp>
      </p:grp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69D7052C-DAC1-B3D3-3109-B1DA885CE831}"/>
              </a:ext>
            </a:extLst>
          </p:cNvPr>
          <p:cNvGrpSpPr/>
          <p:nvPr/>
        </p:nvGrpSpPr>
        <p:grpSpPr>
          <a:xfrm>
            <a:off x="7529469" y="1556288"/>
            <a:ext cx="1706498" cy="252000"/>
            <a:chOff x="7339351" y="1314095"/>
            <a:chExt cx="1706498" cy="252000"/>
          </a:xfrm>
        </p:grpSpPr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62A190E2-D112-3DC6-ED00-0B20E7BDE5BE}"/>
                </a:ext>
              </a:extLst>
            </p:cNvPr>
            <p:cNvGrpSpPr/>
            <p:nvPr/>
          </p:nvGrpSpPr>
          <p:grpSpPr>
            <a:xfrm>
              <a:off x="7339351" y="1314095"/>
              <a:ext cx="828000" cy="252000"/>
              <a:chOff x="7339351" y="1314095"/>
              <a:chExt cx="828000" cy="252000"/>
            </a:xfrm>
          </p:grpSpPr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FA5C3217-0555-C4EA-9187-9EE223B897CE}"/>
                  </a:ext>
                </a:extLst>
              </p:cNvPr>
              <p:cNvSpPr/>
              <p:nvPr/>
            </p:nvSpPr>
            <p:spPr>
              <a:xfrm>
                <a:off x="7339351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바로보기</a:t>
                </a:r>
              </a:p>
            </p:txBody>
          </p:sp>
          <p:pic>
            <p:nvPicPr>
              <p:cNvPr id="271" name="그림 270" descr="원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1965381E-AF5E-72FB-324C-0B18CD806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589" y="1376841"/>
                <a:ext cx="125999" cy="126000"/>
              </a:xfrm>
              <a:prstGeom prst="rect">
                <a:avLst/>
              </a:prstGeom>
            </p:spPr>
          </p:pic>
        </p:grpSp>
        <p:grpSp>
          <p:nvGrpSpPr>
            <p:cNvPr id="267" name="그룹 266">
              <a:extLst>
                <a:ext uri="{FF2B5EF4-FFF2-40B4-BE49-F238E27FC236}">
                  <a16:creationId xmlns:a16="http://schemas.microsoft.com/office/drawing/2014/main" id="{665946EF-5D80-5046-16A6-FDCB3DA17CD3}"/>
                </a:ext>
              </a:extLst>
            </p:cNvPr>
            <p:cNvGrpSpPr/>
            <p:nvPr/>
          </p:nvGrpSpPr>
          <p:grpSpPr>
            <a:xfrm>
              <a:off x="8217849" y="1314095"/>
              <a:ext cx="828000" cy="252000"/>
              <a:chOff x="8217849" y="1314095"/>
              <a:chExt cx="828000" cy="252000"/>
            </a:xfrm>
          </p:grpSpPr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DB84950-3944-3BC6-EFEF-51297ED548BE}"/>
                  </a:ext>
                </a:extLst>
              </p:cNvPr>
              <p:cNvSpPr/>
              <p:nvPr/>
            </p:nvSpPr>
            <p:spPr>
              <a:xfrm>
                <a:off x="8217849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다운로드</a:t>
                </a:r>
              </a:p>
            </p:txBody>
          </p:sp>
          <p:pic>
            <p:nvPicPr>
              <p:cNvPr id="269" name="그림 268">
                <a:extLst>
                  <a:ext uri="{FF2B5EF4-FFF2-40B4-BE49-F238E27FC236}">
                    <a16:creationId xmlns:a16="http://schemas.microsoft.com/office/drawing/2014/main" id="{190C748D-76B2-8310-8187-6A04A90E59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26932" y="1375597"/>
                <a:ext cx="129600" cy="129600"/>
              </a:xfrm>
              <a:prstGeom prst="rect">
                <a:avLst/>
              </a:prstGeom>
            </p:spPr>
          </p:pic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1DF8931-09DC-1928-EB42-1C5399843581}"/>
              </a:ext>
            </a:extLst>
          </p:cNvPr>
          <p:cNvGrpSpPr/>
          <p:nvPr/>
        </p:nvGrpSpPr>
        <p:grpSpPr>
          <a:xfrm>
            <a:off x="7529469" y="1908446"/>
            <a:ext cx="1706498" cy="252000"/>
            <a:chOff x="7339351" y="1314095"/>
            <a:chExt cx="1706498" cy="25200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67C864CD-BCCE-D420-0449-B56D4E110143}"/>
                </a:ext>
              </a:extLst>
            </p:cNvPr>
            <p:cNvGrpSpPr/>
            <p:nvPr/>
          </p:nvGrpSpPr>
          <p:grpSpPr>
            <a:xfrm>
              <a:off x="7339351" y="1314095"/>
              <a:ext cx="828000" cy="252000"/>
              <a:chOff x="7339351" y="1314095"/>
              <a:chExt cx="828000" cy="252000"/>
            </a:xfrm>
          </p:grpSpPr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117F0F60-35D4-002D-442B-A6D6C4843E49}"/>
                  </a:ext>
                </a:extLst>
              </p:cNvPr>
              <p:cNvSpPr/>
              <p:nvPr/>
            </p:nvSpPr>
            <p:spPr>
              <a:xfrm>
                <a:off x="7339351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바로보기</a:t>
                </a:r>
              </a:p>
            </p:txBody>
          </p:sp>
          <p:pic>
            <p:nvPicPr>
              <p:cNvPr id="278" name="그림 277" descr="원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DD77D870-F68F-21C6-A0E9-B679873F9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589" y="1376841"/>
                <a:ext cx="125999" cy="126000"/>
              </a:xfrm>
              <a:prstGeom prst="rect">
                <a:avLst/>
              </a:prstGeom>
            </p:spPr>
          </p:pic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440DEBF6-48AE-5436-D888-D0DFF3735236}"/>
                </a:ext>
              </a:extLst>
            </p:cNvPr>
            <p:cNvGrpSpPr/>
            <p:nvPr/>
          </p:nvGrpSpPr>
          <p:grpSpPr>
            <a:xfrm>
              <a:off x="8217849" y="1314095"/>
              <a:ext cx="828000" cy="252000"/>
              <a:chOff x="8217849" y="1314095"/>
              <a:chExt cx="828000" cy="252000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50E07922-4D4C-52C5-3006-2B1EE578E5A4}"/>
                  </a:ext>
                </a:extLst>
              </p:cNvPr>
              <p:cNvSpPr/>
              <p:nvPr/>
            </p:nvSpPr>
            <p:spPr>
              <a:xfrm>
                <a:off x="8217849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다운로드</a:t>
                </a:r>
              </a:p>
            </p:txBody>
          </p:sp>
          <p:pic>
            <p:nvPicPr>
              <p:cNvPr id="276" name="그림 275">
                <a:extLst>
                  <a:ext uri="{FF2B5EF4-FFF2-40B4-BE49-F238E27FC236}">
                    <a16:creationId xmlns:a16="http://schemas.microsoft.com/office/drawing/2014/main" id="{60F3F524-ACB1-BA6B-FD6C-8BB583768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26932" y="1375597"/>
                <a:ext cx="129600" cy="129600"/>
              </a:xfrm>
              <a:prstGeom prst="rect">
                <a:avLst/>
              </a:prstGeom>
            </p:spPr>
          </p:pic>
        </p:grpSp>
      </p:grp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B4084FFE-F37F-A1CD-536A-26C98C00FBB1}"/>
              </a:ext>
            </a:extLst>
          </p:cNvPr>
          <p:cNvGrpSpPr/>
          <p:nvPr/>
        </p:nvGrpSpPr>
        <p:grpSpPr>
          <a:xfrm>
            <a:off x="7529469" y="2271514"/>
            <a:ext cx="1706498" cy="252000"/>
            <a:chOff x="7339351" y="1314095"/>
            <a:chExt cx="1706498" cy="252000"/>
          </a:xfrm>
        </p:grpSpPr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4833B963-0058-FFFE-E261-B20FD5014398}"/>
                </a:ext>
              </a:extLst>
            </p:cNvPr>
            <p:cNvGrpSpPr/>
            <p:nvPr/>
          </p:nvGrpSpPr>
          <p:grpSpPr>
            <a:xfrm>
              <a:off x="7339351" y="1314095"/>
              <a:ext cx="828000" cy="252000"/>
              <a:chOff x="7339351" y="1314095"/>
              <a:chExt cx="828000" cy="252000"/>
            </a:xfrm>
          </p:grpSpPr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931FAA48-B5AC-3059-BF64-8981CC379307}"/>
                  </a:ext>
                </a:extLst>
              </p:cNvPr>
              <p:cNvSpPr/>
              <p:nvPr/>
            </p:nvSpPr>
            <p:spPr>
              <a:xfrm>
                <a:off x="7339351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바로보기</a:t>
                </a:r>
              </a:p>
            </p:txBody>
          </p:sp>
          <p:pic>
            <p:nvPicPr>
              <p:cNvPr id="285" name="그림 284" descr="원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9CB32B6B-8802-BA66-3EFD-2B86A4AB6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589" y="1376841"/>
                <a:ext cx="125999" cy="126000"/>
              </a:xfrm>
              <a:prstGeom prst="rect">
                <a:avLst/>
              </a:prstGeom>
            </p:spPr>
          </p:pic>
        </p:grpSp>
        <p:grpSp>
          <p:nvGrpSpPr>
            <p:cNvPr id="281" name="그룹 280">
              <a:extLst>
                <a:ext uri="{FF2B5EF4-FFF2-40B4-BE49-F238E27FC236}">
                  <a16:creationId xmlns:a16="http://schemas.microsoft.com/office/drawing/2014/main" id="{721442D5-E2AA-580D-0D55-1E0B6B1AC955}"/>
                </a:ext>
              </a:extLst>
            </p:cNvPr>
            <p:cNvGrpSpPr/>
            <p:nvPr/>
          </p:nvGrpSpPr>
          <p:grpSpPr>
            <a:xfrm>
              <a:off x="8217849" y="1314095"/>
              <a:ext cx="828000" cy="252000"/>
              <a:chOff x="8217849" y="1314095"/>
              <a:chExt cx="828000" cy="252000"/>
            </a:xfrm>
          </p:grpSpPr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76286C31-311C-69FA-2076-E6F70DD0E3DA}"/>
                  </a:ext>
                </a:extLst>
              </p:cNvPr>
              <p:cNvSpPr/>
              <p:nvPr/>
            </p:nvSpPr>
            <p:spPr>
              <a:xfrm>
                <a:off x="8217849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다운로드</a:t>
                </a:r>
              </a:p>
            </p:txBody>
          </p:sp>
          <p:pic>
            <p:nvPicPr>
              <p:cNvPr id="283" name="그림 282">
                <a:extLst>
                  <a:ext uri="{FF2B5EF4-FFF2-40B4-BE49-F238E27FC236}">
                    <a16:creationId xmlns:a16="http://schemas.microsoft.com/office/drawing/2014/main" id="{6B30C3EF-65D1-9CD5-45C9-904824185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26932" y="1375597"/>
                <a:ext cx="129600" cy="129600"/>
              </a:xfrm>
              <a:prstGeom prst="rect">
                <a:avLst/>
              </a:prstGeom>
            </p:spPr>
          </p:pic>
        </p:grp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9A0B0618-6455-C58B-9FD0-1E1D9492358E}"/>
              </a:ext>
            </a:extLst>
          </p:cNvPr>
          <p:cNvGrpSpPr/>
          <p:nvPr/>
        </p:nvGrpSpPr>
        <p:grpSpPr>
          <a:xfrm>
            <a:off x="7529469" y="2633653"/>
            <a:ext cx="1706498" cy="252000"/>
            <a:chOff x="7339351" y="1314095"/>
            <a:chExt cx="1706498" cy="252000"/>
          </a:xfrm>
        </p:grpSpPr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F5965693-1EF1-B4A4-18D7-80DA9952E1E1}"/>
                </a:ext>
              </a:extLst>
            </p:cNvPr>
            <p:cNvGrpSpPr/>
            <p:nvPr/>
          </p:nvGrpSpPr>
          <p:grpSpPr>
            <a:xfrm>
              <a:off x="7339351" y="1314095"/>
              <a:ext cx="828000" cy="252000"/>
              <a:chOff x="7339351" y="1314095"/>
              <a:chExt cx="828000" cy="252000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EA799C7-6617-CEEC-FC1D-D80D71F62797}"/>
                  </a:ext>
                </a:extLst>
              </p:cNvPr>
              <p:cNvSpPr/>
              <p:nvPr/>
            </p:nvSpPr>
            <p:spPr>
              <a:xfrm>
                <a:off x="7339351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바로보기</a:t>
                </a:r>
              </a:p>
            </p:txBody>
          </p:sp>
          <p:pic>
            <p:nvPicPr>
              <p:cNvPr id="292" name="그림 291" descr="원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73619A29-A94E-AD60-81E9-A0EFF2129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589" y="1376841"/>
                <a:ext cx="125999" cy="126000"/>
              </a:xfrm>
              <a:prstGeom prst="rect">
                <a:avLst/>
              </a:prstGeom>
            </p:spPr>
          </p:pic>
        </p:grp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A63169BF-7D3A-63A2-B997-27CFD5AE3209}"/>
                </a:ext>
              </a:extLst>
            </p:cNvPr>
            <p:cNvGrpSpPr/>
            <p:nvPr/>
          </p:nvGrpSpPr>
          <p:grpSpPr>
            <a:xfrm>
              <a:off x="8217849" y="1314095"/>
              <a:ext cx="828000" cy="252000"/>
              <a:chOff x="8217849" y="1314095"/>
              <a:chExt cx="828000" cy="252000"/>
            </a:xfrm>
          </p:grpSpPr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91A46889-22A9-13B0-CCF4-8FA3949E102B}"/>
                  </a:ext>
                </a:extLst>
              </p:cNvPr>
              <p:cNvSpPr/>
              <p:nvPr/>
            </p:nvSpPr>
            <p:spPr>
              <a:xfrm>
                <a:off x="8217849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다운로드</a:t>
                </a:r>
              </a:p>
            </p:txBody>
          </p:sp>
          <p:pic>
            <p:nvPicPr>
              <p:cNvPr id="290" name="그림 289">
                <a:extLst>
                  <a:ext uri="{FF2B5EF4-FFF2-40B4-BE49-F238E27FC236}">
                    <a16:creationId xmlns:a16="http://schemas.microsoft.com/office/drawing/2014/main" id="{E5472D73-C99F-C840-E3FE-8BFF22A32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26932" y="1375597"/>
                <a:ext cx="129600" cy="129600"/>
              </a:xfrm>
              <a:prstGeom prst="rect">
                <a:avLst/>
              </a:prstGeom>
            </p:spPr>
          </p:pic>
        </p:grpSp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7F112ECD-D32C-DC6F-1222-7EDC9591781F}"/>
              </a:ext>
            </a:extLst>
          </p:cNvPr>
          <p:cNvGrpSpPr/>
          <p:nvPr/>
        </p:nvGrpSpPr>
        <p:grpSpPr>
          <a:xfrm>
            <a:off x="7529469" y="2995794"/>
            <a:ext cx="1706498" cy="252000"/>
            <a:chOff x="7339351" y="1314095"/>
            <a:chExt cx="1706498" cy="252000"/>
          </a:xfrm>
        </p:grpSpPr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CD226076-8AB3-9A1E-F9EB-34F14AA5456F}"/>
                </a:ext>
              </a:extLst>
            </p:cNvPr>
            <p:cNvGrpSpPr/>
            <p:nvPr/>
          </p:nvGrpSpPr>
          <p:grpSpPr>
            <a:xfrm>
              <a:off x="7339351" y="1314095"/>
              <a:ext cx="828000" cy="252000"/>
              <a:chOff x="7339351" y="1314095"/>
              <a:chExt cx="828000" cy="252000"/>
            </a:xfrm>
          </p:grpSpPr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B52622B8-9E74-629F-77D6-978B77CE459B}"/>
                  </a:ext>
                </a:extLst>
              </p:cNvPr>
              <p:cNvSpPr/>
              <p:nvPr/>
            </p:nvSpPr>
            <p:spPr>
              <a:xfrm>
                <a:off x="7339351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바로보기</a:t>
                </a:r>
              </a:p>
            </p:txBody>
          </p:sp>
          <p:pic>
            <p:nvPicPr>
              <p:cNvPr id="299" name="그림 298" descr="원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BFFA81B7-40F5-9496-9A2B-52747E25BF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589" y="1376841"/>
                <a:ext cx="125999" cy="126000"/>
              </a:xfrm>
              <a:prstGeom prst="rect">
                <a:avLst/>
              </a:prstGeom>
            </p:spPr>
          </p:pic>
        </p:grpSp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012E47DA-380B-AD03-2CCC-694612E6C05F}"/>
                </a:ext>
              </a:extLst>
            </p:cNvPr>
            <p:cNvGrpSpPr/>
            <p:nvPr/>
          </p:nvGrpSpPr>
          <p:grpSpPr>
            <a:xfrm>
              <a:off x="8217849" y="1314095"/>
              <a:ext cx="828000" cy="252000"/>
              <a:chOff x="8217849" y="1314095"/>
              <a:chExt cx="828000" cy="252000"/>
            </a:xfrm>
          </p:grpSpPr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5F7D6410-7968-8276-92AB-75C390835E87}"/>
                  </a:ext>
                </a:extLst>
              </p:cNvPr>
              <p:cNvSpPr/>
              <p:nvPr/>
            </p:nvSpPr>
            <p:spPr>
              <a:xfrm>
                <a:off x="8217849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다운로드</a:t>
                </a:r>
              </a:p>
            </p:txBody>
          </p:sp>
          <p:pic>
            <p:nvPicPr>
              <p:cNvPr id="297" name="그림 296">
                <a:extLst>
                  <a:ext uri="{FF2B5EF4-FFF2-40B4-BE49-F238E27FC236}">
                    <a16:creationId xmlns:a16="http://schemas.microsoft.com/office/drawing/2014/main" id="{1CADC20A-DAB7-E05C-2346-CAD9BD45C0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26932" y="1375597"/>
                <a:ext cx="129600" cy="129600"/>
              </a:xfrm>
              <a:prstGeom prst="rect">
                <a:avLst/>
              </a:prstGeom>
            </p:spPr>
          </p:pic>
        </p:grpSp>
      </p:grpSp>
      <p:sp>
        <p:nvSpPr>
          <p:cNvPr id="309" name="TextBox 308">
            <a:extLst>
              <a:ext uri="{FF2B5EF4-FFF2-40B4-BE49-F238E27FC236}">
                <a16:creationId xmlns:a16="http://schemas.microsoft.com/office/drawing/2014/main" id="{59850C91-E487-4981-2EDD-5D8B08639DF7}"/>
              </a:ext>
            </a:extLst>
          </p:cNvPr>
          <p:cNvSpPr txBox="1"/>
          <p:nvPr/>
        </p:nvSpPr>
        <p:spPr>
          <a:xfrm>
            <a:off x="10355844" y="1092566"/>
            <a:ext cx="166409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마이페이지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나의 활동내역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사업공고 신청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021351-034F-EF15-740D-29BE83C633FE}"/>
              </a:ext>
            </a:extLst>
          </p:cNvPr>
          <p:cNvSpPr/>
          <p:nvPr/>
        </p:nvSpPr>
        <p:spPr>
          <a:xfrm>
            <a:off x="317551" y="3986590"/>
            <a:ext cx="5077031" cy="4850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0" i="0" dirty="0">
                <a:solidFill>
                  <a:srgbClr val="333333"/>
                </a:solidFill>
                <a:effectLst/>
                <a:latin typeface="Noto Sans Korean"/>
              </a:rPr>
              <a:t>※ </a:t>
            </a:r>
            <a:r>
              <a:rPr lang="ko-KR" altLang="en-US" sz="900" b="0" i="0" dirty="0">
                <a:solidFill>
                  <a:srgbClr val="333333"/>
                </a:solidFill>
                <a:effectLst/>
                <a:latin typeface="Noto Sans Korean"/>
              </a:rPr>
              <a:t> 신청정보를 정확하게 입력하여 부정확한 정보로 인해 불이익을 받지 않도록 유의하시기 바랍니다</a:t>
            </a:r>
            <a:r>
              <a:rPr lang="en-US" altLang="ko-KR" sz="900" b="0" i="0" dirty="0">
                <a:solidFill>
                  <a:srgbClr val="333333"/>
                </a:solidFill>
                <a:effectLst/>
                <a:latin typeface="Noto Sans Korean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b="0" i="0" dirty="0">
                <a:solidFill>
                  <a:srgbClr val="333333"/>
                </a:solidFill>
                <a:effectLst/>
                <a:latin typeface="Noto Sans Korean"/>
              </a:rPr>
              <a:t>※ </a:t>
            </a:r>
            <a:r>
              <a:rPr lang="ko-KR" altLang="en-US" sz="900" b="0" i="0" dirty="0">
                <a:solidFill>
                  <a:srgbClr val="333333"/>
                </a:solidFill>
                <a:effectLst/>
                <a:latin typeface="Noto Sans Korean"/>
              </a:rPr>
              <a:t>사업공고 신청 기간 중 정보수정 및 신청취소를 할 수 있습니다</a:t>
            </a:r>
            <a:r>
              <a:rPr lang="en-US" altLang="ko-KR" sz="900" b="0" i="0" dirty="0">
                <a:solidFill>
                  <a:srgbClr val="333333"/>
                </a:solidFill>
                <a:effectLst/>
                <a:latin typeface="Noto Sans Korean"/>
              </a:rPr>
              <a:t>. </a:t>
            </a:r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39B18A68-3CC7-95C5-424E-C890630E3081}"/>
              </a:ext>
            </a:extLst>
          </p:cNvPr>
          <p:cNvSpPr txBox="1"/>
          <p:nvPr/>
        </p:nvSpPr>
        <p:spPr>
          <a:xfrm>
            <a:off x="624088" y="3551037"/>
            <a:ext cx="3834383" cy="15433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ko-KR" altLang="en-US" sz="900" u="sng" noProof="1">
                <a:solidFill>
                  <a:srgbClr val="000000"/>
                </a:solidFill>
                <a:latin typeface="+mn-ea"/>
                <a:cs typeface="KoPubWorld돋움체_Pro Light" panose="00000300000000000000" pitchFamily="50" charset="-127"/>
              </a:rPr>
              <a:t>개인정보 수집 및 이용</a:t>
            </a:r>
            <a:r>
              <a:rPr lang="ko-KR" altLang="en-US" sz="900" noProof="1">
                <a:solidFill>
                  <a:srgbClr val="000000"/>
                </a:solidFill>
                <a:latin typeface="+mn-ea"/>
                <a:cs typeface="KoPubWorld돋움체_Pro Light" panose="00000300000000000000" pitchFamily="50" charset="-127"/>
              </a:rPr>
              <a:t>에 동의합니다</a:t>
            </a:r>
            <a:r>
              <a:rPr lang="en-US" altLang="ko-KR" sz="900" noProof="1">
                <a:solidFill>
                  <a:srgbClr val="000000"/>
                </a:solidFill>
                <a:latin typeface="+mn-ea"/>
                <a:cs typeface="KoPubWorld돋움체_Pro Light" panose="00000300000000000000" pitchFamily="50" charset="-127"/>
              </a:rPr>
              <a:t>.</a:t>
            </a:r>
            <a:r>
              <a:rPr lang="en-US" altLang="ko-KR" sz="900" noProof="1">
                <a:solidFill>
                  <a:srgbClr val="FF0000"/>
                </a:solidFill>
                <a:latin typeface="+mn-ea"/>
                <a:cs typeface="KoPubWorld돋움체_Pro Light" panose="00000300000000000000" pitchFamily="50" charset="-127"/>
              </a:rPr>
              <a:t>   </a:t>
            </a:r>
            <a:r>
              <a:rPr lang="en-US" altLang="ko-KR" sz="900" noProof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KoPubWorld돋움체_Pro Light" panose="00000300000000000000" pitchFamily="50" charset="-127"/>
              </a:rPr>
              <a:t>(</a:t>
            </a:r>
            <a:r>
              <a:rPr lang="ko-KR" altLang="en-US" sz="900" noProof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KoPubWorld돋움체_Pro Light" panose="00000300000000000000" pitchFamily="50" charset="-127"/>
              </a:rPr>
              <a:t>신청 외 용도로 사용되지 않습니다</a:t>
            </a:r>
            <a:r>
              <a:rPr lang="en-US" altLang="ko-KR" sz="900" noProof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KoPubWorld돋움체_Pro Light" panose="00000300000000000000" pitchFamily="50" charset="-127"/>
              </a:rPr>
              <a:t>.)</a:t>
            </a:r>
            <a:endParaRPr lang="en-US" sz="900" noProof="1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KoPubWorld돋움체_Pro Light" panose="000003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8D3F430-8F25-8AA7-28BC-F8004A903C80}"/>
              </a:ext>
            </a:extLst>
          </p:cNvPr>
          <p:cNvCxnSpPr/>
          <p:nvPr/>
        </p:nvCxnSpPr>
        <p:spPr>
          <a:xfrm>
            <a:off x="400734" y="3905476"/>
            <a:ext cx="896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BB2603A-0D61-36CD-5EB8-9FE5E2D6F009}"/>
              </a:ext>
            </a:extLst>
          </p:cNvPr>
          <p:cNvCxnSpPr/>
          <p:nvPr/>
        </p:nvCxnSpPr>
        <p:spPr>
          <a:xfrm>
            <a:off x="400734" y="3302161"/>
            <a:ext cx="896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28E7AC3-1170-B29B-7502-E779B70A53E7}"/>
              </a:ext>
            </a:extLst>
          </p:cNvPr>
          <p:cNvGrpSpPr/>
          <p:nvPr/>
        </p:nvGrpSpPr>
        <p:grpSpPr>
          <a:xfrm>
            <a:off x="3177450" y="4696404"/>
            <a:ext cx="3406571" cy="324000"/>
            <a:chOff x="2093726" y="4059890"/>
            <a:chExt cx="3374032" cy="2880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E20F7CC-8D7C-BE06-ED8A-686075E0BCC3}"/>
                </a:ext>
              </a:extLst>
            </p:cNvPr>
            <p:cNvSpPr/>
            <p:nvPr/>
          </p:nvSpPr>
          <p:spPr bwMode="auto">
            <a:xfrm>
              <a:off x="4398075" y="4059890"/>
              <a:ext cx="1069683" cy="288000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tIns="0" bIns="0" rtlCol="0" anchor="ctr"/>
            <a:lstStyle/>
            <a:p>
              <a:pPr algn="ctr" latinLnBrk="0"/>
              <a:r>
                <a:rPr lang="ko-KR" altLang="en-US" sz="1000" kern="0" dirty="0">
                  <a:solidFill>
                    <a:schemeClr val="bg1"/>
                  </a:solidFill>
                  <a:latin typeface="+mn-ea"/>
                </a:rPr>
                <a:t>수정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37028D2-67C1-0A6E-6F5A-1D20AA722CF8}"/>
                </a:ext>
              </a:extLst>
            </p:cNvPr>
            <p:cNvSpPr/>
            <p:nvPr/>
          </p:nvSpPr>
          <p:spPr bwMode="auto">
            <a:xfrm>
              <a:off x="3241501" y="4059890"/>
              <a:ext cx="1069683" cy="288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tIns="0" bIns="0" rtlCol="0" anchor="ctr"/>
            <a:lstStyle/>
            <a:p>
              <a:pPr algn="ctr" latinLnBrk="0"/>
              <a:r>
                <a:rPr lang="ko-KR" altLang="en-US" sz="1000" kern="0" dirty="0">
                  <a:solidFill>
                    <a:schemeClr val="bg1"/>
                  </a:solidFill>
                  <a:latin typeface="+mn-ea"/>
                </a:rPr>
                <a:t>신청취소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818BF6-D575-2EF8-8DDB-0E366236D86C}"/>
                </a:ext>
              </a:extLst>
            </p:cNvPr>
            <p:cNvSpPr/>
            <p:nvPr/>
          </p:nvSpPr>
          <p:spPr bwMode="auto">
            <a:xfrm>
              <a:off x="2093726" y="4059890"/>
              <a:ext cx="1069683" cy="28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tIns="0" bIns="0" rtlCol="0" anchor="ctr"/>
            <a:lstStyle/>
            <a:p>
              <a:pPr algn="ctr" latinLnBrk="0"/>
              <a:r>
                <a:rPr lang="ko-KR" altLang="en-US" sz="1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목록</a:t>
              </a:r>
            </a:p>
          </p:txBody>
        </p: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335BADD2-AB1C-F9F3-9BFC-D3956B896CCD}"/>
              </a:ext>
            </a:extLst>
          </p:cNvPr>
          <p:cNvSpPr/>
          <p:nvPr/>
        </p:nvSpPr>
        <p:spPr>
          <a:xfrm>
            <a:off x="3609449" y="515900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6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76AE623-6A0D-C439-2914-047D91CB76CA}"/>
              </a:ext>
            </a:extLst>
          </p:cNvPr>
          <p:cNvSpPr/>
          <p:nvPr/>
        </p:nvSpPr>
        <p:spPr>
          <a:xfrm>
            <a:off x="4786399" y="515900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7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CFBF2D4-87E0-5613-FA06-E7811FED2BC1}"/>
              </a:ext>
            </a:extLst>
          </p:cNvPr>
          <p:cNvSpPr/>
          <p:nvPr/>
        </p:nvSpPr>
        <p:spPr>
          <a:xfrm>
            <a:off x="5936189" y="515900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8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324C7D-B47F-BE65-E066-7A1FA3E7BAA1}"/>
              </a:ext>
            </a:extLst>
          </p:cNvPr>
          <p:cNvGrpSpPr/>
          <p:nvPr/>
        </p:nvGrpSpPr>
        <p:grpSpPr>
          <a:xfrm>
            <a:off x="404026" y="3554580"/>
            <a:ext cx="162000" cy="162000"/>
            <a:chOff x="404026" y="3554580"/>
            <a:chExt cx="162000" cy="16200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B3B4604-947B-FCFC-B1A8-AE0C58F25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4026" y="3554580"/>
              <a:ext cx="162000" cy="16200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DF3D4A41-0411-C69C-7DFC-848ECE542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451" y="3599974"/>
              <a:ext cx="114300" cy="85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96277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사업공고 신청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수정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Arial Unicode MS"/>
              <a:ea typeface="나눔바른고딕" panose="020B0603020101020101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/>
        </p:nvGraphicFramePr>
        <p:xfrm>
          <a:off x="9680490" y="1691003"/>
          <a:ext cx="2340000" cy="277632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신청기업 정보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소속기관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소속기관명 필수 입력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미입력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후 등록버튼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얼럿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소속기관 구분을 선택해주세요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소속기관명을 입력해주세요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제출서류 등록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공고 제출서류별 파일 첨부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2-1)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삭제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파일명 바로 삭제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및 바로보기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다운로드 버튼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히든처리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파일 삭제하지 않고 파일선택 가능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2-2)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파일선택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파일 탐색기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2-3)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다운로드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첨부파일 다운로드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2-4)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바로보기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첨부파일 새창으로 오픈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관리자가 관리시스템에서 사업공고별 제출서류를 등록할 수 있도록 기능 구현 예정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97518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2702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마이페이지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사업공고 신청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수정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4A941BA-6FB9-D671-8BEC-C542C49E7959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마이페이지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나의 활동내역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사업공고 신청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74C70FE-1337-AFAD-4BCE-74B75BD53A3C}"/>
              </a:ext>
            </a:extLst>
          </p:cNvPr>
          <p:cNvSpPr/>
          <p:nvPr/>
        </p:nvSpPr>
        <p:spPr>
          <a:xfrm>
            <a:off x="3465825" y="828675"/>
            <a:ext cx="28376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rgbClr val="333333"/>
                </a:solidFill>
                <a:latin typeface="Noto Sans Korean"/>
                <a:ea typeface="함초롬돋움"/>
              </a:rPr>
              <a:t>사업공고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sp>
        <p:nvSpPr>
          <p:cNvPr id="82" name="Rectangle 1">
            <a:extLst>
              <a:ext uri="{FF2B5EF4-FFF2-40B4-BE49-F238E27FC236}">
                <a16:creationId xmlns:a16="http://schemas.microsoft.com/office/drawing/2014/main" id="{3A5FC6F5-A336-3F2D-4C80-3C993D038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Noto Sans Kore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DDE6AE5-DB3D-289D-EFAB-634CD2930EAF}"/>
              </a:ext>
            </a:extLst>
          </p:cNvPr>
          <p:cNvSpPr/>
          <p:nvPr/>
        </p:nvSpPr>
        <p:spPr>
          <a:xfrm>
            <a:off x="319701" y="1698241"/>
            <a:ext cx="8467556" cy="339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dirty="0">
                <a:effectLst/>
                <a:latin typeface="Noto Sans Korean"/>
              </a:rPr>
              <a:t>국토교통 중소</a:t>
            </a:r>
            <a:r>
              <a:rPr lang="en-US" altLang="ko-KR" sz="1200" b="1" i="0" dirty="0">
                <a:effectLst/>
                <a:latin typeface="Noto Sans Korean"/>
              </a:rPr>
              <a:t>·</a:t>
            </a:r>
            <a:r>
              <a:rPr lang="ko-KR" altLang="en-US" sz="1200" b="1" i="0" dirty="0">
                <a:effectLst/>
                <a:latin typeface="Noto Sans Korean"/>
              </a:rPr>
              <a:t>벤처기업 투자유치 지원 프로그램 </a:t>
            </a:r>
            <a:r>
              <a:rPr lang="en-US" altLang="ko-KR" sz="1200" b="1" i="0" dirty="0">
                <a:effectLst/>
                <a:latin typeface="Noto Sans Korean"/>
              </a:rPr>
              <a:t>1</a:t>
            </a:r>
            <a:r>
              <a:rPr lang="ko-KR" altLang="en-US" sz="1200" b="1" i="0" dirty="0">
                <a:effectLst/>
                <a:latin typeface="Noto Sans Korean"/>
              </a:rPr>
              <a:t>기 모집 공고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72E61B2A-35B8-6C01-5D0F-9095DD6E73A1}"/>
              </a:ext>
            </a:extLst>
          </p:cNvPr>
          <p:cNvCxnSpPr/>
          <p:nvPr/>
        </p:nvCxnSpPr>
        <p:spPr>
          <a:xfrm>
            <a:off x="402664" y="2362986"/>
            <a:ext cx="896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3E7E3D72-D60F-B1CD-E0FF-1A57B004EDD3}"/>
              </a:ext>
            </a:extLst>
          </p:cNvPr>
          <p:cNvCxnSpPr>
            <a:cxnSpLocks/>
          </p:cNvCxnSpPr>
          <p:nvPr/>
        </p:nvCxnSpPr>
        <p:spPr>
          <a:xfrm>
            <a:off x="402664" y="1400739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D31C6C7-2782-A782-EFE2-F72754B00ACB}"/>
              </a:ext>
            </a:extLst>
          </p:cNvPr>
          <p:cNvSpPr txBox="1"/>
          <p:nvPr/>
        </p:nvSpPr>
        <p:spPr>
          <a:xfrm>
            <a:off x="331315" y="2069915"/>
            <a:ext cx="17509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2024-04-23 ~ 2024-05-08</a:t>
            </a:r>
          </a:p>
        </p:txBody>
      </p:sp>
      <p:graphicFrame>
        <p:nvGraphicFramePr>
          <p:cNvPr id="95" name="표 7">
            <a:extLst>
              <a:ext uri="{FF2B5EF4-FFF2-40B4-BE49-F238E27FC236}">
                <a16:creationId xmlns:a16="http://schemas.microsoft.com/office/drawing/2014/main" id="{CDC7C914-3E24-D62C-53EF-B20D04240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305957"/>
              </p:ext>
            </p:extLst>
          </p:nvPr>
        </p:nvGraphicFramePr>
        <p:xfrm>
          <a:off x="400734" y="2841493"/>
          <a:ext cx="8964000" cy="1440000"/>
        </p:xfrm>
        <a:graphic>
          <a:graphicData uri="http://schemas.openxmlformats.org/drawingml/2006/table">
            <a:tbl>
              <a:tblPr firstRow="1" bandRow="1"/>
              <a:tblGrid>
                <a:gridCol w="1800000">
                  <a:extLst>
                    <a:ext uri="{9D8B030D-6E8A-4147-A177-3AD203B41FA5}">
                      <a16:colId xmlns:a16="http://schemas.microsoft.com/office/drawing/2014/main" val="2485709317"/>
                    </a:ext>
                  </a:extLst>
                </a:gridCol>
                <a:gridCol w="7164000">
                  <a:extLst>
                    <a:ext uri="{9D8B030D-6E8A-4147-A177-3AD203B41FA5}">
                      <a16:colId xmlns:a16="http://schemas.microsoft.com/office/drawing/2014/main" val="1943532948"/>
                    </a:ext>
                  </a:extLst>
                </a:gridCol>
              </a:tblGrid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김지원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423487"/>
                  </a:ext>
                </a:extLst>
              </a:tr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휴대폰번호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010-1234-5678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110094"/>
                  </a:ext>
                </a:extLst>
              </a:tr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이메일 주소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kim@email.com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38553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신청일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j-ea"/>
                          <a:ea typeface="함초롬돋움"/>
                          <a:cs typeface="+mn-cs"/>
                        </a:rPr>
                        <a:t>2024. 05. 02</a:t>
                      </a:r>
                      <a:endParaRPr lang="ko-KR" altLang="en-US" sz="900" kern="0" dirty="0">
                        <a:solidFill>
                          <a:schemeClr val="tx1"/>
                        </a:solidFill>
                        <a:latin typeface="+mj-ea"/>
                        <a:ea typeface="함초롬돋움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898283"/>
                  </a:ext>
                </a:extLst>
              </a:tr>
            </a:tbl>
          </a:graphicData>
        </a:graphic>
      </p:graphicFrame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3BDC3AA1-ABB0-9155-109A-06034098DC29}"/>
              </a:ext>
            </a:extLst>
          </p:cNvPr>
          <p:cNvCxnSpPr>
            <a:cxnSpLocks/>
          </p:cNvCxnSpPr>
          <p:nvPr/>
        </p:nvCxnSpPr>
        <p:spPr>
          <a:xfrm>
            <a:off x="402664" y="2830496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7" name="표 7">
            <a:extLst>
              <a:ext uri="{FF2B5EF4-FFF2-40B4-BE49-F238E27FC236}">
                <a16:creationId xmlns:a16="http://schemas.microsoft.com/office/drawing/2014/main" id="{014B1A26-5738-992B-C742-D8DA4BEC0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090215"/>
              </p:ext>
            </p:extLst>
          </p:nvPr>
        </p:nvGraphicFramePr>
        <p:xfrm>
          <a:off x="400734" y="4753913"/>
          <a:ext cx="8964000" cy="720000"/>
        </p:xfrm>
        <a:graphic>
          <a:graphicData uri="http://schemas.openxmlformats.org/drawingml/2006/table">
            <a:tbl>
              <a:tblPr firstRow="1" bandRow="1"/>
              <a:tblGrid>
                <a:gridCol w="1800000">
                  <a:extLst>
                    <a:ext uri="{9D8B030D-6E8A-4147-A177-3AD203B41FA5}">
                      <a16:colId xmlns:a16="http://schemas.microsoft.com/office/drawing/2014/main" val="2485709317"/>
                    </a:ext>
                  </a:extLst>
                </a:gridCol>
                <a:gridCol w="7164000">
                  <a:extLst>
                    <a:ext uri="{9D8B030D-6E8A-4147-A177-3AD203B41FA5}">
                      <a16:colId xmlns:a16="http://schemas.microsoft.com/office/drawing/2014/main" val="1943532948"/>
                    </a:ext>
                  </a:extLst>
                </a:gridCol>
              </a:tblGrid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소속기관 구분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함초롬돋움"/>
                          <a:cs typeface="+mn-cs"/>
                        </a:rPr>
                        <a:t>*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423487"/>
                  </a:ext>
                </a:extLst>
              </a:tr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소속기관명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함초롬돋움"/>
                          <a:cs typeface="+mn-cs"/>
                        </a:rPr>
                        <a:t>*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110094"/>
                  </a:ext>
                </a:extLst>
              </a:tr>
            </a:tbl>
          </a:graphicData>
        </a:graphic>
      </p:graphicFrame>
      <p:sp>
        <p:nvSpPr>
          <p:cNvPr id="98" name="TextBox 97">
            <a:extLst>
              <a:ext uri="{FF2B5EF4-FFF2-40B4-BE49-F238E27FC236}">
                <a16:creationId xmlns:a16="http://schemas.microsoft.com/office/drawing/2014/main" id="{ABCBB75D-CA37-771D-72FF-A6ED806F103A}"/>
              </a:ext>
            </a:extLst>
          </p:cNvPr>
          <p:cNvSpPr txBox="1"/>
          <p:nvPr/>
        </p:nvSpPr>
        <p:spPr>
          <a:xfrm>
            <a:off x="325666" y="4433355"/>
            <a:ext cx="3682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  <a:cs typeface="함초롬돋움" panose="020B0604000101010101" pitchFamily="50" charset="-127"/>
              </a:rPr>
              <a:t>신청기업 정보</a:t>
            </a: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375D7860-CBC0-D198-4FC9-B56A90EC6D42}"/>
              </a:ext>
            </a:extLst>
          </p:cNvPr>
          <p:cNvCxnSpPr>
            <a:cxnSpLocks/>
          </p:cNvCxnSpPr>
          <p:nvPr/>
        </p:nvCxnSpPr>
        <p:spPr>
          <a:xfrm>
            <a:off x="402664" y="4742916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195619E5-47E9-6F0C-96C6-9D937E86A075}"/>
              </a:ext>
            </a:extLst>
          </p:cNvPr>
          <p:cNvGrpSpPr/>
          <p:nvPr/>
        </p:nvGrpSpPr>
        <p:grpSpPr>
          <a:xfrm>
            <a:off x="2295277" y="4808181"/>
            <a:ext cx="529141" cy="230832"/>
            <a:chOff x="1893526" y="5775630"/>
            <a:chExt cx="529141" cy="23083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FF560ED-DFD6-E66F-E958-14CEDA845AF1}"/>
                </a:ext>
              </a:extLst>
            </p:cNvPr>
            <p:cNvSpPr txBox="1"/>
            <p:nvPr/>
          </p:nvSpPr>
          <p:spPr>
            <a:xfrm>
              <a:off x="2013581" y="5775630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학교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511628D4-8D39-4282-1C95-06576BD2D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93526" y="5818138"/>
              <a:ext cx="162000" cy="162000"/>
            </a:xfrm>
            <a:prstGeom prst="rect">
              <a:avLst/>
            </a:prstGeom>
          </p:spPr>
        </p:pic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A88F546-0DC3-2303-70F2-7E119DD0F039}"/>
              </a:ext>
            </a:extLst>
          </p:cNvPr>
          <p:cNvSpPr/>
          <p:nvPr/>
        </p:nvSpPr>
        <p:spPr>
          <a:xfrm>
            <a:off x="2297523" y="5161300"/>
            <a:ext cx="3777754" cy="252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㈜일반기업명</a:t>
            </a:r>
            <a:endParaRPr lang="ko-KR" altLang="en-US" sz="900" b="0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DD9E7BC7-5253-0ED6-5521-BBC93D16AF51}"/>
              </a:ext>
            </a:extLst>
          </p:cNvPr>
          <p:cNvGrpSpPr/>
          <p:nvPr/>
        </p:nvGrpSpPr>
        <p:grpSpPr>
          <a:xfrm>
            <a:off x="3128088" y="4808181"/>
            <a:ext cx="753562" cy="230832"/>
            <a:chOff x="1893526" y="5775630"/>
            <a:chExt cx="753562" cy="230832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E5993B1-DFB6-1D01-9C8E-08102AD930D8}"/>
                </a:ext>
              </a:extLst>
            </p:cNvPr>
            <p:cNvSpPr txBox="1"/>
            <p:nvPr/>
          </p:nvSpPr>
          <p:spPr>
            <a:xfrm>
              <a:off x="2013581" y="5775630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공공기관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3E41B166-85D0-8555-A980-597F2A888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93526" y="5818138"/>
              <a:ext cx="162000" cy="162000"/>
            </a:xfrm>
            <a:prstGeom prst="rect">
              <a:avLst/>
            </a:prstGeom>
          </p:spPr>
        </p:pic>
      </p:grpSp>
      <p:graphicFrame>
        <p:nvGraphicFramePr>
          <p:cNvPr id="113" name="표 7">
            <a:extLst>
              <a:ext uri="{FF2B5EF4-FFF2-40B4-BE49-F238E27FC236}">
                <a16:creationId xmlns:a16="http://schemas.microsoft.com/office/drawing/2014/main" id="{9D59FE93-CB68-8810-013F-FDF761299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567419"/>
              </p:ext>
            </p:extLst>
          </p:nvPr>
        </p:nvGraphicFramePr>
        <p:xfrm>
          <a:off x="400734" y="5953954"/>
          <a:ext cx="8964000" cy="720000"/>
        </p:xfrm>
        <a:graphic>
          <a:graphicData uri="http://schemas.openxmlformats.org/drawingml/2006/table">
            <a:tbl>
              <a:tblPr firstRow="1" bandRow="1"/>
              <a:tblGrid>
                <a:gridCol w="1800000">
                  <a:extLst>
                    <a:ext uri="{9D8B030D-6E8A-4147-A177-3AD203B41FA5}">
                      <a16:colId xmlns:a16="http://schemas.microsoft.com/office/drawing/2014/main" val="2485709317"/>
                    </a:ext>
                  </a:extLst>
                </a:gridCol>
                <a:gridCol w="7164000">
                  <a:extLst>
                    <a:ext uri="{9D8B030D-6E8A-4147-A177-3AD203B41FA5}">
                      <a16:colId xmlns:a16="http://schemas.microsoft.com/office/drawing/2014/main" val="194353294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782320" marR="0" indent="-78232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참가 신청서 및 사업계획서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lang="ko-KR" altLang="en-US" sz="900" b="1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4234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97790" marR="0" indent="-9779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개인정보 제공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이용 동의서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873219"/>
                  </a:ext>
                </a:extLst>
              </a:tr>
            </a:tbl>
          </a:graphicData>
        </a:graphic>
      </p:graphicFrame>
      <p:sp>
        <p:nvSpPr>
          <p:cNvPr id="114" name="TextBox 113">
            <a:extLst>
              <a:ext uri="{FF2B5EF4-FFF2-40B4-BE49-F238E27FC236}">
                <a16:creationId xmlns:a16="http://schemas.microsoft.com/office/drawing/2014/main" id="{6DDAC776-DBA7-D39B-AC91-16F93D4E9C2B}"/>
              </a:ext>
            </a:extLst>
          </p:cNvPr>
          <p:cNvSpPr txBox="1"/>
          <p:nvPr/>
        </p:nvSpPr>
        <p:spPr>
          <a:xfrm>
            <a:off x="325666" y="5633396"/>
            <a:ext cx="3682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  <a:cs typeface="함초롬돋움" panose="020B0604000101010101" pitchFamily="50" charset="-127"/>
              </a:rPr>
              <a:t>제출서류 등록</a:t>
            </a: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AB38D3C9-E80E-77E0-F2AD-7E3FD96212D6}"/>
              </a:ext>
            </a:extLst>
          </p:cNvPr>
          <p:cNvCxnSpPr>
            <a:cxnSpLocks/>
          </p:cNvCxnSpPr>
          <p:nvPr/>
        </p:nvCxnSpPr>
        <p:spPr>
          <a:xfrm>
            <a:off x="402664" y="5942957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8932D6E7-9A61-8CA5-9668-7999549C67E5}"/>
              </a:ext>
            </a:extLst>
          </p:cNvPr>
          <p:cNvCxnSpPr/>
          <p:nvPr/>
        </p:nvCxnSpPr>
        <p:spPr>
          <a:xfrm>
            <a:off x="402664" y="4273013"/>
            <a:ext cx="896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95ADF7F-0431-6C3A-7C84-F10A3BD174B8}"/>
              </a:ext>
            </a:extLst>
          </p:cNvPr>
          <p:cNvCxnSpPr/>
          <p:nvPr/>
        </p:nvCxnSpPr>
        <p:spPr>
          <a:xfrm>
            <a:off x="402664" y="5470634"/>
            <a:ext cx="896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0261862-626D-7019-00BD-660FF0010B7F}"/>
              </a:ext>
            </a:extLst>
          </p:cNvPr>
          <p:cNvSpPr/>
          <p:nvPr/>
        </p:nvSpPr>
        <p:spPr>
          <a:xfrm>
            <a:off x="2295277" y="5997276"/>
            <a:ext cx="3780000" cy="2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72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참가 신청서 및 사업계획서</a:t>
            </a:r>
            <a:r>
              <a:rPr lang="en-US" altLang="ko-KR" sz="9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.pdf </a:t>
            </a:r>
            <a:r>
              <a:rPr lang="en-US" altLang="ko-KR" sz="900" b="0" dirty="0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(445 KB)</a:t>
            </a:r>
          </a:p>
        </p:txBody>
      </p:sp>
      <p:sp>
        <p:nvSpPr>
          <p:cNvPr id="120" name="사각형: 둥근 모서리 242">
            <a:extLst>
              <a:ext uri="{FF2B5EF4-FFF2-40B4-BE49-F238E27FC236}">
                <a16:creationId xmlns:a16="http://schemas.microsoft.com/office/drawing/2014/main" id="{4F5C7049-81A9-F94C-172C-E0B7F13D9EA8}"/>
              </a:ext>
            </a:extLst>
          </p:cNvPr>
          <p:cNvSpPr/>
          <p:nvPr/>
        </p:nvSpPr>
        <p:spPr>
          <a:xfrm>
            <a:off x="6132909" y="5997276"/>
            <a:ext cx="612000" cy="252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파일선택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109FEFE-4915-503C-0A22-19B1C3440927}"/>
              </a:ext>
            </a:extLst>
          </p:cNvPr>
          <p:cNvSpPr/>
          <p:nvPr/>
        </p:nvSpPr>
        <p:spPr>
          <a:xfrm>
            <a:off x="2295277" y="6369510"/>
            <a:ext cx="3780000" cy="2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72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개인정보 제공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·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이용 동의서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.pdf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(445 KB)</a:t>
            </a:r>
          </a:p>
        </p:txBody>
      </p:sp>
      <p:sp>
        <p:nvSpPr>
          <p:cNvPr id="122" name="사각형: 둥근 모서리 242">
            <a:extLst>
              <a:ext uri="{FF2B5EF4-FFF2-40B4-BE49-F238E27FC236}">
                <a16:creationId xmlns:a16="http://schemas.microsoft.com/office/drawing/2014/main" id="{E2345B87-99E3-8236-D1D1-AA28FC561D2B}"/>
              </a:ext>
            </a:extLst>
          </p:cNvPr>
          <p:cNvSpPr/>
          <p:nvPr/>
        </p:nvSpPr>
        <p:spPr>
          <a:xfrm>
            <a:off x="6132909" y="6369510"/>
            <a:ext cx="612000" cy="252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파일선택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C624BBA-0B11-AFB9-DD6F-7538F0176872}"/>
              </a:ext>
            </a:extLst>
          </p:cNvPr>
          <p:cNvSpPr txBox="1"/>
          <p:nvPr/>
        </p:nvSpPr>
        <p:spPr>
          <a:xfrm>
            <a:off x="8509917" y="4443866"/>
            <a:ext cx="936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spc="0" dirty="0">
                <a:solidFill>
                  <a:srgbClr val="FF0000"/>
                </a:solidFill>
                <a:effectLst/>
                <a:latin typeface="+mn-ea"/>
                <a:ea typeface="+mn-ea"/>
              </a:rPr>
              <a:t>* </a:t>
            </a:r>
            <a:r>
              <a:rPr kumimoji="1" lang="ko-KR" altLang="en-US" sz="8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ea typeface="+mn-ea"/>
                <a:cs typeface="함초롬돋움" panose="020B0604000101010101" pitchFamily="50" charset="-127"/>
              </a:rPr>
              <a:t>필수입력</a:t>
            </a:r>
            <a:endParaRPr kumimoji="1" lang="ko-KR" altLang="en-US" sz="800" dirty="0">
              <a:solidFill>
                <a:schemeClr val="tx1">
                  <a:lumMod val="65000"/>
                  <a:lumOff val="35000"/>
                </a:schemeClr>
              </a:solidFill>
              <a:cs typeface="함초롬돋움" panose="020B0604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EA47668-082F-2A5D-93B5-A98CC54AB2DA}"/>
              </a:ext>
            </a:extLst>
          </p:cNvPr>
          <p:cNvSpPr txBox="1"/>
          <p:nvPr/>
        </p:nvSpPr>
        <p:spPr>
          <a:xfrm>
            <a:off x="8509917" y="5649579"/>
            <a:ext cx="936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spc="0" dirty="0">
                <a:solidFill>
                  <a:srgbClr val="FF0000"/>
                </a:solidFill>
                <a:effectLst/>
                <a:latin typeface="+mn-ea"/>
                <a:ea typeface="+mn-ea"/>
              </a:rPr>
              <a:t>* </a:t>
            </a:r>
            <a:r>
              <a:rPr kumimoji="1" lang="ko-KR" altLang="en-US" sz="8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ea typeface="+mn-ea"/>
                <a:cs typeface="함초롬돋움" panose="020B0604000101010101" pitchFamily="50" charset="-127"/>
              </a:rPr>
              <a:t>필수입력</a:t>
            </a:r>
            <a:endParaRPr kumimoji="1" lang="ko-KR" altLang="en-US" sz="800" dirty="0">
              <a:solidFill>
                <a:schemeClr val="tx1">
                  <a:lumMod val="65000"/>
                  <a:lumOff val="35000"/>
                </a:schemeClr>
              </a:solidFill>
              <a:cs typeface="함초롬돋움" panose="020B0604000101010101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5E7E07D-48F6-C98E-175B-4FC36DBAFD63}"/>
              </a:ext>
            </a:extLst>
          </p:cNvPr>
          <p:cNvSpPr txBox="1"/>
          <p:nvPr/>
        </p:nvSpPr>
        <p:spPr>
          <a:xfrm>
            <a:off x="325666" y="2520935"/>
            <a:ext cx="3682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  <a:cs typeface="함초롬돋움" panose="020B0604000101010101" pitchFamily="50" charset="-127"/>
              </a:rPr>
              <a:t>신청자 정보</a:t>
            </a:r>
          </a:p>
        </p:txBody>
      </p:sp>
      <p:sp>
        <p:nvSpPr>
          <p:cNvPr id="127" name="십자형 126">
            <a:extLst>
              <a:ext uri="{FF2B5EF4-FFF2-40B4-BE49-F238E27FC236}">
                <a16:creationId xmlns:a16="http://schemas.microsoft.com/office/drawing/2014/main" id="{ABC8432A-9DAC-DD66-80AF-055EE4C019E1}"/>
              </a:ext>
            </a:extLst>
          </p:cNvPr>
          <p:cNvSpPr/>
          <p:nvPr/>
        </p:nvSpPr>
        <p:spPr>
          <a:xfrm rot="2700000">
            <a:off x="5895270" y="6069276"/>
            <a:ext cx="108000" cy="108000"/>
          </a:xfrm>
          <a:prstGeom prst="plus">
            <a:avLst>
              <a:gd name="adj" fmla="val 426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8" name="십자형 127">
            <a:extLst>
              <a:ext uri="{FF2B5EF4-FFF2-40B4-BE49-F238E27FC236}">
                <a16:creationId xmlns:a16="http://schemas.microsoft.com/office/drawing/2014/main" id="{CDC2DA9E-B0D5-4DA3-6250-295F3A3A404F}"/>
              </a:ext>
            </a:extLst>
          </p:cNvPr>
          <p:cNvSpPr/>
          <p:nvPr/>
        </p:nvSpPr>
        <p:spPr>
          <a:xfrm rot="2700000">
            <a:off x="5895270" y="6443421"/>
            <a:ext cx="108000" cy="108000"/>
          </a:xfrm>
          <a:prstGeom prst="plus">
            <a:avLst>
              <a:gd name="adj" fmla="val 426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80D892A9-9D62-2FBF-0612-9ADB2C84056D}"/>
              </a:ext>
            </a:extLst>
          </p:cNvPr>
          <p:cNvGrpSpPr/>
          <p:nvPr/>
        </p:nvGrpSpPr>
        <p:grpSpPr>
          <a:xfrm>
            <a:off x="4185319" y="4808181"/>
            <a:ext cx="753562" cy="230832"/>
            <a:chOff x="4185319" y="4455105"/>
            <a:chExt cx="753562" cy="230832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3706DC7-DE69-4414-9D3C-E6A80A2BBA71}"/>
                </a:ext>
              </a:extLst>
            </p:cNvPr>
            <p:cNvSpPr txBox="1"/>
            <p:nvPr/>
          </p:nvSpPr>
          <p:spPr>
            <a:xfrm>
              <a:off x="4305374" y="4455105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일반기업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19FAEEDA-92E5-BF56-47FE-044024C85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85319" y="4492702"/>
              <a:ext cx="162000" cy="162000"/>
            </a:xfrm>
            <a:prstGeom prst="rect">
              <a:avLst/>
            </a:prstGeom>
          </p:spPr>
        </p:pic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404CFD02-5438-C7F9-1406-1BFAB6800201}"/>
              </a:ext>
            </a:extLst>
          </p:cNvPr>
          <p:cNvSpPr txBox="1"/>
          <p:nvPr/>
        </p:nvSpPr>
        <p:spPr>
          <a:xfrm>
            <a:off x="10355844" y="1092566"/>
            <a:ext cx="166409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마이페이지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나의 활동내역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사업공고 신청</a:t>
            </a: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EFEF6278-76CF-2C5A-4725-F0185D698557}"/>
              </a:ext>
            </a:extLst>
          </p:cNvPr>
          <p:cNvSpPr/>
          <p:nvPr/>
        </p:nvSpPr>
        <p:spPr>
          <a:xfrm>
            <a:off x="181807" y="4452374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4E418CC3-9B59-F9CF-8E5F-5C2BCDF014E3}"/>
              </a:ext>
            </a:extLst>
          </p:cNvPr>
          <p:cNvSpPr/>
          <p:nvPr/>
        </p:nvSpPr>
        <p:spPr>
          <a:xfrm>
            <a:off x="181807" y="564743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2760D6C2-D493-9C5E-DAC2-39FE653C0FEA}"/>
              </a:ext>
            </a:extLst>
          </p:cNvPr>
          <p:cNvSpPr/>
          <p:nvPr/>
        </p:nvSpPr>
        <p:spPr>
          <a:xfrm>
            <a:off x="7206775" y="600756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2-3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4344AAEB-619E-CB00-4254-837D731EAE40}"/>
              </a:ext>
            </a:extLst>
          </p:cNvPr>
          <p:cNvSpPr/>
          <p:nvPr/>
        </p:nvSpPr>
        <p:spPr>
          <a:xfrm>
            <a:off x="9289072" y="600756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2-4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3234D2E4-A12B-6529-90A0-97AEC101BA55}"/>
              </a:ext>
            </a:extLst>
          </p:cNvPr>
          <p:cNvSpPr/>
          <p:nvPr/>
        </p:nvSpPr>
        <p:spPr>
          <a:xfrm>
            <a:off x="5605649" y="600756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2-1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DE08D109-6121-A631-6CEA-25557D0E84D3}"/>
              </a:ext>
            </a:extLst>
          </p:cNvPr>
          <p:cNvSpPr/>
          <p:nvPr/>
        </p:nvSpPr>
        <p:spPr>
          <a:xfrm>
            <a:off x="6808423" y="600756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2-2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0B09F5-28D4-838D-53C1-EA07D9B68D15}"/>
              </a:ext>
            </a:extLst>
          </p:cNvPr>
          <p:cNvGrpSpPr/>
          <p:nvPr/>
        </p:nvGrpSpPr>
        <p:grpSpPr>
          <a:xfrm>
            <a:off x="406193" y="1536410"/>
            <a:ext cx="2425358" cy="180000"/>
            <a:chOff x="677791" y="1780847"/>
            <a:chExt cx="2425358" cy="1800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D17D306-0F63-7333-E097-DD3C74EB2A8C}"/>
                </a:ext>
              </a:extLst>
            </p:cNvPr>
            <p:cNvSpPr/>
            <p:nvPr/>
          </p:nvSpPr>
          <p:spPr>
            <a:xfrm>
              <a:off x="677791" y="1791473"/>
              <a:ext cx="540000" cy="16200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금융지원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462E8CB-E6F5-B728-92B7-1FD590CDFA26}"/>
                </a:ext>
              </a:extLst>
            </p:cNvPr>
            <p:cNvSpPr/>
            <p:nvPr/>
          </p:nvSpPr>
          <p:spPr>
            <a:xfrm>
              <a:off x="1268596" y="1790314"/>
              <a:ext cx="360000" cy="162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/>
                  </a:solidFill>
                  <a:latin typeface="+mn-ea"/>
                </a:rPr>
                <a:t>D-9</a:t>
              </a:r>
              <a:endParaRPr lang="ko-KR" altLang="en-US" sz="800" b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D908568C-B814-D00F-AD9A-13DFE3191909}"/>
                </a:ext>
              </a:extLst>
            </p:cNvPr>
            <p:cNvSpPr/>
            <p:nvPr/>
          </p:nvSpPr>
          <p:spPr>
            <a:xfrm>
              <a:off x="1807149" y="1780847"/>
              <a:ext cx="1296000" cy="180000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36000" bIns="0" rtlCol="0" anchor="ctr"/>
            <a:lstStyle/>
            <a:p>
              <a:r>
                <a:rPr lang="ko-KR" altLang="en-US" sz="800" b="1" kern="0" dirty="0">
                  <a:solidFill>
                    <a:schemeClr val="tx1"/>
                  </a:solidFill>
                  <a:latin typeface="+mj-ea"/>
                  <a:ea typeface="+mj-ea"/>
                </a:rPr>
                <a:t>국토교통과학기술진흥원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7305F8F-00D5-0DF9-1FDF-A0B4A8728B84}"/>
                </a:ext>
              </a:extLst>
            </p:cNvPr>
            <p:cNvCxnSpPr>
              <a:cxnSpLocks/>
            </p:cNvCxnSpPr>
            <p:nvPr/>
          </p:nvCxnSpPr>
          <p:spPr>
            <a:xfrm>
              <a:off x="1720492" y="1798847"/>
              <a:ext cx="0" cy="144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C0F919E-6AD7-B7E5-0BDC-699B40B63E5D}"/>
              </a:ext>
            </a:extLst>
          </p:cNvPr>
          <p:cNvGrpSpPr/>
          <p:nvPr/>
        </p:nvGrpSpPr>
        <p:grpSpPr>
          <a:xfrm>
            <a:off x="7531827" y="6003749"/>
            <a:ext cx="1708618" cy="252000"/>
            <a:chOff x="7541352" y="5719960"/>
            <a:chExt cx="1708618" cy="25200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14BACE6-438A-84FB-D5C8-0DB10C487E7C}"/>
                </a:ext>
              </a:extLst>
            </p:cNvPr>
            <p:cNvGrpSpPr/>
            <p:nvPr/>
          </p:nvGrpSpPr>
          <p:grpSpPr>
            <a:xfrm>
              <a:off x="8421970" y="5719960"/>
              <a:ext cx="828000" cy="252000"/>
              <a:chOff x="7339351" y="1314095"/>
              <a:chExt cx="828000" cy="25200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5B64C0E-06F4-35EF-C682-929877F9C115}"/>
                  </a:ext>
                </a:extLst>
              </p:cNvPr>
              <p:cNvSpPr/>
              <p:nvPr/>
            </p:nvSpPr>
            <p:spPr>
              <a:xfrm>
                <a:off x="7339351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바로보기</a:t>
                </a:r>
              </a:p>
            </p:txBody>
          </p:sp>
          <p:pic>
            <p:nvPicPr>
              <p:cNvPr id="14" name="그림 13" descr="원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E58BE6D0-BAFD-A3CE-AF58-7DF4E2642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589" y="1376841"/>
                <a:ext cx="125999" cy="126000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885F780-2FB6-866E-943E-C088AC067E73}"/>
                </a:ext>
              </a:extLst>
            </p:cNvPr>
            <p:cNvGrpSpPr/>
            <p:nvPr/>
          </p:nvGrpSpPr>
          <p:grpSpPr>
            <a:xfrm>
              <a:off x="7541352" y="5719960"/>
              <a:ext cx="828000" cy="252000"/>
              <a:chOff x="8217849" y="1314095"/>
              <a:chExt cx="828000" cy="25200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1994834-3085-C94B-421D-B49593C0454F}"/>
                  </a:ext>
                </a:extLst>
              </p:cNvPr>
              <p:cNvSpPr/>
              <p:nvPr/>
            </p:nvSpPr>
            <p:spPr>
              <a:xfrm>
                <a:off x="8217849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다운로드</a:t>
                </a:r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9BD7CDF7-FA0B-8975-CA3C-8F912E5FA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26932" y="1375597"/>
                <a:ext cx="129600" cy="129600"/>
              </a:xfrm>
              <a:prstGeom prst="rect">
                <a:avLst/>
              </a:prstGeom>
            </p:spPr>
          </p:pic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7E7A41F-4792-4CD6-9307-7391BE460971}"/>
              </a:ext>
            </a:extLst>
          </p:cNvPr>
          <p:cNvGrpSpPr/>
          <p:nvPr/>
        </p:nvGrpSpPr>
        <p:grpSpPr>
          <a:xfrm>
            <a:off x="7531827" y="6365699"/>
            <a:ext cx="1708618" cy="252000"/>
            <a:chOff x="7541352" y="5719960"/>
            <a:chExt cx="1708618" cy="2520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D11150C-4C13-F4C7-2139-7D3CC231CC43}"/>
                </a:ext>
              </a:extLst>
            </p:cNvPr>
            <p:cNvGrpSpPr/>
            <p:nvPr/>
          </p:nvGrpSpPr>
          <p:grpSpPr>
            <a:xfrm>
              <a:off x="8421970" y="5719960"/>
              <a:ext cx="828000" cy="252000"/>
              <a:chOff x="7339351" y="1314095"/>
              <a:chExt cx="828000" cy="25200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2CF3E4E-7FDD-AF0E-010F-58EBA5874066}"/>
                  </a:ext>
                </a:extLst>
              </p:cNvPr>
              <p:cNvSpPr/>
              <p:nvPr/>
            </p:nvSpPr>
            <p:spPr>
              <a:xfrm>
                <a:off x="7339351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바로보기</a:t>
                </a:r>
              </a:p>
            </p:txBody>
          </p:sp>
          <p:pic>
            <p:nvPicPr>
              <p:cNvPr id="21" name="그림 20" descr="원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FEC9B8FA-8077-57EF-BD14-D322B1DF4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589" y="1376841"/>
                <a:ext cx="125999" cy="126000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FBEED50-D895-9E52-C613-62C22B41911E}"/>
                </a:ext>
              </a:extLst>
            </p:cNvPr>
            <p:cNvGrpSpPr/>
            <p:nvPr/>
          </p:nvGrpSpPr>
          <p:grpSpPr>
            <a:xfrm>
              <a:off x="7541352" y="5719960"/>
              <a:ext cx="828000" cy="252000"/>
              <a:chOff x="8217849" y="1314095"/>
              <a:chExt cx="828000" cy="2520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395CAA5-CC99-F6C2-90CD-EA69CF602168}"/>
                  </a:ext>
                </a:extLst>
              </p:cNvPr>
              <p:cNvSpPr/>
              <p:nvPr/>
            </p:nvSpPr>
            <p:spPr>
              <a:xfrm>
                <a:off x="8217849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다운로드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F8467D60-E168-5A42-F085-A8A512575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26932" y="1375597"/>
                <a:ext cx="129600" cy="129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192945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사업공고 신청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수정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Arial Unicode MS"/>
              <a:ea typeface="나눔바른고딕" panose="020B0603020101020101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834554"/>
              </p:ext>
            </p:extLst>
          </p:nvPr>
        </p:nvGraphicFramePr>
        <p:xfrm>
          <a:off x="9680490" y="1691003"/>
          <a:ext cx="2340000" cy="143520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취소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지원사업 신청내역 목록 화면으로 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저장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얼럿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저장하시겠습니까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?’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아니요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예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수정되었습니다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.’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저장 완료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관리자 이메일로 알림 발송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97518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2702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마이페이지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사업공고 신청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수정</a:t>
            </a:r>
          </a:p>
        </p:txBody>
      </p:sp>
      <p:sp>
        <p:nvSpPr>
          <p:cNvPr id="82" name="Rectangle 1">
            <a:extLst>
              <a:ext uri="{FF2B5EF4-FFF2-40B4-BE49-F238E27FC236}">
                <a16:creationId xmlns:a16="http://schemas.microsoft.com/office/drawing/2014/main" id="{3A5FC6F5-A336-3F2D-4C80-3C993D038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Noto Sans Kore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8" name="표 7">
            <a:extLst>
              <a:ext uri="{FF2B5EF4-FFF2-40B4-BE49-F238E27FC236}">
                <a16:creationId xmlns:a16="http://schemas.microsoft.com/office/drawing/2014/main" id="{44F04269-E690-4E86-918D-AF76452DD4E3}"/>
              </a:ext>
            </a:extLst>
          </p:cNvPr>
          <p:cNvGraphicFramePr>
            <a:graphicFrameLocks noGrp="1"/>
          </p:cNvGraphicFramePr>
          <p:nvPr/>
        </p:nvGraphicFramePr>
        <p:xfrm>
          <a:off x="400734" y="785892"/>
          <a:ext cx="8964000" cy="2520000"/>
        </p:xfrm>
        <a:graphic>
          <a:graphicData uri="http://schemas.openxmlformats.org/drawingml/2006/table">
            <a:tbl>
              <a:tblPr firstRow="1" bandRow="1"/>
              <a:tblGrid>
                <a:gridCol w="1800000">
                  <a:extLst>
                    <a:ext uri="{9D8B030D-6E8A-4147-A177-3AD203B41FA5}">
                      <a16:colId xmlns:a16="http://schemas.microsoft.com/office/drawing/2014/main" val="2485709317"/>
                    </a:ext>
                  </a:extLst>
                </a:gridCol>
                <a:gridCol w="7164000">
                  <a:extLst>
                    <a:ext uri="{9D8B030D-6E8A-4147-A177-3AD203B41FA5}">
                      <a16:colId xmlns:a16="http://schemas.microsoft.com/office/drawing/2014/main" val="194353294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99060" marR="0" indent="-9906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ESG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자가진단 결과 보고서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91447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99060" marR="0" indent="-9906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법인등기부등본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4234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99060" marR="0" indent="-9906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사업자등록증명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56608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99060" marR="0" indent="-9906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국세 및 지방세 완납증명서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01669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1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표준재무제표증명서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372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97790" marR="0" indent="-9779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대보험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가입자 명부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8732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97790" marR="0" indent="-9779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주주명부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326528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C4BC232F-F07B-006D-7FD8-0A6D6E79A8A7}"/>
              </a:ext>
            </a:extLst>
          </p:cNvPr>
          <p:cNvSpPr/>
          <p:nvPr/>
        </p:nvSpPr>
        <p:spPr>
          <a:xfrm>
            <a:off x="2295277" y="829214"/>
            <a:ext cx="3780000" cy="2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72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ESG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자가진단 결과 보고서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.pdf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(445 KB)</a:t>
            </a:r>
          </a:p>
        </p:txBody>
      </p:sp>
      <p:sp>
        <p:nvSpPr>
          <p:cNvPr id="80" name="사각형: 둥근 모서리 242">
            <a:extLst>
              <a:ext uri="{FF2B5EF4-FFF2-40B4-BE49-F238E27FC236}">
                <a16:creationId xmlns:a16="http://schemas.microsoft.com/office/drawing/2014/main" id="{5E2776FA-1E49-7C45-7DAC-091EB86717CC}"/>
              </a:ext>
            </a:extLst>
          </p:cNvPr>
          <p:cNvSpPr/>
          <p:nvPr/>
        </p:nvSpPr>
        <p:spPr>
          <a:xfrm>
            <a:off x="6132909" y="829214"/>
            <a:ext cx="612000" cy="252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파일선택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A019F11-F36F-C651-F068-2C89E12B7CE2}"/>
              </a:ext>
            </a:extLst>
          </p:cNvPr>
          <p:cNvSpPr/>
          <p:nvPr/>
        </p:nvSpPr>
        <p:spPr>
          <a:xfrm>
            <a:off x="2295277" y="1193356"/>
            <a:ext cx="3780000" cy="2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72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법인등기부등본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.pdf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(819 KB)</a:t>
            </a:r>
          </a:p>
        </p:txBody>
      </p:sp>
      <p:sp>
        <p:nvSpPr>
          <p:cNvPr id="83" name="사각형: 둥근 모서리 242">
            <a:extLst>
              <a:ext uri="{FF2B5EF4-FFF2-40B4-BE49-F238E27FC236}">
                <a16:creationId xmlns:a16="http://schemas.microsoft.com/office/drawing/2014/main" id="{B95C1C98-2BE0-E950-6D70-3D6D385EB599}"/>
              </a:ext>
            </a:extLst>
          </p:cNvPr>
          <p:cNvSpPr/>
          <p:nvPr/>
        </p:nvSpPr>
        <p:spPr>
          <a:xfrm>
            <a:off x="6132909" y="1193356"/>
            <a:ext cx="612000" cy="252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파일선택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8DC0F4D-B28B-846E-7008-84F66EE5BDB6}"/>
              </a:ext>
            </a:extLst>
          </p:cNvPr>
          <p:cNvSpPr/>
          <p:nvPr/>
        </p:nvSpPr>
        <p:spPr>
          <a:xfrm>
            <a:off x="2295277" y="1557497"/>
            <a:ext cx="3780000" cy="2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72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사업자등록증명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.pdf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(819 KB)</a:t>
            </a:r>
          </a:p>
        </p:txBody>
      </p:sp>
      <p:sp>
        <p:nvSpPr>
          <p:cNvPr id="85" name="사각형: 둥근 모서리 242">
            <a:extLst>
              <a:ext uri="{FF2B5EF4-FFF2-40B4-BE49-F238E27FC236}">
                <a16:creationId xmlns:a16="http://schemas.microsoft.com/office/drawing/2014/main" id="{4C6BBE32-18A7-727B-CB06-05207F5C13BA}"/>
              </a:ext>
            </a:extLst>
          </p:cNvPr>
          <p:cNvSpPr/>
          <p:nvPr/>
        </p:nvSpPr>
        <p:spPr>
          <a:xfrm>
            <a:off x="6132909" y="1557497"/>
            <a:ext cx="612000" cy="252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파일선택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72BCC52-8903-8D20-045C-CF30AACD1F2D}"/>
              </a:ext>
            </a:extLst>
          </p:cNvPr>
          <p:cNvSpPr/>
          <p:nvPr/>
        </p:nvSpPr>
        <p:spPr>
          <a:xfrm>
            <a:off x="2295277" y="1913546"/>
            <a:ext cx="3780000" cy="2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72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국세 및 지방세 완납증명서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.pdf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(819 KB)</a:t>
            </a:r>
          </a:p>
        </p:txBody>
      </p:sp>
      <p:sp>
        <p:nvSpPr>
          <p:cNvPr id="87" name="사각형: 둥근 모서리 242">
            <a:extLst>
              <a:ext uri="{FF2B5EF4-FFF2-40B4-BE49-F238E27FC236}">
                <a16:creationId xmlns:a16="http://schemas.microsoft.com/office/drawing/2014/main" id="{F04C16C0-59DC-3DE6-9702-50837D2CC5DF}"/>
              </a:ext>
            </a:extLst>
          </p:cNvPr>
          <p:cNvSpPr/>
          <p:nvPr/>
        </p:nvSpPr>
        <p:spPr>
          <a:xfrm>
            <a:off x="6132909" y="1913546"/>
            <a:ext cx="612000" cy="252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파일선택</a:t>
            </a:r>
            <a:endParaRPr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65B41E8-B485-333B-0322-045275C04EFA}"/>
              </a:ext>
            </a:extLst>
          </p:cNvPr>
          <p:cNvSpPr/>
          <p:nvPr/>
        </p:nvSpPr>
        <p:spPr>
          <a:xfrm>
            <a:off x="2295277" y="2277688"/>
            <a:ext cx="3780000" cy="2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72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표준재무제표증명원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.pdf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(819 KB)</a:t>
            </a:r>
          </a:p>
        </p:txBody>
      </p:sp>
      <p:sp>
        <p:nvSpPr>
          <p:cNvPr id="89" name="사각형: 둥근 모서리 242">
            <a:extLst>
              <a:ext uri="{FF2B5EF4-FFF2-40B4-BE49-F238E27FC236}">
                <a16:creationId xmlns:a16="http://schemas.microsoft.com/office/drawing/2014/main" id="{95829B9D-41F4-6F2D-4F17-2E925850B321}"/>
              </a:ext>
            </a:extLst>
          </p:cNvPr>
          <p:cNvSpPr/>
          <p:nvPr/>
        </p:nvSpPr>
        <p:spPr>
          <a:xfrm>
            <a:off x="6132909" y="2277688"/>
            <a:ext cx="612000" cy="252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파일선택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71400D2-9069-4A65-EABA-24EED0E6373F}"/>
              </a:ext>
            </a:extLst>
          </p:cNvPr>
          <p:cNvSpPr/>
          <p:nvPr/>
        </p:nvSpPr>
        <p:spPr>
          <a:xfrm>
            <a:off x="2295277" y="2633737"/>
            <a:ext cx="3780000" cy="2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72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대보험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가입자 명부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.pdf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(819 KB)</a:t>
            </a:r>
          </a:p>
        </p:txBody>
      </p:sp>
      <p:sp>
        <p:nvSpPr>
          <p:cNvPr id="91" name="사각형: 둥근 모서리 242">
            <a:extLst>
              <a:ext uri="{FF2B5EF4-FFF2-40B4-BE49-F238E27FC236}">
                <a16:creationId xmlns:a16="http://schemas.microsoft.com/office/drawing/2014/main" id="{686F45E0-7F5C-16D4-D805-E760CF370DDC}"/>
              </a:ext>
            </a:extLst>
          </p:cNvPr>
          <p:cNvSpPr/>
          <p:nvPr/>
        </p:nvSpPr>
        <p:spPr>
          <a:xfrm>
            <a:off x="6132909" y="2633737"/>
            <a:ext cx="612000" cy="252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파일선택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9D9797-386A-0548-BB60-17807582264E}"/>
              </a:ext>
            </a:extLst>
          </p:cNvPr>
          <p:cNvSpPr/>
          <p:nvPr/>
        </p:nvSpPr>
        <p:spPr>
          <a:xfrm>
            <a:off x="2295277" y="2995875"/>
            <a:ext cx="3780000" cy="2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72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주주명부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.pdf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(819 KB)</a:t>
            </a:r>
          </a:p>
        </p:txBody>
      </p:sp>
      <p:sp>
        <p:nvSpPr>
          <p:cNvPr id="93" name="사각형: 둥근 모서리 242">
            <a:extLst>
              <a:ext uri="{FF2B5EF4-FFF2-40B4-BE49-F238E27FC236}">
                <a16:creationId xmlns:a16="http://schemas.microsoft.com/office/drawing/2014/main" id="{C50F2DA2-CEA1-B8CE-5A27-8C26B853D13B}"/>
              </a:ext>
            </a:extLst>
          </p:cNvPr>
          <p:cNvSpPr/>
          <p:nvPr/>
        </p:nvSpPr>
        <p:spPr>
          <a:xfrm>
            <a:off x="6132909" y="2995875"/>
            <a:ext cx="612000" cy="252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파일선택</a:t>
            </a:r>
          </a:p>
        </p:txBody>
      </p:sp>
      <p:sp>
        <p:nvSpPr>
          <p:cNvPr id="95" name="십자형 94">
            <a:extLst>
              <a:ext uri="{FF2B5EF4-FFF2-40B4-BE49-F238E27FC236}">
                <a16:creationId xmlns:a16="http://schemas.microsoft.com/office/drawing/2014/main" id="{8CB7747A-0E5C-0A90-07A9-7126C421F1C0}"/>
              </a:ext>
            </a:extLst>
          </p:cNvPr>
          <p:cNvSpPr/>
          <p:nvPr/>
        </p:nvSpPr>
        <p:spPr>
          <a:xfrm rot="2700000">
            <a:off x="5895270" y="899768"/>
            <a:ext cx="108000" cy="108000"/>
          </a:xfrm>
          <a:prstGeom prst="plus">
            <a:avLst>
              <a:gd name="adj" fmla="val 426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6" name="십자형 95">
            <a:extLst>
              <a:ext uri="{FF2B5EF4-FFF2-40B4-BE49-F238E27FC236}">
                <a16:creationId xmlns:a16="http://schemas.microsoft.com/office/drawing/2014/main" id="{3E529ADD-7C03-C581-193F-504F5C25B0B9}"/>
              </a:ext>
            </a:extLst>
          </p:cNvPr>
          <p:cNvSpPr/>
          <p:nvPr/>
        </p:nvSpPr>
        <p:spPr>
          <a:xfrm rot="2700000">
            <a:off x="5895270" y="1264860"/>
            <a:ext cx="108000" cy="108000"/>
          </a:xfrm>
          <a:prstGeom prst="plus">
            <a:avLst>
              <a:gd name="adj" fmla="val 426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8" name="십자형 97">
            <a:extLst>
              <a:ext uri="{FF2B5EF4-FFF2-40B4-BE49-F238E27FC236}">
                <a16:creationId xmlns:a16="http://schemas.microsoft.com/office/drawing/2014/main" id="{CE2FC90A-D65B-1CB0-DB00-325A1D089D6F}"/>
              </a:ext>
            </a:extLst>
          </p:cNvPr>
          <p:cNvSpPr/>
          <p:nvPr/>
        </p:nvSpPr>
        <p:spPr>
          <a:xfrm rot="2700000">
            <a:off x="5895270" y="1633098"/>
            <a:ext cx="108000" cy="108000"/>
          </a:xfrm>
          <a:prstGeom prst="plus">
            <a:avLst>
              <a:gd name="adj" fmla="val 426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9" name="십자형 98">
            <a:extLst>
              <a:ext uri="{FF2B5EF4-FFF2-40B4-BE49-F238E27FC236}">
                <a16:creationId xmlns:a16="http://schemas.microsoft.com/office/drawing/2014/main" id="{F2AE1C74-A544-2BD0-152E-1EA70C20377E}"/>
              </a:ext>
            </a:extLst>
          </p:cNvPr>
          <p:cNvSpPr/>
          <p:nvPr/>
        </p:nvSpPr>
        <p:spPr>
          <a:xfrm rot="2700000">
            <a:off x="5895270" y="1989137"/>
            <a:ext cx="108000" cy="108000"/>
          </a:xfrm>
          <a:prstGeom prst="plus">
            <a:avLst>
              <a:gd name="adj" fmla="val 426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0" name="십자형 99">
            <a:extLst>
              <a:ext uri="{FF2B5EF4-FFF2-40B4-BE49-F238E27FC236}">
                <a16:creationId xmlns:a16="http://schemas.microsoft.com/office/drawing/2014/main" id="{EA9F7440-B56B-DF23-2178-D4135C08B88D}"/>
              </a:ext>
            </a:extLst>
          </p:cNvPr>
          <p:cNvSpPr/>
          <p:nvPr/>
        </p:nvSpPr>
        <p:spPr>
          <a:xfrm rot="2700000">
            <a:off x="5895270" y="2348325"/>
            <a:ext cx="108000" cy="108000"/>
          </a:xfrm>
          <a:prstGeom prst="plus">
            <a:avLst>
              <a:gd name="adj" fmla="val 426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1" name="십자형 100">
            <a:extLst>
              <a:ext uri="{FF2B5EF4-FFF2-40B4-BE49-F238E27FC236}">
                <a16:creationId xmlns:a16="http://schemas.microsoft.com/office/drawing/2014/main" id="{CC14F38C-8207-B01B-B0CC-917B3C2C7F24}"/>
              </a:ext>
            </a:extLst>
          </p:cNvPr>
          <p:cNvSpPr/>
          <p:nvPr/>
        </p:nvSpPr>
        <p:spPr>
          <a:xfrm rot="2700000">
            <a:off x="5895270" y="2713417"/>
            <a:ext cx="108000" cy="108000"/>
          </a:xfrm>
          <a:prstGeom prst="plus">
            <a:avLst>
              <a:gd name="adj" fmla="val 426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2" name="십자형 101">
            <a:extLst>
              <a:ext uri="{FF2B5EF4-FFF2-40B4-BE49-F238E27FC236}">
                <a16:creationId xmlns:a16="http://schemas.microsoft.com/office/drawing/2014/main" id="{9CEC2A11-B226-5A9F-037E-2A2A0257692C}"/>
              </a:ext>
            </a:extLst>
          </p:cNvPr>
          <p:cNvSpPr/>
          <p:nvPr/>
        </p:nvSpPr>
        <p:spPr>
          <a:xfrm rot="2700000">
            <a:off x="5895270" y="3081655"/>
            <a:ext cx="108000" cy="108000"/>
          </a:xfrm>
          <a:prstGeom prst="plus">
            <a:avLst>
              <a:gd name="adj" fmla="val 426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7CB30A97-B733-D7A3-0D24-3D2E72C44710}"/>
              </a:ext>
            </a:extLst>
          </p:cNvPr>
          <p:cNvSpPr txBox="1"/>
          <p:nvPr/>
        </p:nvSpPr>
        <p:spPr>
          <a:xfrm>
            <a:off x="10355844" y="1092566"/>
            <a:ext cx="166409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마이페이지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나의 활동내역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사업공고 신청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239F2D9-9CB8-8CA0-ECAA-10897962C019}"/>
              </a:ext>
            </a:extLst>
          </p:cNvPr>
          <p:cNvGrpSpPr/>
          <p:nvPr/>
        </p:nvGrpSpPr>
        <p:grpSpPr>
          <a:xfrm>
            <a:off x="7531827" y="830941"/>
            <a:ext cx="1708618" cy="252000"/>
            <a:chOff x="7541352" y="5719960"/>
            <a:chExt cx="1708618" cy="252000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28203540-A273-CC88-A821-B0FB2FB2DD14}"/>
                </a:ext>
              </a:extLst>
            </p:cNvPr>
            <p:cNvGrpSpPr/>
            <p:nvPr/>
          </p:nvGrpSpPr>
          <p:grpSpPr>
            <a:xfrm>
              <a:off x="8421970" y="5719960"/>
              <a:ext cx="828000" cy="252000"/>
              <a:chOff x="7339351" y="1314095"/>
              <a:chExt cx="828000" cy="252000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2F77F3F1-8135-E8F4-4D2D-1DF3D81F28BE}"/>
                  </a:ext>
                </a:extLst>
              </p:cNvPr>
              <p:cNvSpPr/>
              <p:nvPr/>
            </p:nvSpPr>
            <p:spPr>
              <a:xfrm>
                <a:off x="7339351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바로보기</a:t>
                </a:r>
              </a:p>
            </p:txBody>
          </p:sp>
          <p:pic>
            <p:nvPicPr>
              <p:cNvPr id="94" name="그림 93" descr="원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2D15EAE3-BD79-901F-6B3E-522816D5D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589" y="1376841"/>
                <a:ext cx="125999" cy="126000"/>
              </a:xfrm>
              <a:prstGeom prst="rect">
                <a:avLst/>
              </a:prstGeom>
            </p:spPr>
          </p:pic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44F55490-A8C2-CBFE-9FE4-0C2ED64EC761}"/>
                </a:ext>
              </a:extLst>
            </p:cNvPr>
            <p:cNvGrpSpPr/>
            <p:nvPr/>
          </p:nvGrpSpPr>
          <p:grpSpPr>
            <a:xfrm>
              <a:off x="7541352" y="5719960"/>
              <a:ext cx="828000" cy="252000"/>
              <a:chOff x="8217849" y="1314095"/>
              <a:chExt cx="828000" cy="252000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B872B9F-C749-1BE5-1100-0BAB431DD064}"/>
                  </a:ext>
                </a:extLst>
              </p:cNvPr>
              <p:cNvSpPr/>
              <p:nvPr/>
            </p:nvSpPr>
            <p:spPr>
              <a:xfrm>
                <a:off x="8217849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다운로드</a:t>
                </a:r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86487DF2-F5E8-88F8-AEF4-063C03D2B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26932" y="1375597"/>
                <a:ext cx="129600" cy="129600"/>
              </a:xfrm>
              <a:prstGeom prst="rect">
                <a:avLst/>
              </a:prstGeom>
            </p:spPr>
          </p:pic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08D19DC-36DB-F76A-2D90-3DE55A09ACD4}"/>
              </a:ext>
            </a:extLst>
          </p:cNvPr>
          <p:cNvGrpSpPr/>
          <p:nvPr/>
        </p:nvGrpSpPr>
        <p:grpSpPr>
          <a:xfrm>
            <a:off x="7531827" y="1192891"/>
            <a:ext cx="1708618" cy="252000"/>
            <a:chOff x="7541352" y="5719960"/>
            <a:chExt cx="1708618" cy="252000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46F34B90-C40C-2303-499E-EA6A957B3DEF}"/>
                </a:ext>
              </a:extLst>
            </p:cNvPr>
            <p:cNvGrpSpPr/>
            <p:nvPr/>
          </p:nvGrpSpPr>
          <p:grpSpPr>
            <a:xfrm>
              <a:off x="8421970" y="5719960"/>
              <a:ext cx="828000" cy="252000"/>
              <a:chOff x="7339351" y="1314095"/>
              <a:chExt cx="828000" cy="252000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FBDBE027-6218-5EA7-EFFF-38A5B7A3153C}"/>
                  </a:ext>
                </a:extLst>
              </p:cNvPr>
              <p:cNvSpPr/>
              <p:nvPr/>
            </p:nvSpPr>
            <p:spPr>
              <a:xfrm>
                <a:off x="7339351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바로보기</a:t>
                </a:r>
              </a:p>
            </p:txBody>
          </p:sp>
          <p:pic>
            <p:nvPicPr>
              <p:cNvPr id="158" name="그림 157" descr="원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B97C91D0-85EF-95EF-8EA4-1620B274FE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589" y="1376841"/>
                <a:ext cx="125999" cy="126000"/>
              </a:xfrm>
              <a:prstGeom prst="rect">
                <a:avLst/>
              </a:prstGeom>
            </p:spPr>
          </p:pic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DA861519-2DCB-0FEB-3A8E-B64542BC9E72}"/>
                </a:ext>
              </a:extLst>
            </p:cNvPr>
            <p:cNvGrpSpPr/>
            <p:nvPr/>
          </p:nvGrpSpPr>
          <p:grpSpPr>
            <a:xfrm>
              <a:off x="7541352" y="5719960"/>
              <a:ext cx="828000" cy="252000"/>
              <a:chOff x="8217849" y="1314095"/>
              <a:chExt cx="828000" cy="252000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D38FAE87-74ED-83EB-F60E-DF56A97B0C2C}"/>
                  </a:ext>
                </a:extLst>
              </p:cNvPr>
              <p:cNvSpPr/>
              <p:nvPr/>
            </p:nvSpPr>
            <p:spPr>
              <a:xfrm>
                <a:off x="8217849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다운로드</a:t>
                </a:r>
              </a:p>
            </p:txBody>
          </p:sp>
          <p:pic>
            <p:nvPicPr>
              <p:cNvPr id="156" name="그림 155">
                <a:extLst>
                  <a:ext uri="{FF2B5EF4-FFF2-40B4-BE49-F238E27FC236}">
                    <a16:creationId xmlns:a16="http://schemas.microsoft.com/office/drawing/2014/main" id="{A962181D-D7C2-AA94-EF9C-11DE6C199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26932" y="1375597"/>
                <a:ext cx="129600" cy="129600"/>
              </a:xfrm>
              <a:prstGeom prst="rect">
                <a:avLst/>
              </a:prstGeom>
            </p:spPr>
          </p:pic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660C5D39-D651-11BA-40CF-FB72FEFD7D42}"/>
              </a:ext>
            </a:extLst>
          </p:cNvPr>
          <p:cNvGrpSpPr/>
          <p:nvPr/>
        </p:nvGrpSpPr>
        <p:grpSpPr>
          <a:xfrm>
            <a:off x="7531827" y="1545316"/>
            <a:ext cx="1708618" cy="252000"/>
            <a:chOff x="7541352" y="5719960"/>
            <a:chExt cx="1708618" cy="252000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472EC908-3507-4D4B-7073-7725B037A988}"/>
                </a:ext>
              </a:extLst>
            </p:cNvPr>
            <p:cNvGrpSpPr/>
            <p:nvPr/>
          </p:nvGrpSpPr>
          <p:grpSpPr>
            <a:xfrm>
              <a:off x="8421970" y="5719960"/>
              <a:ext cx="828000" cy="252000"/>
              <a:chOff x="7339351" y="1314095"/>
              <a:chExt cx="828000" cy="252000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D15A8B87-B414-DF14-48E8-55FF39C5B1AC}"/>
                  </a:ext>
                </a:extLst>
              </p:cNvPr>
              <p:cNvSpPr/>
              <p:nvPr/>
            </p:nvSpPr>
            <p:spPr>
              <a:xfrm>
                <a:off x="7339351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바로보기</a:t>
                </a:r>
              </a:p>
            </p:txBody>
          </p:sp>
          <p:pic>
            <p:nvPicPr>
              <p:cNvPr id="165" name="그림 164" descr="원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14E02F71-5086-5B03-FDCD-8F7E4E0C6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589" y="1376841"/>
                <a:ext cx="125999" cy="126000"/>
              </a:xfrm>
              <a:prstGeom prst="rect">
                <a:avLst/>
              </a:prstGeom>
            </p:spPr>
          </p:pic>
        </p:grp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37CDE4D1-A28D-0BA5-CC7B-875707539973}"/>
                </a:ext>
              </a:extLst>
            </p:cNvPr>
            <p:cNvGrpSpPr/>
            <p:nvPr/>
          </p:nvGrpSpPr>
          <p:grpSpPr>
            <a:xfrm>
              <a:off x="7541352" y="5719960"/>
              <a:ext cx="828000" cy="252000"/>
              <a:chOff x="8217849" y="1314095"/>
              <a:chExt cx="828000" cy="252000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940BE126-0AE0-15AF-9C9C-A58A4DFC6D23}"/>
                  </a:ext>
                </a:extLst>
              </p:cNvPr>
              <p:cNvSpPr/>
              <p:nvPr/>
            </p:nvSpPr>
            <p:spPr>
              <a:xfrm>
                <a:off x="8217849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다운로드</a:t>
                </a:r>
              </a:p>
            </p:txBody>
          </p:sp>
          <p:pic>
            <p:nvPicPr>
              <p:cNvPr id="163" name="그림 162">
                <a:extLst>
                  <a:ext uri="{FF2B5EF4-FFF2-40B4-BE49-F238E27FC236}">
                    <a16:creationId xmlns:a16="http://schemas.microsoft.com/office/drawing/2014/main" id="{36C2F377-3A0C-E66F-7D98-26409D1ED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26932" y="1375597"/>
                <a:ext cx="129600" cy="129600"/>
              </a:xfrm>
              <a:prstGeom prst="rect">
                <a:avLst/>
              </a:prstGeom>
            </p:spPr>
          </p:pic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DDB3C717-6FC7-B35B-9FE5-97D4EED3919B}"/>
              </a:ext>
            </a:extLst>
          </p:cNvPr>
          <p:cNvGrpSpPr/>
          <p:nvPr/>
        </p:nvGrpSpPr>
        <p:grpSpPr>
          <a:xfrm>
            <a:off x="7531827" y="1907266"/>
            <a:ext cx="1708618" cy="252000"/>
            <a:chOff x="7541352" y="5719960"/>
            <a:chExt cx="1708618" cy="25200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19F39321-2DB5-A130-62A2-80CC6157B950}"/>
                </a:ext>
              </a:extLst>
            </p:cNvPr>
            <p:cNvGrpSpPr/>
            <p:nvPr/>
          </p:nvGrpSpPr>
          <p:grpSpPr>
            <a:xfrm>
              <a:off x="8421970" y="5719960"/>
              <a:ext cx="828000" cy="252000"/>
              <a:chOff x="7339351" y="1314095"/>
              <a:chExt cx="828000" cy="252000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F852696D-BA1E-FFBC-6CC1-8DAE9C569162}"/>
                  </a:ext>
                </a:extLst>
              </p:cNvPr>
              <p:cNvSpPr/>
              <p:nvPr/>
            </p:nvSpPr>
            <p:spPr>
              <a:xfrm>
                <a:off x="7339351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바로보기</a:t>
                </a:r>
              </a:p>
            </p:txBody>
          </p:sp>
          <p:pic>
            <p:nvPicPr>
              <p:cNvPr id="172" name="그림 171" descr="원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D804CB1D-648E-F6D9-F1E6-57DAE9D56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589" y="1376841"/>
                <a:ext cx="125999" cy="126000"/>
              </a:xfrm>
              <a:prstGeom prst="rect">
                <a:avLst/>
              </a:prstGeom>
            </p:spPr>
          </p:pic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DBB9FDA6-7849-1048-D906-CADC6E9B5445}"/>
                </a:ext>
              </a:extLst>
            </p:cNvPr>
            <p:cNvGrpSpPr/>
            <p:nvPr/>
          </p:nvGrpSpPr>
          <p:grpSpPr>
            <a:xfrm>
              <a:off x="7541352" y="5719960"/>
              <a:ext cx="828000" cy="252000"/>
              <a:chOff x="8217849" y="1314095"/>
              <a:chExt cx="828000" cy="252000"/>
            </a:xfrm>
          </p:grpSpPr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385E578D-2642-66BB-227B-81856563C72E}"/>
                  </a:ext>
                </a:extLst>
              </p:cNvPr>
              <p:cNvSpPr/>
              <p:nvPr/>
            </p:nvSpPr>
            <p:spPr>
              <a:xfrm>
                <a:off x="8217849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다운로드</a:t>
                </a:r>
              </a:p>
            </p:txBody>
          </p:sp>
          <p:pic>
            <p:nvPicPr>
              <p:cNvPr id="170" name="그림 169">
                <a:extLst>
                  <a:ext uri="{FF2B5EF4-FFF2-40B4-BE49-F238E27FC236}">
                    <a16:creationId xmlns:a16="http://schemas.microsoft.com/office/drawing/2014/main" id="{731B8BB7-C4E0-6B11-F6B9-352E7A4D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26932" y="1375597"/>
                <a:ext cx="129600" cy="129600"/>
              </a:xfrm>
              <a:prstGeom prst="rect">
                <a:avLst/>
              </a:prstGeom>
            </p:spPr>
          </p:pic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D3B8AC0E-B600-263E-84BE-0DFA1310C6AD}"/>
              </a:ext>
            </a:extLst>
          </p:cNvPr>
          <p:cNvGrpSpPr/>
          <p:nvPr/>
        </p:nvGrpSpPr>
        <p:grpSpPr>
          <a:xfrm>
            <a:off x="7531827" y="2278741"/>
            <a:ext cx="1708618" cy="252000"/>
            <a:chOff x="7541352" y="5719960"/>
            <a:chExt cx="1708618" cy="25200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F4128436-5F6E-82D0-8326-A09EDCEAABE8}"/>
                </a:ext>
              </a:extLst>
            </p:cNvPr>
            <p:cNvGrpSpPr/>
            <p:nvPr/>
          </p:nvGrpSpPr>
          <p:grpSpPr>
            <a:xfrm>
              <a:off x="8421970" y="5719960"/>
              <a:ext cx="828000" cy="252000"/>
              <a:chOff x="7339351" y="1314095"/>
              <a:chExt cx="828000" cy="252000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80E0D636-C0CC-21EC-9611-DCE07DBBC11E}"/>
                  </a:ext>
                </a:extLst>
              </p:cNvPr>
              <p:cNvSpPr/>
              <p:nvPr/>
            </p:nvSpPr>
            <p:spPr>
              <a:xfrm>
                <a:off x="7339351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바로보기</a:t>
                </a:r>
              </a:p>
            </p:txBody>
          </p:sp>
          <p:pic>
            <p:nvPicPr>
              <p:cNvPr id="179" name="그림 178" descr="원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626BC67A-3318-3220-DBF7-41B8EC32ED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589" y="1376841"/>
                <a:ext cx="125999" cy="126000"/>
              </a:xfrm>
              <a:prstGeom prst="rect">
                <a:avLst/>
              </a:prstGeom>
            </p:spPr>
          </p:pic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B355B596-4D9E-95D7-0FF0-FA16AE5709F9}"/>
                </a:ext>
              </a:extLst>
            </p:cNvPr>
            <p:cNvGrpSpPr/>
            <p:nvPr/>
          </p:nvGrpSpPr>
          <p:grpSpPr>
            <a:xfrm>
              <a:off x="7541352" y="5719960"/>
              <a:ext cx="828000" cy="252000"/>
              <a:chOff x="8217849" y="1314095"/>
              <a:chExt cx="828000" cy="252000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4F18C439-F864-852A-D220-B6D48340BEAA}"/>
                  </a:ext>
                </a:extLst>
              </p:cNvPr>
              <p:cNvSpPr/>
              <p:nvPr/>
            </p:nvSpPr>
            <p:spPr>
              <a:xfrm>
                <a:off x="8217849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다운로드</a:t>
                </a:r>
              </a:p>
            </p:txBody>
          </p:sp>
          <p:pic>
            <p:nvPicPr>
              <p:cNvPr id="177" name="그림 176">
                <a:extLst>
                  <a:ext uri="{FF2B5EF4-FFF2-40B4-BE49-F238E27FC236}">
                    <a16:creationId xmlns:a16="http://schemas.microsoft.com/office/drawing/2014/main" id="{28E5F1D1-4B1C-8C9B-E1AD-1A3DF2F399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26932" y="1375597"/>
                <a:ext cx="129600" cy="129600"/>
              </a:xfrm>
              <a:prstGeom prst="rect">
                <a:avLst/>
              </a:prstGeom>
            </p:spPr>
          </p:pic>
        </p:grp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A931EBBA-886F-7073-2F19-F4E35DDAF22C}"/>
              </a:ext>
            </a:extLst>
          </p:cNvPr>
          <p:cNvGrpSpPr/>
          <p:nvPr/>
        </p:nvGrpSpPr>
        <p:grpSpPr>
          <a:xfrm>
            <a:off x="7531827" y="2631166"/>
            <a:ext cx="1708618" cy="252000"/>
            <a:chOff x="7541352" y="5719960"/>
            <a:chExt cx="1708618" cy="252000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D2443079-115A-369A-47C6-07D5A5BF519E}"/>
                </a:ext>
              </a:extLst>
            </p:cNvPr>
            <p:cNvGrpSpPr/>
            <p:nvPr/>
          </p:nvGrpSpPr>
          <p:grpSpPr>
            <a:xfrm>
              <a:off x="8421970" y="5719960"/>
              <a:ext cx="828000" cy="252000"/>
              <a:chOff x="7339351" y="1314095"/>
              <a:chExt cx="828000" cy="252000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F4A24DB5-B3F2-61ED-C5AF-14A42145BD8F}"/>
                  </a:ext>
                </a:extLst>
              </p:cNvPr>
              <p:cNvSpPr/>
              <p:nvPr/>
            </p:nvSpPr>
            <p:spPr>
              <a:xfrm>
                <a:off x="7339351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바로보기</a:t>
                </a:r>
              </a:p>
            </p:txBody>
          </p:sp>
          <p:pic>
            <p:nvPicPr>
              <p:cNvPr id="187" name="그림 186" descr="원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FB1A3459-CA17-B4C2-CB68-ABC6D619D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589" y="1376841"/>
                <a:ext cx="125999" cy="126000"/>
              </a:xfrm>
              <a:prstGeom prst="rect">
                <a:avLst/>
              </a:prstGeom>
            </p:spPr>
          </p:pic>
        </p:grp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A1817D49-FECE-EE66-BC2A-88D15DB3B5E2}"/>
                </a:ext>
              </a:extLst>
            </p:cNvPr>
            <p:cNvGrpSpPr/>
            <p:nvPr/>
          </p:nvGrpSpPr>
          <p:grpSpPr>
            <a:xfrm>
              <a:off x="7541352" y="5719960"/>
              <a:ext cx="828000" cy="252000"/>
              <a:chOff x="8217849" y="1314095"/>
              <a:chExt cx="828000" cy="252000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D165DD21-F10E-5965-A090-429FF5E11989}"/>
                  </a:ext>
                </a:extLst>
              </p:cNvPr>
              <p:cNvSpPr/>
              <p:nvPr/>
            </p:nvSpPr>
            <p:spPr>
              <a:xfrm>
                <a:off x="8217849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다운로드</a:t>
                </a:r>
              </a:p>
            </p:txBody>
          </p:sp>
          <p:pic>
            <p:nvPicPr>
              <p:cNvPr id="185" name="그림 184">
                <a:extLst>
                  <a:ext uri="{FF2B5EF4-FFF2-40B4-BE49-F238E27FC236}">
                    <a16:creationId xmlns:a16="http://schemas.microsoft.com/office/drawing/2014/main" id="{2E87629A-EA7A-4A91-1C49-A35BF6327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26932" y="1375597"/>
                <a:ext cx="129600" cy="129600"/>
              </a:xfrm>
              <a:prstGeom prst="rect">
                <a:avLst/>
              </a:prstGeom>
            </p:spPr>
          </p:pic>
        </p:grp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70C46302-8E8D-38EA-7EA4-B7D752694BCE}"/>
              </a:ext>
            </a:extLst>
          </p:cNvPr>
          <p:cNvGrpSpPr/>
          <p:nvPr/>
        </p:nvGrpSpPr>
        <p:grpSpPr>
          <a:xfrm>
            <a:off x="7531827" y="2993116"/>
            <a:ext cx="1708618" cy="252000"/>
            <a:chOff x="7541352" y="5719960"/>
            <a:chExt cx="1708618" cy="252000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DE1ABC79-5867-0F9C-7EAC-75C55112D9BE}"/>
                </a:ext>
              </a:extLst>
            </p:cNvPr>
            <p:cNvGrpSpPr/>
            <p:nvPr/>
          </p:nvGrpSpPr>
          <p:grpSpPr>
            <a:xfrm>
              <a:off x="8421970" y="5719960"/>
              <a:ext cx="828000" cy="252000"/>
              <a:chOff x="7339351" y="1314095"/>
              <a:chExt cx="828000" cy="252000"/>
            </a:xfrm>
          </p:grpSpPr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94D77D90-6AF4-223A-F5F2-819EAA716EF1}"/>
                  </a:ext>
                </a:extLst>
              </p:cNvPr>
              <p:cNvSpPr/>
              <p:nvPr/>
            </p:nvSpPr>
            <p:spPr>
              <a:xfrm>
                <a:off x="7339351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바로보기</a:t>
                </a:r>
              </a:p>
            </p:txBody>
          </p:sp>
          <p:pic>
            <p:nvPicPr>
              <p:cNvPr id="196" name="그림 195" descr="원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FBC43B6F-017F-5089-35A7-1168C6FDD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589" y="1376841"/>
                <a:ext cx="125999" cy="126000"/>
              </a:xfrm>
              <a:prstGeom prst="rect">
                <a:avLst/>
              </a:prstGeom>
            </p:spPr>
          </p:pic>
        </p:grp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2EED65E3-024E-040A-A6E8-E80F477BBE71}"/>
                </a:ext>
              </a:extLst>
            </p:cNvPr>
            <p:cNvGrpSpPr/>
            <p:nvPr/>
          </p:nvGrpSpPr>
          <p:grpSpPr>
            <a:xfrm>
              <a:off x="7541352" y="5719960"/>
              <a:ext cx="828000" cy="252000"/>
              <a:chOff x="8217849" y="1314095"/>
              <a:chExt cx="828000" cy="252000"/>
            </a:xfrm>
          </p:grpSpPr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8E4A3F8F-D074-5607-B0C5-1F21EF179B8D}"/>
                  </a:ext>
                </a:extLst>
              </p:cNvPr>
              <p:cNvSpPr/>
              <p:nvPr/>
            </p:nvSpPr>
            <p:spPr>
              <a:xfrm>
                <a:off x="8217849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다운로드</a:t>
                </a:r>
              </a:p>
            </p:txBody>
          </p:sp>
          <p:pic>
            <p:nvPicPr>
              <p:cNvPr id="194" name="그림 193">
                <a:extLst>
                  <a:ext uri="{FF2B5EF4-FFF2-40B4-BE49-F238E27FC236}">
                    <a16:creationId xmlns:a16="http://schemas.microsoft.com/office/drawing/2014/main" id="{ED6BBC6F-F161-79E2-A7B3-E2DC2DD92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26932" y="1375597"/>
                <a:ext cx="129600" cy="129600"/>
              </a:xfrm>
              <a:prstGeom prst="rect">
                <a:avLst/>
              </a:prstGeom>
            </p:spPr>
          </p:pic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3169819-0ACD-330D-72D3-0C077BED63A0}"/>
              </a:ext>
            </a:extLst>
          </p:cNvPr>
          <p:cNvSpPr/>
          <p:nvPr/>
        </p:nvSpPr>
        <p:spPr>
          <a:xfrm>
            <a:off x="317551" y="3986590"/>
            <a:ext cx="5077031" cy="4850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0" i="0" dirty="0">
                <a:solidFill>
                  <a:srgbClr val="333333"/>
                </a:solidFill>
                <a:effectLst/>
                <a:latin typeface="Noto Sans Korean"/>
              </a:rPr>
              <a:t>※ </a:t>
            </a:r>
            <a:r>
              <a:rPr lang="ko-KR" altLang="en-US" sz="900" b="0" i="0" dirty="0">
                <a:solidFill>
                  <a:srgbClr val="333333"/>
                </a:solidFill>
                <a:effectLst/>
                <a:latin typeface="Noto Sans Korean"/>
              </a:rPr>
              <a:t> 신청정보를 정확하게 입력하여 부정확한 정보로 인해 불이익을 받지 않도록 유의하시기 바랍니다</a:t>
            </a:r>
            <a:r>
              <a:rPr lang="en-US" altLang="ko-KR" sz="900" b="0" i="0" dirty="0">
                <a:solidFill>
                  <a:srgbClr val="333333"/>
                </a:solidFill>
                <a:effectLst/>
                <a:latin typeface="Noto Sans Korean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b="0" i="0" dirty="0">
                <a:solidFill>
                  <a:srgbClr val="333333"/>
                </a:solidFill>
                <a:effectLst/>
                <a:latin typeface="Noto Sans Korean"/>
              </a:rPr>
              <a:t>※ </a:t>
            </a:r>
            <a:r>
              <a:rPr lang="ko-KR" altLang="en-US" sz="900" b="0" i="0" dirty="0">
                <a:solidFill>
                  <a:srgbClr val="333333"/>
                </a:solidFill>
                <a:effectLst/>
                <a:latin typeface="Noto Sans Korean"/>
              </a:rPr>
              <a:t>사업공고 신청 기간 중 정보수정 및 신청취소를 할 수 있습니다</a:t>
            </a:r>
            <a:r>
              <a:rPr lang="en-US" altLang="ko-KR" sz="900" b="0" i="0" dirty="0">
                <a:solidFill>
                  <a:srgbClr val="333333"/>
                </a:solidFill>
                <a:effectLst/>
                <a:latin typeface="Noto Sans Korean"/>
              </a:rPr>
              <a:t>.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BD4C8C9-4698-A1E5-D58B-CCF9733D2B3E}"/>
              </a:ext>
            </a:extLst>
          </p:cNvPr>
          <p:cNvGrpSpPr/>
          <p:nvPr/>
        </p:nvGrpSpPr>
        <p:grpSpPr>
          <a:xfrm>
            <a:off x="404026" y="3551037"/>
            <a:ext cx="4054445" cy="165543"/>
            <a:chOff x="404026" y="5816031"/>
            <a:chExt cx="4054445" cy="165543"/>
          </a:xfrm>
        </p:grpSpPr>
        <p:sp>
          <p:nvSpPr>
            <p:cNvPr id="8" name="Text">
              <a:extLst>
                <a:ext uri="{FF2B5EF4-FFF2-40B4-BE49-F238E27FC236}">
                  <a16:creationId xmlns:a16="http://schemas.microsoft.com/office/drawing/2014/main" id="{99374392-A5DC-1211-3658-844359414DEE}"/>
                </a:ext>
              </a:extLst>
            </p:cNvPr>
            <p:cNvSpPr txBox="1"/>
            <p:nvPr/>
          </p:nvSpPr>
          <p:spPr>
            <a:xfrm>
              <a:off x="624088" y="5816031"/>
              <a:ext cx="3834383" cy="15433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900" u="sng" noProof="1">
                  <a:solidFill>
                    <a:srgbClr val="000000"/>
                  </a:solidFill>
                  <a:latin typeface="+mn-ea"/>
                  <a:cs typeface="KoPubWorld돋움체_Pro Light" panose="00000300000000000000" pitchFamily="50" charset="-127"/>
                </a:rPr>
                <a:t>개인정보 수집 및 이용</a:t>
              </a:r>
              <a:r>
                <a:rPr lang="ko-KR" altLang="en-US" sz="900" noProof="1">
                  <a:solidFill>
                    <a:srgbClr val="000000"/>
                  </a:solidFill>
                  <a:latin typeface="+mn-ea"/>
                  <a:cs typeface="KoPubWorld돋움체_Pro Light" panose="00000300000000000000" pitchFamily="50" charset="-127"/>
                </a:rPr>
                <a:t>에 동의합니다</a:t>
              </a:r>
              <a:r>
                <a:rPr lang="en-US" altLang="ko-KR" sz="900" noProof="1">
                  <a:solidFill>
                    <a:srgbClr val="000000"/>
                  </a:solidFill>
                  <a:latin typeface="+mn-ea"/>
                  <a:cs typeface="KoPubWorld돋움체_Pro Light" panose="00000300000000000000" pitchFamily="50" charset="-127"/>
                </a:rPr>
                <a:t>.</a:t>
              </a:r>
              <a:r>
                <a:rPr lang="en-US" altLang="ko-KR" sz="900" noProof="1">
                  <a:solidFill>
                    <a:srgbClr val="FF0000"/>
                  </a:solidFill>
                  <a:latin typeface="+mn-ea"/>
                  <a:cs typeface="KoPubWorld돋움체_Pro Light" panose="00000300000000000000" pitchFamily="50" charset="-127"/>
                </a:rPr>
                <a:t> </a:t>
              </a:r>
              <a:r>
                <a:rPr lang="en-US" altLang="ko-KR" sz="900" b="1" kern="0" spc="0" dirty="0">
                  <a:solidFill>
                    <a:srgbClr val="FF0000"/>
                  </a:solidFill>
                  <a:effectLst/>
                  <a:latin typeface="+mn-ea"/>
                  <a:ea typeface="+mn-ea"/>
                </a:rPr>
                <a:t>*</a:t>
              </a:r>
              <a:r>
                <a:rPr lang="en-US" altLang="ko-KR" sz="900" noProof="1">
                  <a:solidFill>
                    <a:srgbClr val="FF0000"/>
                  </a:solidFill>
                  <a:latin typeface="+mn-ea"/>
                  <a:cs typeface="KoPubWorld돋움체_Pro Light" panose="00000300000000000000" pitchFamily="50" charset="-127"/>
                </a:rPr>
                <a:t>  </a:t>
              </a:r>
              <a:r>
                <a:rPr lang="en-US" altLang="ko-KR" sz="900" noProof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KoPubWorld돋움체_Pro Light" panose="00000300000000000000" pitchFamily="50" charset="-127"/>
                </a:rPr>
                <a:t>(</a:t>
              </a:r>
              <a:r>
                <a:rPr lang="ko-KR" altLang="en-US" sz="900" noProof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KoPubWorld돋움체_Pro Light" panose="00000300000000000000" pitchFamily="50" charset="-127"/>
                </a:rPr>
                <a:t>신청 외 용도로 사용되지 않습니다</a:t>
              </a:r>
              <a:r>
                <a:rPr lang="en-US" altLang="ko-KR" sz="900" noProof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KoPubWorld돋움체_Pro Light" panose="00000300000000000000" pitchFamily="50" charset="-127"/>
                </a:rPr>
                <a:t>.)</a:t>
              </a:r>
              <a:endParaRPr lang="en-US" sz="900" noProof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KoPubWorld돋움체_Pro Light" panose="00000300000000000000" pitchFamily="50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5747CEE-C9D1-3E2B-FC12-F18331181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4026" y="5819574"/>
              <a:ext cx="162000" cy="162000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603AAAE-70C6-1F09-DD36-2368A5CDD679}"/>
              </a:ext>
            </a:extLst>
          </p:cNvPr>
          <p:cNvCxnSpPr/>
          <p:nvPr/>
        </p:nvCxnSpPr>
        <p:spPr>
          <a:xfrm>
            <a:off x="400734" y="3905476"/>
            <a:ext cx="896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2D0DB1D-5635-7A02-6A0D-1E02BC42DE7E}"/>
              </a:ext>
            </a:extLst>
          </p:cNvPr>
          <p:cNvCxnSpPr/>
          <p:nvPr/>
        </p:nvCxnSpPr>
        <p:spPr>
          <a:xfrm>
            <a:off x="400734" y="3302161"/>
            <a:ext cx="896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09ECD37C-E3F6-9255-E328-33FCB2E10B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1" y="3599974"/>
            <a:ext cx="114300" cy="8572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FA0EE59-AA72-66B8-617A-1170979A6B8F}"/>
              </a:ext>
            </a:extLst>
          </p:cNvPr>
          <p:cNvGrpSpPr/>
          <p:nvPr/>
        </p:nvGrpSpPr>
        <p:grpSpPr>
          <a:xfrm>
            <a:off x="3763313" y="4701381"/>
            <a:ext cx="2238843" cy="324000"/>
            <a:chOff x="2093726" y="4059890"/>
            <a:chExt cx="2217458" cy="2880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1B00F8D-B24A-2D30-66F0-BB39A976DDD9}"/>
                </a:ext>
              </a:extLst>
            </p:cNvPr>
            <p:cNvSpPr/>
            <p:nvPr/>
          </p:nvSpPr>
          <p:spPr bwMode="auto">
            <a:xfrm>
              <a:off x="3241501" y="4059890"/>
              <a:ext cx="1069683" cy="288000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tIns="0" bIns="0" rtlCol="0" anchor="ctr"/>
            <a:lstStyle/>
            <a:p>
              <a:pPr algn="ctr" latinLnBrk="0"/>
              <a:r>
                <a:rPr lang="ko-KR" altLang="en-US" sz="1000" kern="0" dirty="0">
                  <a:solidFill>
                    <a:schemeClr val="bg1"/>
                  </a:solidFill>
                  <a:latin typeface="+mn-ea"/>
                </a:rPr>
                <a:t>저장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4A067D6-3DD9-75A6-6103-9D00D10EACCC}"/>
                </a:ext>
              </a:extLst>
            </p:cNvPr>
            <p:cNvSpPr/>
            <p:nvPr/>
          </p:nvSpPr>
          <p:spPr bwMode="auto">
            <a:xfrm>
              <a:off x="2093726" y="4059890"/>
              <a:ext cx="1069683" cy="28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tIns="0" bIns="0" rtlCol="0" anchor="ctr"/>
            <a:lstStyle/>
            <a:p>
              <a:pPr algn="ctr" latinLnBrk="0"/>
              <a:r>
                <a:rPr lang="ko-KR" altLang="en-US" sz="1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취소</a:t>
              </a: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884F33B6-6745-C5B2-C201-F84D0E842B2C}"/>
              </a:ext>
            </a:extLst>
          </p:cNvPr>
          <p:cNvSpPr/>
          <p:nvPr/>
        </p:nvSpPr>
        <p:spPr>
          <a:xfrm>
            <a:off x="4235508" y="517475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F036FEC-4779-2B5C-4A13-71D03E0A2314}"/>
              </a:ext>
            </a:extLst>
          </p:cNvPr>
          <p:cNvSpPr/>
          <p:nvPr/>
        </p:nvSpPr>
        <p:spPr>
          <a:xfrm>
            <a:off x="5349083" y="517475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612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216336" y="126321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400" dirty="0">
                <a:solidFill>
                  <a:prstClr val="black"/>
                </a:solidFill>
                <a:latin typeface="함초롬돋움"/>
                <a:ea typeface="함초롬돋움"/>
              </a:rPr>
              <a:t>투자제안 신청내역</a:t>
            </a:r>
            <a:r>
              <a:rPr lang="en-US" altLang="ko-KR" sz="1400" dirty="0">
                <a:latin typeface="함초롬돋움"/>
                <a:ea typeface="함초롬돋움"/>
              </a:rPr>
              <a:t>_</a:t>
            </a:r>
            <a:r>
              <a:rPr lang="ko-KR" altLang="en-US" sz="1400" dirty="0">
                <a:latin typeface="함초롬돋움"/>
                <a:ea typeface="함초롬돋움"/>
              </a:rPr>
              <a:t>수정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74C70FE-1337-AFAD-4BCE-74B75BD53A3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함초롬돋움"/>
                <a:ea typeface="함초롬돋움"/>
              </a:rPr>
              <a:t>투자제안 시청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F4A95-6FFC-FA2B-A3CD-5831411FD65A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lang="ko-KR" altLang="en-US" sz="1050" dirty="0">
                <a:solidFill>
                  <a:srgbClr val="7F7F7F"/>
                </a:solidFill>
                <a:latin typeface="함초롬돋움"/>
                <a:ea typeface="함초롬돋움"/>
              </a:rPr>
              <a:t>마이페이지 </a:t>
            </a:r>
            <a:r>
              <a:rPr lang="en-US" altLang="ko-KR" sz="1050" dirty="0">
                <a:solidFill>
                  <a:srgbClr val="7F7F7F"/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50" dirty="0">
                <a:solidFill>
                  <a:srgbClr val="7F7F7F"/>
                </a:solidFill>
                <a:latin typeface="함초롬돋움"/>
                <a:ea typeface="함초롬돋움"/>
              </a:rPr>
              <a:t>나의 활동내역 </a:t>
            </a:r>
            <a:r>
              <a:rPr lang="en-US" altLang="ko-KR" sz="1050" dirty="0">
                <a:solidFill>
                  <a:srgbClr val="7F7F7F"/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50" b="1" dirty="0">
                <a:solidFill>
                  <a:schemeClr val="tx1"/>
                </a:solidFill>
                <a:latin typeface="함초롬돋움"/>
                <a:ea typeface="함초롬돋움"/>
              </a:rPr>
              <a:t>투자제안 신청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A39351-55FD-A650-8402-8E56CA541A60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투자제안 신청내역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수정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29DDDB-F85E-F7E7-D56F-A9C212A500B5}"/>
              </a:ext>
            </a:extLst>
          </p:cNvPr>
          <p:cNvSpPr txBox="1"/>
          <p:nvPr/>
        </p:nvSpPr>
        <p:spPr>
          <a:xfrm>
            <a:off x="10355844" y="1092566"/>
            <a:ext cx="166409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마이페이지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나의 활동내역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투자제안 신청</a:t>
            </a:r>
          </a:p>
        </p:txBody>
      </p:sp>
      <p:graphicFrame>
        <p:nvGraphicFramePr>
          <p:cNvPr id="20" name="Group 974">
            <a:extLst>
              <a:ext uri="{FF2B5EF4-FFF2-40B4-BE49-F238E27FC236}">
                <a16:creationId xmlns:a16="http://schemas.microsoft.com/office/drawing/2014/main" id="{2E175765-D585-88C2-C6F2-838793DF8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408437"/>
              </p:ext>
            </p:extLst>
          </p:nvPr>
        </p:nvGraphicFramePr>
        <p:xfrm>
          <a:off x="9680490" y="1691003"/>
          <a:ext cx="2340000" cy="126336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신청자 정보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신청기업 정보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신청정보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1-1)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진행상태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진행상태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접수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진행 중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완료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접수상태일때만 정보수정 가능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상담신청 시 선택한 값 그대로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신청정보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</a:tbl>
          </a:graphicData>
        </a:graphic>
      </p:graphicFrame>
      <p:graphicFrame>
        <p:nvGraphicFramePr>
          <p:cNvPr id="21" name="표 7">
            <a:extLst>
              <a:ext uri="{FF2B5EF4-FFF2-40B4-BE49-F238E27FC236}">
                <a16:creationId xmlns:a16="http://schemas.microsoft.com/office/drawing/2014/main" id="{35E476C7-B5CD-69DF-0A4F-3F74D82A1561}"/>
              </a:ext>
            </a:extLst>
          </p:cNvPr>
          <p:cNvGraphicFramePr>
            <a:graphicFrameLocks noGrp="1"/>
          </p:cNvGraphicFramePr>
          <p:nvPr/>
        </p:nvGraphicFramePr>
        <p:xfrm>
          <a:off x="400734" y="1660428"/>
          <a:ext cx="8964000" cy="1800000"/>
        </p:xfrm>
        <a:graphic>
          <a:graphicData uri="http://schemas.openxmlformats.org/drawingml/2006/table">
            <a:tbl>
              <a:tblPr firstRow="1" bandRow="1"/>
              <a:tblGrid>
                <a:gridCol w="1800000">
                  <a:extLst>
                    <a:ext uri="{9D8B030D-6E8A-4147-A177-3AD203B41FA5}">
                      <a16:colId xmlns:a16="http://schemas.microsoft.com/office/drawing/2014/main" val="2485709317"/>
                    </a:ext>
                  </a:extLst>
                </a:gridCol>
                <a:gridCol w="7164000">
                  <a:extLst>
                    <a:ext uri="{9D8B030D-6E8A-4147-A177-3AD203B41FA5}">
                      <a16:colId xmlns:a16="http://schemas.microsoft.com/office/drawing/2014/main" val="1943532948"/>
                    </a:ext>
                  </a:extLst>
                </a:gridCol>
              </a:tblGrid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김지원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423487"/>
                  </a:ext>
                </a:extLst>
              </a:tr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이메일 주소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kim@email.com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014883"/>
                  </a:ext>
                </a:extLst>
              </a:tr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휴대폰번호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공개여부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*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010-1234-5678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91596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신청일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j-ea"/>
                          <a:ea typeface="함초롬돋움"/>
                          <a:cs typeface="+mn-cs"/>
                        </a:rPr>
                        <a:t>2024. 05. 20</a:t>
                      </a:r>
                      <a:endParaRPr lang="ko-KR" altLang="en-US" sz="900" kern="0" dirty="0">
                        <a:solidFill>
                          <a:schemeClr val="tx1"/>
                        </a:solidFill>
                        <a:latin typeface="+mj-ea"/>
                        <a:ea typeface="함초롬돋움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812086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진행상태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dirty="0">
                          <a:solidFill>
                            <a:schemeClr val="tx1"/>
                          </a:solidFill>
                          <a:latin typeface="+mj-ea"/>
                          <a:ea typeface="함초롬돋움"/>
                          <a:cs typeface="+mn-cs"/>
                        </a:rPr>
                        <a:t>접수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15287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9CB5CB0-580F-ADA4-D80A-317BA1E101DF}"/>
              </a:ext>
            </a:extLst>
          </p:cNvPr>
          <p:cNvCxnSpPr>
            <a:cxnSpLocks/>
          </p:cNvCxnSpPr>
          <p:nvPr/>
        </p:nvCxnSpPr>
        <p:spPr>
          <a:xfrm>
            <a:off x="402664" y="1649431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7">
            <a:extLst>
              <a:ext uri="{FF2B5EF4-FFF2-40B4-BE49-F238E27FC236}">
                <a16:creationId xmlns:a16="http://schemas.microsoft.com/office/drawing/2014/main" id="{314667F7-FC79-DE57-BD27-F6D067E2B7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145534"/>
              </p:ext>
            </p:extLst>
          </p:nvPr>
        </p:nvGraphicFramePr>
        <p:xfrm>
          <a:off x="400734" y="3955067"/>
          <a:ext cx="8964000" cy="720000"/>
        </p:xfrm>
        <a:graphic>
          <a:graphicData uri="http://schemas.openxmlformats.org/drawingml/2006/table">
            <a:tbl>
              <a:tblPr firstRow="1" bandRow="1"/>
              <a:tblGrid>
                <a:gridCol w="1800000">
                  <a:extLst>
                    <a:ext uri="{9D8B030D-6E8A-4147-A177-3AD203B41FA5}">
                      <a16:colId xmlns:a16="http://schemas.microsoft.com/office/drawing/2014/main" val="2485709317"/>
                    </a:ext>
                  </a:extLst>
                </a:gridCol>
                <a:gridCol w="7164000">
                  <a:extLst>
                    <a:ext uri="{9D8B030D-6E8A-4147-A177-3AD203B41FA5}">
                      <a16:colId xmlns:a16="http://schemas.microsoft.com/office/drawing/2014/main" val="194353294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분야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*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110094"/>
                  </a:ext>
                </a:extLst>
              </a:tr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기업명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*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314103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A1A6DBB9-7ABE-76F4-4E7B-86A87726EF36}"/>
              </a:ext>
            </a:extLst>
          </p:cNvPr>
          <p:cNvSpPr txBox="1"/>
          <p:nvPr/>
        </p:nvSpPr>
        <p:spPr>
          <a:xfrm>
            <a:off x="325666" y="3634509"/>
            <a:ext cx="3682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함초롬돋움" panose="020B0604000101010101" pitchFamily="50" charset="-127"/>
              </a:rPr>
              <a:t>신청기업 정보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03070E1-03F2-3E70-E81A-6995FFF0BB7B}"/>
              </a:ext>
            </a:extLst>
          </p:cNvPr>
          <p:cNvCxnSpPr>
            <a:cxnSpLocks/>
          </p:cNvCxnSpPr>
          <p:nvPr/>
        </p:nvCxnSpPr>
        <p:spPr>
          <a:xfrm>
            <a:off x="402664" y="3944070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7">
            <a:extLst>
              <a:ext uri="{FF2B5EF4-FFF2-40B4-BE49-F238E27FC236}">
                <a16:creationId xmlns:a16="http://schemas.microsoft.com/office/drawing/2014/main" id="{D814538F-57FB-C719-18AF-D6D5AEB429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030621"/>
              </p:ext>
            </p:extLst>
          </p:nvPr>
        </p:nvGraphicFramePr>
        <p:xfrm>
          <a:off x="400734" y="5145680"/>
          <a:ext cx="8964000" cy="1080000"/>
        </p:xfrm>
        <a:graphic>
          <a:graphicData uri="http://schemas.openxmlformats.org/drawingml/2006/table">
            <a:tbl>
              <a:tblPr firstRow="1" bandRow="1"/>
              <a:tblGrid>
                <a:gridCol w="1800000">
                  <a:extLst>
                    <a:ext uri="{9D8B030D-6E8A-4147-A177-3AD203B41FA5}">
                      <a16:colId xmlns:a16="http://schemas.microsoft.com/office/drawing/2014/main" val="2485709317"/>
                    </a:ext>
                  </a:extLst>
                </a:gridCol>
                <a:gridCol w="7164000">
                  <a:extLst>
                    <a:ext uri="{9D8B030D-6E8A-4147-A177-3AD203B41FA5}">
                      <a16:colId xmlns:a16="http://schemas.microsoft.com/office/drawing/2014/main" val="194353294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97790" marR="0" lvl="0" indent="-97790" algn="just" defTabSz="742950" rtl="0" eaLnBrk="1" fontAlgn="base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제목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4167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97790" marR="0" lvl="0" indent="-97790" algn="just" defTabSz="742950" rtl="0" eaLnBrk="1" fontAlgn="base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투자구분</a:t>
                      </a: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투자라운드</a:t>
                      </a: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              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5949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97790" marR="0" lvl="0" indent="-97790" algn="just" defTabSz="742950" rtl="0" eaLnBrk="1" fontAlgn="base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투자희망 금액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                          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억원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1209459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F31A0287-7AB0-0BC9-99C0-F1ADFA7800B6}"/>
              </a:ext>
            </a:extLst>
          </p:cNvPr>
          <p:cNvSpPr txBox="1"/>
          <p:nvPr/>
        </p:nvSpPr>
        <p:spPr>
          <a:xfrm>
            <a:off x="325666" y="4825122"/>
            <a:ext cx="3682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함초롬돋움" panose="020B0604000101010101" pitchFamily="50" charset="-127"/>
              </a:rPr>
              <a:t>신청 정보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2186009-85BC-5817-0E9E-3532F0B976DC}"/>
              </a:ext>
            </a:extLst>
          </p:cNvPr>
          <p:cNvCxnSpPr>
            <a:cxnSpLocks/>
          </p:cNvCxnSpPr>
          <p:nvPr/>
        </p:nvCxnSpPr>
        <p:spPr>
          <a:xfrm>
            <a:off x="402664" y="5134683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ED04F22-2A9E-AA26-36C8-D46942D05F1C}"/>
              </a:ext>
            </a:extLst>
          </p:cNvPr>
          <p:cNvCxnSpPr/>
          <p:nvPr/>
        </p:nvCxnSpPr>
        <p:spPr>
          <a:xfrm>
            <a:off x="402664" y="3464740"/>
            <a:ext cx="896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98293A7-EAC1-3D49-B89B-B7F8DDBCD3A1}"/>
              </a:ext>
            </a:extLst>
          </p:cNvPr>
          <p:cNvCxnSpPr/>
          <p:nvPr/>
        </p:nvCxnSpPr>
        <p:spPr>
          <a:xfrm>
            <a:off x="402664" y="4664869"/>
            <a:ext cx="896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E69A6B4-1A40-DE50-AF28-394A351441F0}"/>
              </a:ext>
            </a:extLst>
          </p:cNvPr>
          <p:cNvSpPr txBox="1"/>
          <p:nvPr/>
        </p:nvSpPr>
        <p:spPr>
          <a:xfrm>
            <a:off x="325666" y="1339870"/>
            <a:ext cx="3682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함초롬돋움" panose="020B0604000101010101" pitchFamily="50" charset="-127"/>
              </a:rPr>
              <a:t>신청자 정보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A49FC7F-D382-5635-A4B0-E9A28FFB890B}"/>
              </a:ext>
            </a:extLst>
          </p:cNvPr>
          <p:cNvSpPr/>
          <p:nvPr/>
        </p:nvSpPr>
        <p:spPr>
          <a:xfrm>
            <a:off x="181807" y="1370091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CBC5D6E-D1A2-C551-ED12-59438D7BF3DD}"/>
              </a:ext>
            </a:extLst>
          </p:cNvPr>
          <p:cNvSpPr/>
          <p:nvPr/>
        </p:nvSpPr>
        <p:spPr>
          <a:xfrm>
            <a:off x="181807" y="365352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BDE76E4-B258-2460-DAF7-0F4A25E90FEE}"/>
              </a:ext>
            </a:extLst>
          </p:cNvPr>
          <p:cNvSpPr/>
          <p:nvPr/>
        </p:nvSpPr>
        <p:spPr>
          <a:xfrm>
            <a:off x="2297523" y="4365840"/>
            <a:ext cx="3777754" cy="252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 dirty="0">
                <a:solidFill>
                  <a:schemeClr val="tx1"/>
                </a:solidFill>
                <a:latin typeface="+mj-ea"/>
                <a:ea typeface="함초롬돋움"/>
                <a:cs typeface="+mn-cs"/>
              </a:rPr>
              <a:t>ENC </a:t>
            </a:r>
            <a:r>
              <a:rPr lang="ko-KR" altLang="en-US" sz="900" kern="0" dirty="0" err="1">
                <a:solidFill>
                  <a:schemeClr val="tx1"/>
                </a:solidFill>
                <a:latin typeface="+mj-ea"/>
                <a:ea typeface="함초롬돋움"/>
                <a:cs typeface="+mn-cs"/>
              </a:rPr>
              <a:t>테크</a:t>
            </a:r>
            <a:endParaRPr lang="ko-KR" altLang="en-US" sz="900" kern="0" dirty="0">
              <a:solidFill>
                <a:schemeClr val="tx1"/>
              </a:solidFill>
              <a:latin typeface="+mj-ea"/>
              <a:ea typeface="함초롬돋움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418B89-C667-D0AC-C110-440E20EBD2DD}"/>
              </a:ext>
            </a:extLst>
          </p:cNvPr>
          <p:cNvSpPr/>
          <p:nvPr/>
        </p:nvSpPr>
        <p:spPr>
          <a:xfrm>
            <a:off x="2297523" y="5193793"/>
            <a:ext cx="6938444" cy="252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2024</a:t>
            </a:r>
            <a:r>
              <a:rPr lang="ko-KR" altLang="en-US" sz="900" kern="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년 </a:t>
            </a:r>
            <a:r>
              <a:rPr lang="en-US" altLang="ko-KR" sz="900" kern="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1</a:t>
            </a:r>
            <a:r>
              <a:rPr lang="ko-KR" altLang="en-US" sz="900" kern="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분기 ㈜국토 투자 제안 요청서 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7AB39BC-D634-6604-9E0C-5EA32420C43F}"/>
              </a:ext>
            </a:extLst>
          </p:cNvPr>
          <p:cNvGrpSpPr/>
          <p:nvPr/>
        </p:nvGrpSpPr>
        <p:grpSpPr>
          <a:xfrm>
            <a:off x="4325292" y="2417079"/>
            <a:ext cx="641352" cy="230832"/>
            <a:chOff x="1893526" y="5775630"/>
            <a:chExt cx="641352" cy="2308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BFB80AA-67A1-493D-1EBD-C92B8AA37BF8}"/>
                </a:ext>
              </a:extLst>
            </p:cNvPr>
            <p:cNvSpPr txBox="1"/>
            <p:nvPr/>
          </p:nvSpPr>
          <p:spPr>
            <a:xfrm>
              <a:off x="2013581" y="5775630"/>
              <a:ext cx="5212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비공개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C1955D8D-0420-1870-921B-08ECE489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93526" y="5818138"/>
              <a:ext cx="162000" cy="162000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E9544895-B062-5FB4-A4EC-F569F1D7A641}"/>
              </a:ext>
            </a:extLst>
          </p:cNvPr>
          <p:cNvSpPr txBox="1"/>
          <p:nvPr/>
        </p:nvSpPr>
        <p:spPr>
          <a:xfrm>
            <a:off x="8509917" y="3638020"/>
            <a:ext cx="936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* </a:t>
            </a:r>
            <a:r>
              <a: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함초롬돋움" panose="020B0604000101010101" pitchFamily="50" charset="-127"/>
              </a:rPr>
              <a:t>필수입력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함초롬돋움"/>
              <a:ea typeface="함초롬돋움"/>
              <a:cs typeface="함초롬돋움" panose="020B0604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9D89DDE-E646-0BDF-4B90-A3519B87C8B2}"/>
              </a:ext>
            </a:extLst>
          </p:cNvPr>
          <p:cNvSpPr txBox="1"/>
          <p:nvPr/>
        </p:nvSpPr>
        <p:spPr>
          <a:xfrm>
            <a:off x="8509917" y="4835225"/>
            <a:ext cx="936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* </a:t>
            </a:r>
            <a:r>
              <a: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함초롬돋움" panose="020B0604000101010101" pitchFamily="50" charset="-127"/>
              </a:rPr>
              <a:t>필수입력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함초롬돋움"/>
              <a:ea typeface="함초롬돋움"/>
              <a:cs typeface="함초롬돋움" panose="020B0604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2233EB5-6DD9-A90C-AEDE-AF84D5AFBAE6}"/>
              </a:ext>
            </a:extLst>
          </p:cNvPr>
          <p:cNvSpPr txBox="1"/>
          <p:nvPr/>
        </p:nvSpPr>
        <p:spPr>
          <a:xfrm>
            <a:off x="8509917" y="1347303"/>
            <a:ext cx="936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* </a:t>
            </a:r>
            <a:r>
              <a: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함초롬돋움" panose="020B0604000101010101" pitchFamily="50" charset="-127"/>
              </a:rPr>
              <a:t>필수입력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함초롬돋움"/>
              <a:ea typeface="함초롬돋움"/>
              <a:cs typeface="함초롬돋움" panose="020B0604000101010101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1C5B2D6-4A3A-481A-1FC1-8E7B99339B09}"/>
              </a:ext>
            </a:extLst>
          </p:cNvPr>
          <p:cNvSpPr/>
          <p:nvPr/>
        </p:nvSpPr>
        <p:spPr>
          <a:xfrm>
            <a:off x="2029460" y="403078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2-1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FA325F5-67BC-2DAE-17B2-9CC94D95CED4}"/>
              </a:ext>
            </a:extLst>
          </p:cNvPr>
          <p:cNvGrpSpPr/>
          <p:nvPr/>
        </p:nvGrpSpPr>
        <p:grpSpPr>
          <a:xfrm>
            <a:off x="2301663" y="3998819"/>
            <a:ext cx="1440000" cy="252000"/>
            <a:chOff x="2377079" y="3631174"/>
            <a:chExt cx="1440000" cy="252000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815E7805-ED3A-A155-B872-2362AD6B0026}"/>
                </a:ext>
              </a:extLst>
            </p:cNvPr>
            <p:cNvSpPr/>
            <p:nvPr/>
          </p:nvSpPr>
          <p:spPr>
            <a:xfrm>
              <a:off x="2377079" y="3631174"/>
              <a:ext cx="1440000" cy="252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lIns="108000" r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모빌리티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endParaRP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F9AACF89-48E6-6D69-54DE-092FF5BE8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191" y="3701077"/>
              <a:ext cx="108000" cy="108000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A36EE83-9BF6-A045-CD24-A3DE78A0EF88}"/>
              </a:ext>
            </a:extLst>
          </p:cNvPr>
          <p:cNvGrpSpPr/>
          <p:nvPr/>
        </p:nvGrpSpPr>
        <p:grpSpPr>
          <a:xfrm>
            <a:off x="3487172" y="2419444"/>
            <a:ext cx="503493" cy="215444"/>
            <a:chOff x="4185319" y="4455105"/>
            <a:chExt cx="503493" cy="215444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DA2EFC7-33DB-1203-79FF-E6E1128BD919}"/>
                </a:ext>
              </a:extLst>
            </p:cNvPr>
            <p:cNvSpPr txBox="1"/>
            <p:nvPr/>
          </p:nvSpPr>
          <p:spPr>
            <a:xfrm>
              <a:off x="4305374" y="4455105"/>
              <a:ext cx="3834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i="0" dirty="0">
                  <a:solidFill>
                    <a:srgbClr val="333333"/>
                  </a:solidFill>
                  <a:effectLst/>
                </a:rPr>
                <a:t>공개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7C0647B-3535-7214-9C06-D3F34B7FF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85319" y="4492702"/>
              <a:ext cx="162000" cy="162000"/>
            </a:xfrm>
            <a:prstGeom prst="rect">
              <a:avLst/>
            </a:prstGeom>
          </p:spPr>
        </p:pic>
      </p:grpSp>
      <p:sp>
        <p:nvSpPr>
          <p:cNvPr id="76" name="타원 75">
            <a:extLst>
              <a:ext uri="{FF2B5EF4-FFF2-40B4-BE49-F238E27FC236}">
                <a16:creationId xmlns:a16="http://schemas.microsoft.com/office/drawing/2014/main" id="{6D78F62A-B272-234F-9F13-F7DD7445FAC1}"/>
              </a:ext>
            </a:extLst>
          </p:cNvPr>
          <p:cNvSpPr/>
          <p:nvPr/>
        </p:nvSpPr>
        <p:spPr>
          <a:xfrm>
            <a:off x="181807" y="283124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1-1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36B28397-276C-D154-3660-D48D1703AF21}"/>
              </a:ext>
            </a:extLst>
          </p:cNvPr>
          <p:cNvSpPr/>
          <p:nvPr/>
        </p:nvSpPr>
        <p:spPr>
          <a:xfrm>
            <a:off x="181807" y="483187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4F12915-8B24-762A-20F6-C1CAD9AC2B78}"/>
              </a:ext>
            </a:extLst>
          </p:cNvPr>
          <p:cNvSpPr/>
          <p:nvPr/>
        </p:nvSpPr>
        <p:spPr>
          <a:xfrm>
            <a:off x="2297522" y="5898654"/>
            <a:ext cx="1257253" cy="252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금액을 입력하세요</a:t>
            </a:r>
          </a:p>
        </p:txBody>
      </p:sp>
      <p:sp>
        <p:nvSpPr>
          <p:cNvPr id="79" name="사각형: 둥근 모서리 242">
            <a:extLst>
              <a:ext uri="{FF2B5EF4-FFF2-40B4-BE49-F238E27FC236}">
                <a16:creationId xmlns:a16="http://schemas.microsoft.com/office/drawing/2014/main" id="{52594773-3E32-812A-3C58-06E094BACF61}"/>
              </a:ext>
            </a:extLst>
          </p:cNvPr>
          <p:cNvSpPr/>
          <p:nvPr/>
        </p:nvSpPr>
        <p:spPr>
          <a:xfrm>
            <a:off x="2292951" y="5545921"/>
            <a:ext cx="612000" cy="25200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함초롬돋움"/>
                <a:ea typeface="함초롬돋움"/>
                <a:cs typeface="함초롬바탕" panose="02030604000101010101" pitchFamily="18" charset="-127"/>
              </a:rPr>
              <a:t>선택하기</a:t>
            </a:r>
          </a:p>
        </p:txBody>
      </p:sp>
    </p:spTree>
    <p:extLst>
      <p:ext uri="{BB962C8B-B14F-4D97-AF65-F5344CB8AC3E}">
        <p14:creationId xmlns:p14="http://schemas.microsoft.com/office/powerpoint/2010/main" val="10732882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299487-BC06-86BE-1F9B-E1ECE0CDAFF1}"/>
              </a:ext>
            </a:extLst>
          </p:cNvPr>
          <p:cNvSpPr txBox="1"/>
          <p:nvPr/>
        </p:nvSpPr>
        <p:spPr>
          <a:xfrm>
            <a:off x="216336" y="126321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400" dirty="0">
                <a:solidFill>
                  <a:prstClr val="black"/>
                </a:solidFill>
                <a:latin typeface="함초롬돋움"/>
                <a:ea typeface="함초롬돋움"/>
              </a:rPr>
              <a:t>투자제안 신청내역</a:t>
            </a:r>
            <a:r>
              <a:rPr lang="en-US" altLang="ko-KR" sz="1400" dirty="0">
                <a:latin typeface="함초롬돋움"/>
                <a:ea typeface="함초롬돋움"/>
              </a:rPr>
              <a:t>_</a:t>
            </a:r>
            <a:r>
              <a:rPr lang="ko-KR" altLang="en-US" sz="1400" dirty="0">
                <a:latin typeface="함초롬돋움"/>
                <a:ea typeface="함초롬돋움"/>
              </a:rPr>
              <a:t>수정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1A24A-370B-30D8-9389-B4D294E6C09D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투자제안 신청내역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_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수정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51C1E-D3B5-4B26-4417-BBD14062A416}"/>
              </a:ext>
            </a:extLst>
          </p:cNvPr>
          <p:cNvSpPr txBox="1"/>
          <p:nvPr/>
        </p:nvSpPr>
        <p:spPr>
          <a:xfrm>
            <a:off x="10355844" y="1092566"/>
            <a:ext cx="166409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마이페이지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나의 활동내역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투자제안 신청</a:t>
            </a: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D64E92F4-0A40-436C-BC72-E9D7127F0246}"/>
              </a:ext>
            </a:extLst>
          </p:cNvPr>
          <p:cNvGraphicFramePr>
            <a:graphicFrameLocks noGrp="1"/>
          </p:cNvGraphicFramePr>
          <p:nvPr/>
        </p:nvGraphicFramePr>
        <p:xfrm>
          <a:off x="9680490" y="1691003"/>
          <a:ext cx="2340000" cy="189504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공개여부 선택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비공개 선택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게시글 노출 안됨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마이페이지에서 게시글 확인 가능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365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취소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목록화면으로 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저장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얼럿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저장하시겠습니까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?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아니요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예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저장되었습니다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.’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4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744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4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97518"/>
                  </a:ext>
                </a:extLst>
              </a:tr>
            </a:tbl>
          </a:graphicData>
        </a:graphic>
      </p:graphicFrame>
      <p:graphicFrame>
        <p:nvGraphicFramePr>
          <p:cNvPr id="16" name="표 7">
            <a:extLst>
              <a:ext uri="{FF2B5EF4-FFF2-40B4-BE49-F238E27FC236}">
                <a16:creationId xmlns:a16="http://schemas.microsoft.com/office/drawing/2014/main" id="{B6AD24B8-3527-0ACA-0719-9C52E225F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936038"/>
              </p:ext>
            </p:extLst>
          </p:nvPr>
        </p:nvGraphicFramePr>
        <p:xfrm>
          <a:off x="400734" y="793162"/>
          <a:ext cx="8964000" cy="2988000"/>
        </p:xfrm>
        <a:graphic>
          <a:graphicData uri="http://schemas.openxmlformats.org/drawingml/2006/table">
            <a:tbl>
              <a:tblPr firstRow="1" bandRow="1"/>
              <a:tblGrid>
                <a:gridCol w="828000">
                  <a:extLst>
                    <a:ext uri="{9D8B030D-6E8A-4147-A177-3AD203B41FA5}">
                      <a16:colId xmlns:a16="http://schemas.microsoft.com/office/drawing/2014/main" val="248570931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681919075"/>
                    </a:ext>
                  </a:extLst>
                </a:gridCol>
                <a:gridCol w="7164000">
                  <a:extLst>
                    <a:ext uri="{9D8B030D-6E8A-4147-A177-3AD203B41FA5}">
                      <a16:colId xmlns:a16="http://schemas.microsoft.com/office/drawing/2014/main" val="1943532948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marL="97790" marR="0" lvl="0" indent="-97790" algn="just" defTabSz="742950" rtl="0" eaLnBrk="1" fontAlgn="base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희망기업밸류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(PRE)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*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                                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억원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945196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97790" marR="0" lvl="0" indent="-97790" algn="just" defTabSz="742950" rtl="0" eaLnBrk="1" fontAlgn="base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공개기간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65986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97790" marR="0" lvl="0" indent="-97790" algn="just" defTabSz="742950" rtl="0" eaLnBrk="1" fontAlgn="base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공개여부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718090"/>
                  </a:ext>
                </a:extLst>
              </a:tr>
              <a:tr h="828000">
                <a:tc gridSpan="2">
                  <a:txBody>
                    <a:bodyPr/>
                    <a:lstStyle/>
                    <a:p>
                      <a:pPr marL="97790" marR="0" lvl="0" indent="-97790" algn="just" defTabSz="742950" rtl="0" eaLnBrk="1" fontAlgn="base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내용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817918"/>
                  </a:ext>
                </a:extLst>
              </a:tr>
              <a:tr h="3600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IR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티저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(Teaser)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*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476666"/>
                  </a:ext>
                </a:extLst>
              </a:tr>
              <a:tr h="7200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IR Deck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*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866821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4D1ECD2-342C-49FF-B267-0275AEC6CD0D}"/>
              </a:ext>
            </a:extLst>
          </p:cNvPr>
          <p:cNvSpPr/>
          <p:nvPr/>
        </p:nvSpPr>
        <p:spPr>
          <a:xfrm>
            <a:off x="2297523" y="1930587"/>
            <a:ext cx="6938444" cy="70592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108000" rIns="72000" bIns="0" rtlCol="0" anchor="t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안녕하세요</a:t>
            </a:r>
            <a:r>
              <a:rPr lang="en-US" altLang="ko-KR" sz="900" kern="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.</a:t>
            </a:r>
          </a:p>
          <a:p>
            <a:pPr>
              <a:defRPr/>
            </a:pPr>
            <a:r>
              <a:rPr lang="en-US" altLang="ko-KR" sz="900" kern="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2024</a:t>
            </a:r>
            <a:r>
              <a:rPr lang="ko-KR" altLang="en-US" sz="900" kern="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년 </a:t>
            </a:r>
            <a:r>
              <a:rPr lang="en-US" altLang="ko-KR" sz="900" kern="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1</a:t>
            </a:r>
            <a:r>
              <a:rPr lang="ko-KR" altLang="en-US" sz="900" kern="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분기 ㈜국토 투자 제안 요청서 및</a:t>
            </a:r>
            <a:endParaRPr lang="en-US" altLang="ko-KR" sz="900" kern="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pPr>
              <a:defRPr/>
            </a:pPr>
            <a:r>
              <a:rPr lang="en-US" altLang="ko-KR" sz="900" kern="0" dirty="0">
                <a:solidFill>
                  <a:schemeClr val="tx1"/>
                </a:solidFill>
                <a:latin typeface="+mj-ea"/>
                <a:ea typeface="함초롬돋움"/>
                <a:cs typeface="+mn-cs"/>
              </a:rPr>
              <a:t>ENC </a:t>
            </a:r>
            <a:r>
              <a:rPr lang="ko-KR" altLang="en-US" sz="900" kern="0" dirty="0" err="1">
                <a:solidFill>
                  <a:schemeClr val="tx1"/>
                </a:solidFill>
                <a:latin typeface="+mj-ea"/>
                <a:ea typeface="함초롬돋움"/>
                <a:cs typeface="+mn-cs"/>
              </a:rPr>
              <a:t>테크</a:t>
            </a:r>
            <a:r>
              <a:rPr lang="ko-KR" altLang="en-US" sz="900" kern="0" dirty="0">
                <a:solidFill>
                  <a:schemeClr val="tx1"/>
                </a:solidFill>
                <a:latin typeface="+mj-ea"/>
                <a:ea typeface="함초롬돋움"/>
              </a:rPr>
              <a:t> </a:t>
            </a:r>
            <a:r>
              <a:rPr lang="en-US" altLang="ko-KR" sz="900" kern="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IR</a:t>
            </a:r>
            <a:r>
              <a:rPr lang="ko-KR" altLang="en-US" sz="900" kern="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자료입니다</a:t>
            </a:r>
            <a:r>
              <a:rPr lang="en-US" altLang="ko-KR" sz="900" kern="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.</a:t>
            </a:r>
            <a:r>
              <a:rPr lang="ko-KR" altLang="en-US" sz="900" kern="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endParaRPr lang="en-US" altLang="ko-KR" sz="900" kern="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pPr>
              <a:defRPr/>
            </a:pPr>
            <a:endParaRPr lang="ko-KR" altLang="en-US" sz="900" kern="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ADB9FE9-0DD7-27D3-DBD3-7FC809F47F02}"/>
              </a:ext>
            </a:extLst>
          </p:cNvPr>
          <p:cNvGrpSpPr/>
          <p:nvPr/>
        </p:nvGrpSpPr>
        <p:grpSpPr>
          <a:xfrm>
            <a:off x="2301133" y="1207324"/>
            <a:ext cx="2184197" cy="268538"/>
            <a:chOff x="1245329" y="1685218"/>
            <a:chExt cx="2184197" cy="268538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49E46CC-BA5E-AD62-8097-830C3A4897B3}"/>
                </a:ext>
              </a:extLst>
            </p:cNvPr>
            <p:cNvSpPr/>
            <p:nvPr/>
          </p:nvSpPr>
          <p:spPr>
            <a:xfrm>
              <a:off x="1245329" y="1685218"/>
              <a:ext cx="972000" cy="252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lIns="72000" r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2024-05-20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1E998B8-F662-7524-FC2A-D742F19F1B2A}"/>
                </a:ext>
              </a:extLst>
            </p:cNvPr>
            <p:cNvSpPr/>
            <p:nvPr/>
          </p:nvSpPr>
          <p:spPr>
            <a:xfrm>
              <a:off x="2457526" y="1685218"/>
              <a:ext cx="972000" cy="252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lIns="72000" r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2024-06-20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8F3E0DA-437C-654B-EEA8-CD674AA73A01}"/>
                </a:ext>
              </a:extLst>
            </p:cNvPr>
            <p:cNvSpPr txBox="1"/>
            <p:nvPr/>
          </p:nvSpPr>
          <p:spPr>
            <a:xfrm>
              <a:off x="2212858" y="1699840"/>
              <a:ext cx="25840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~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BF07635-68A6-E61F-4579-5E6CB99BE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29765" y="1752867"/>
              <a:ext cx="116157" cy="126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  <a:prstDash val="solid"/>
            </a:ln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922DED6-F084-007B-5AAC-AC8FDA771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33876" y="1752867"/>
              <a:ext cx="116157" cy="126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  <a:prstDash val="solid"/>
            </a:ln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A654102-BF80-3FF4-DFCC-6CA6E1E9A221}"/>
              </a:ext>
            </a:extLst>
          </p:cNvPr>
          <p:cNvGrpSpPr/>
          <p:nvPr/>
        </p:nvGrpSpPr>
        <p:grpSpPr>
          <a:xfrm>
            <a:off x="3125908" y="1577595"/>
            <a:ext cx="641352" cy="230832"/>
            <a:chOff x="1893526" y="5775630"/>
            <a:chExt cx="641352" cy="2308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BF4DD4E-3366-56DE-245E-52DD4FFB72B6}"/>
                </a:ext>
              </a:extLst>
            </p:cNvPr>
            <p:cNvSpPr txBox="1"/>
            <p:nvPr/>
          </p:nvSpPr>
          <p:spPr>
            <a:xfrm>
              <a:off x="2013581" y="5775630"/>
              <a:ext cx="5212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비공개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E3D5DA7-3EE8-F181-AC44-B6F5363BE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93526" y="5818138"/>
              <a:ext cx="162000" cy="162000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2AC788A-3A70-BDDC-FC85-FE8A34FF64C6}"/>
              </a:ext>
            </a:extLst>
          </p:cNvPr>
          <p:cNvGrpSpPr/>
          <p:nvPr/>
        </p:nvGrpSpPr>
        <p:grpSpPr>
          <a:xfrm>
            <a:off x="2287788" y="1579960"/>
            <a:ext cx="503493" cy="215444"/>
            <a:chOff x="4185319" y="4455105"/>
            <a:chExt cx="503493" cy="21544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C759521-5E37-A06C-5B7A-30F156B0925C}"/>
                </a:ext>
              </a:extLst>
            </p:cNvPr>
            <p:cNvSpPr txBox="1"/>
            <p:nvPr/>
          </p:nvSpPr>
          <p:spPr>
            <a:xfrm>
              <a:off x="4305374" y="4455105"/>
              <a:ext cx="3834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i="0" dirty="0">
                  <a:solidFill>
                    <a:srgbClr val="333333"/>
                  </a:solidFill>
                  <a:effectLst/>
                </a:rPr>
                <a:t>공개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EB8BBA26-2D6C-0B32-E423-8B9828DA3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85319" y="4492702"/>
              <a:ext cx="162000" cy="162000"/>
            </a:xfrm>
            <a:prstGeom prst="rect">
              <a:avLst/>
            </a:prstGeom>
          </p:spPr>
        </p:pic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id="{C3629A5E-8827-EFEB-C792-3F1F1667397C}"/>
              </a:ext>
            </a:extLst>
          </p:cNvPr>
          <p:cNvSpPr/>
          <p:nvPr/>
        </p:nvSpPr>
        <p:spPr>
          <a:xfrm>
            <a:off x="181807" y="1589061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3-1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36AB5A-47C7-1016-A6C6-CA64F913438F}"/>
              </a:ext>
            </a:extLst>
          </p:cNvPr>
          <p:cNvSpPr/>
          <p:nvPr/>
        </p:nvSpPr>
        <p:spPr>
          <a:xfrm>
            <a:off x="2297522" y="855629"/>
            <a:ext cx="1257253" cy="252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금액을 입력하세요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8A1914-8EED-13AB-6845-F620A7D1021B}"/>
              </a:ext>
            </a:extLst>
          </p:cNvPr>
          <p:cNvSpPr txBox="1"/>
          <p:nvPr/>
        </p:nvSpPr>
        <p:spPr>
          <a:xfrm>
            <a:off x="2229378" y="3383539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40000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* 최대 </a:t>
            </a:r>
            <a:r>
              <a:rPr lang="en-US" altLang="ko-KR" sz="900" dirty="0">
                <a:solidFill>
                  <a:srgbClr val="F40000"/>
                </a:solidFill>
                <a:latin typeface="함초롬돋움"/>
                <a:ea typeface="함초롬돋움"/>
              </a:rPr>
              <a:t>3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40000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개까지 등록 가능하며 파일을 압축하여 업로드 해주세요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40000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. 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40000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총 용량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40000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20MB)  </a:t>
            </a:r>
            <a:b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</a:b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파일명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lang="en-US" altLang="ko-KR" sz="900" b="0" i="0" dirty="0">
                <a:solidFill>
                  <a:srgbClr val="666666"/>
                </a:solidFill>
                <a:effectLst/>
                <a:latin typeface="Noto Sans Korean"/>
              </a:rPr>
              <a:t>zip</a:t>
            </a:r>
            <a:r>
              <a:rPr lang="en-US" altLang="ko-KR" sz="900" b="0" i="0" dirty="0">
                <a:solidFill>
                  <a:srgbClr val="666666"/>
                </a:solidFill>
                <a:effectLst/>
                <a:latin typeface="함초롬돋움"/>
                <a:ea typeface="함초롬돋움"/>
              </a:rPr>
              <a:t>,</a:t>
            </a:r>
            <a:r>
              <a:rPr lang="ko-KR" altLang="en-US" sz="900" b="0" i="0" dirty="0">
                <a:solidFill>
                  <a:srgbClr val="666666"/>
                </a:solidFill>
                <a:effectLst/>
                <a:latin typeface="함초롬돋움"/>
                <a:ea typeface="함초롬돋움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pdf)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4F200BF-6919-D924-E697-B5DFA492D8BB}"/>
              </a:ext>
            </a:extLst>
          </p:cNvPr>
          <p:cNvGrpSpPr/>
          <p:nvPr/>
        </p:nvGrpSpPr>
        <p:grpSpPr>
          <a:xfrm>
            <a:off x="6810889" y="2739760"/>
            <a:ext cx="828000" cy="252000"/>
            <a:chOff x="7585344" y="2381757"/>
            <a:chExt cx="828000" cy="252000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23A47B5-F15C-01C9-B277-3C9A01C6F4C5}"/>
                </a:ext>
              </a:extLst>
            </p:cNvPr>
            <p:cNvSpPr/>
            <p:nvPr/>
          </p:nvSpPr>
          <p:spPr>
            <a:xfrm>
              <a:off x="7585344" y="2381757"/>
              <a:ext cx="828000" cy="25200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lIns="30600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다운로드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08AF6815-3763-220E-7EAA-0759E656D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94427" y="2443259"/>
              <a:ext cx="129600" cy="129600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4126BE4-C781-6A44-C389-787C55BD34B1}"/>
              </a:ext>
            </a:extLst>
          </p:cNvPr>
          <p:cNvGrpSpPr/>
          <p:nvPr/>
        </p:nvGrpSpPr>
        <p:grpSpPr>
          <a:xfrm>
            <a:off x="2295277" y="2742851"/>
            <a:ext cx="4449632" cy="252000"/>
            <a:chOff x="2295277" y="2723999"/>
            <a:chExt cx="4449632" cy="2520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0264C41-6728-C4F0-28A6-4C1EE7AA81D6}"/>
                </a:ext>
              </a:extLst>
            </p:cNvPr>
            <p:cNvSpPr/>
            <p:nvPr/>
          </p:nvSpPr>
          <p:spPr>
            <a:xfrm>
              <a:off x="2295277" y="2723999"/>
              <a:ext cx="3780000" cy="252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72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chemeClr val="tx1"/>
                  </a:solidFill>
                  <a:latin typeface="+mj-ea"/>
                  <a:ea typeface="+mn-ea"/>
                  <a:cs typeface="+mn-cs"/>
                </a:rPr>
                <a:t>IR </a:t>
              </a:r>
              <a:r>
                <a:rPr lang="ko-KR" altLang="en-US" sz="900" kern="0" dirty="0">
                  <a:solidFill>
                    <a:schemeClr val="tx1"/>
                  </a:solidFill>
                  <a:latin typeface="+mj-ea"/>
                  <a:ea typeface="+mn-ea"/>
                  <a:cs typeface="+mn-cs"/>
                </a:rPr>
                <a:t>티저</a:t>
              </a:r>
              <a:r>
                <a:rPr lang="en-US" altLang="ko-KR" sz="900" kern="0" dirty="0">
                  <a:solidFill>
                    <a:schemeClr val="tx1"/>
                  </a:solidFill>
                  <a:latin typeface="+mj-ea"/>
                  <a:ea typeface="+mn-ea"/>
                  <a:cs typeface="+mn-cs"/>
                </a:rPr>
                <a:t>.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pdf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MB)</a:t>
              </a:r>
            </a:p>
          </p:txBody>
        </p:sp>
        <p:sp>
          <p:nvSpPr>
            <p:cNvPr id="56" name="사각형: 둥근 모서리 242">
              <a:extLst>
                <a:ext uri="{FF2B5EF4-FFF2-40B4-BE49-F238E27FC236}">
                  <a16:creationId xmlns:a16="http://schemas.microsoft.com/office/drawing/2014/main" id="{68EDD06C-C61A-67C1-CC29-CA924A735E40}"/>
                </a:ext>
              </a:extLst>
            </p:cNvPr>
            <p:cNvSpPr/>
            <p:nvPr/>
          </p:nvSpPr>
          <p:spPr>
            <a:xfrm>
              <a:off x="6132909" y="2723999"/>
              <a:ext cx="612000" cy="25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함초롬바탕" panose="02030604000101010101" pitchFamily="18" charset="-127"/>
                </a:rPr>
                <a:t>파일선택</a:t>
              </a:r>
            </a:p>
          </p:txBody>
        </p:sp>
        <p:sp>
          <p:nvSpPr>
            <p:cNvPr id="68" name="십자형 67">
              <a:extLst>
                <a:ext uri="{FF2B5EF4-FFF2-40B4-BE49-F238E27FC236}">
                  <a16:creationId xmlns:a16="http://schemas.microsoft.com/office/drawing/2014/main" id="{8B078659-33E5-9237-F895-F852EE48CAEC}"/>
                </a:ext>
              </a:extLst>
            </p:cNvPr>
            <p:cNvSpPr/>
            <p:nvPr/>
          </p:nvSpPr>
          <p:spPr>
            <a:xfrm rot="2700000">
              <a:off x="5895270" y="2794553"/>
              <a:ext cx="108000" cy="108000"/>
            </a:xfrm>
            <a:prstGeom prst="plus">
              <a:avLst>
                <a:gd name="adj" fmla="val 42632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87A761A-98E7-A9EE-0A28-2BF53BF9562F}"/>
              </a:ext>
            </a:extLst>
          </p:cNvPr>
          <p:cNvGrpSpPr/>
          <p:nvPr/>
        </p:nvGrpSpPr>
        <p:grpSpPr>
          <a:xfrm>
            <a:off x="2295277" y="3101070"/>
            <a:ext cx="4449632" cy="252000"/>
            <a:chOff x="2295277" y="2723999"/>
            <a:chExt cx="4449632" cy="252000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653F110-E52E-2F39-38EA-257B6CC49603}"/>
                </a:ext>
              </a:extLst>
            </p:cNvPr>
            <p:cNvSpPr/>
            <p:nvPr/>
          </p:nvSpPr>
          <p:spPr>
            <a:xfrm>
              <a:off x="2295277" y="2723999"/>
              <a:ext cx="3780000" cy="252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72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chemeClr val="tx1"/>
                  </a:solidFill>
                  <a:latin typeface="+mj-ea"/>
                  <a:ea typeface="+mn-ea"/>
                  <a:cs typeface="+mn-cs"/>
                </a:rPr>
                <a:t>IR</a:t>
              </a:r>
              <a:r>
                <a:rPr lang="ko-KR" altLang="en-US" sz="900" kern="0" dirty="0">
                  <a:solidFill>
                    <a:schemeClr val="tx1"/>
                  </a:solidFill>
                  <a:latin typeface="+mj-ea"/>
                  <a:ea typeface="+mn-ea"/>
                  <a:cs typeface="+mn-cs"/>
                </a:rPr>
                <a:t>자료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.pdf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(2 MB)</a:t>
              </a:r>
            </a:p>
          </p:txBody>
        </p:sp>
        <p:sp>
          <p:nvSpPr>
            <p:cNvPr id="73" name="사각형: 둥근 모서리 242">
              <a:extLst>
                <a:ext uri="{FF2B5EF4-FFF2-40B4-BE49-F238E27FC236}">
                  <a16:creationId xmlns:a16="http://schemas.microsoft.com/office/drawing/2014/main" id="{746269C0-4EBB-BBE6-97D2-9E896C3C9F8D}"/>
                </a:ext>
              </a:extLst>
            </p:cNvPr>
            <p:cNvSpPr/>
            <p:nvPr/>
          </p:nvSpPr>
          <p:spPr>
            <a:xfrm>
              <a:off x="6132909" y="2723999"/>
              <a:ext cx="612000" cy="25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함초롬바탕" panose="02030604000101010101" pitchFamily="18" charset="-127"/>
                </a:rPr>
                <a:t>파일선택</a:t>
              </a:r>
            </a:p>
          </p:txBody>
        </p:sp>
        <p:sp>
          <p:nvSpPr>
            <p:cNvPr id="74" name="십자형 73">
              <a:extLst>
                <a:ext uri="{FF2B5EF4-FFF2-40B4-BE49-F238E27FC236}">
                  <a16:creationId xmlns:a16="http://schemas.microsoft.com/office/drawing/2014/main" id="{5078C56C-4D44-44BD-87C6-C1DB02255768}"/>
                </a:ext>
              </a:extLst>
            </p:cNvPr>
            <p:cNvSpPr/>
            <p:nvPr/>
          </p:nvSpPr>
          <p:spPr>
            <a:xfrm rot="2700000">
              <a:off x="5895270" y="2794553"/>
              <a:ext cx="108000" cy="108000"/>
            </a:xfrm>
            <a:prstGeom prst="plus">
              <a:avLst>
                <a:gd name="adj" fmla="val 42632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C50252C9-D33E-C031-690A-9AC238B83EED}"/>
              </a:ext>
            </a:extLst>
          </p:cNvPr>
          <p:cNvCxnSpPr/>
          <p:nvPr/>
        </p:nvCxnSpPr>
        <p:spPr>
          <a:xfrm>
            <a:off x="402664" y="3780612"/>
            <a:ext cx="896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BEC70D2-3733-BC5C-B08B-D9D4072790F3}"/>
              </a:ext>
            </a:extLst>
          </p:cNvPr>
          <p:cNvGrpSpPr/>
          <p:nvPr/>
        </p:nvGrpSpPr>
        <p:grpSpPr>
          <a:xfrm>
            <a:off x="404026" y="3886625"/>
            <a:ext cx="4124977" cy="165543"/>
            <a:chOff x="404026" y="5667349"/>
            <a:chExt cx="4124977" cy="165543"/>
          </a:xfrm>
        </p:grpSpPr>
        <p:sp>
          <p:nvSpPr>
            <p:cNvPr id="77" name="Text">
              <a:extLst>
                <a:ext uri="{FF2B5EF4-FFF2-40B4-BE49-F238E27FC236}">
                  <a16:creationId xmlns:a16="http://schemas.microsoft.com/office/drawing/2014/main" id="{F47F4E29-82EF-9AAF-87A1-4FC9F1950500}"/>
                </a:ext>
              </a:extLst>
            </p:cNvPr>
            <p:cNvSpPr txBox="1"/>
            <p:nvPr/>
          </p:nvSpPr>
          <p:spPr>
            <a:xfrm>
              <a:off x="624088" y="5667349"/>
              <a:ext cx="3904915" cy="15433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sng" strike="noStrike" kern="1200" cap="none" spc="0" normalizeH="0" baseline="0" noProof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돋움"/>
                  <a:ea typeface="함초롬돋움"/>
                  <a:cs typeface="KoPubWorld돋움체_Pro Light" panose="00000300000000000000" pitchFamily="50" charset="-127"/>
                </a:rPr>
                <a:t>개인정보 수집 및 이용</a:t>
              </a:r>
              <a:r>
                <a:rPr kumimoji="0" lang="ko-KR" altLang="en-US" sz="900" b="0" i="0" u="none" strike="noStrike" kern="1200" cap="none" spc="0" normalizeH="0" baseline="0" noProof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돋움"/>
                  <a:ea typeface="함초롬돋움"/>
                  <a:cs typeface="KoPubWorld돋움체_Pro Light" panose="00000300000000000000" pitchFamily="50" charset="-127"/>
                </a:rPr>
                <a:t>에 동의합니다</a:t>
              </a:r>
              <a:r>
                <a:rPr kumimoji="0" lang="en-US" altLang="ko-KR" sz="900" b="0" i="0" u="none" strike="noStrike" kern="1200" cap="none" spc="0" normalizeH="0" baseline="0" noProof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돋움"/>
                  <a:ea typeface="함초롬돋움"/>
                  <a:cs typeface="KoPubWorld돋움체_Pro Light" panose="00000300000000000000" pitchFamily="50" charset="-127"/>
                </a:rPr>
                <a:t>.</a:t>
              </a:r>
              <a:r>
                <a:rPr kumimoji="0" lang="ko-KR" altLang="en-US" sz="900" b="0" i="0" u="none" strike="noStrike" kern="1200" cap="none" spc="0" normalizeH="0" baseline="0" noProof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돋움"/>
                  <a:ea typeface="함초롬돋움"/>
                  <a:cs typeface="KoPubWorld돋움체_Pro Light" panose="00000300000000000000" pitchFamily="50" charset="-127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함초롬돋움"/>
                  <a:ea typeface="함초롬돋움"/>
                  <a:cs typeface="KoPubWorld돋움체_Pro Light" panose="00000300000000000000" pitchFamily="50" charset="-127"/>
                </a:rPr>
                <a:t>*   </a:t>
              </a:r>
              <a:r>
                <a:rPr kumimoji="0" lang="en-US" altLang="ko-KR" sz="90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함초롬돋움"/>
                  <a:ea typeface="함초롬돋움"/>
                  <a:cs typeface="KoPubWorld돋움체_Pro Light" panose="00000300000000000000" pitchFamily="50" charset="-127"/>
                </a:rPr>
                <a:t>(</a:t>
              </a:r>
              <a:r>
                <a:rPr kumimoji="0" lang="ko-KR" altLang="en-US" sz="90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함초롬돋움"/>
                  <a:ea typeface="함초롬돋움"/>
                  <a:cs typeface="KoPubWorld돋움체_Pro Light" panose="00000300000000000000" pitchFamily="50" charset="-127"/>
                </a:rPr>
                <a:t>신청 외 용도로 사용되지 않습니다</a:t>
              </a:r>
              <a:r>
                <a:rPr kumimoji="0" lang="en-US" altLang="ko-KR" sz="90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함초롬돋움"/>
                  <a:ea typeface="함초롬돋움"/>
                  <a:cs typeface="KoPubWorld돋움체_Pro Light" panose="00000300000000000000" pitchFamily="50" charset="-127"/>
                </a:rPr>
                <a:t>.)</a:t>
              </a:r>
              <a:endParaRPr kumimoji="0" lang="en-US" sz="9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KoPubWorld돋움체_Pro Light" panose="00000300000000000000" pitchFamily="50" charset="-127"/>
              </a:endParaRPr>
            </a:p>
          </p:txBody>
        </p: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F4872251-E4AB-668C-AA25-A9DC7B31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4026" y="5670892"/>
              <a:ext cx="162000" cy="162000"/>
            </a:xfrm>
            <a:prstGeom prst="rect">
              <a:avLst/>
            </a:prstGeom>
          </p:spPr>
        </p:pic>
      </p:grp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CA3D6CFA-4138-E0BB-30E8-FA00EFC4EABB}"/>
              </a:ext>
            </a:extLst>
          </p:cNvPr>
          <p:cNvCxnSpPr/>
          <p:nvPr/>
        </p:nvCxnSpPr>
        <p:spPr>
          <a:xfrm>
            <a:off x="400734" y="4773868"/>
            <a:ext cx="896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40BB63-95C0-340C-5163-D4075A1C4A1B}"/>
              </a:ext>
            </a:extLst>
          </p:cNvPr>
          <p:cNvGrpSpPr/>
          <p:nvPr/>
        </p:nvGrpSpPr>
        <p:grpSpPr>
          <a:xfrm>
            <a:off x="3748406" y="4991723"/>
            <a:ext cx="2247727" cy="324000"/>
            <a:chOff x="3241501" y="4059890"/>
            <a:chExt cx="2226257" cy="288000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BB0049E4-1A0E-E5EC-1B14-554910E3844F}"/>
                </a:ext>
              </a:extLst>
            </p:cNvPr>
            <p:cNvSpPr/>
            <p:nvPr/>
          </p:nvSpPr>
          <p:spPr bwMode="auto">
            <a:xfrm>
              <a:off x="4398075" y="4059890"/>
              <a:ext cx="1069683" cy="288000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t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저장</a:t>
              </a:r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4DFCDC37-CDF8-6763-B328-89F7503EBE9F}"/>
                </a:ext>
              </a:extLst>
            </p:cNvPr>
            <p:cNvSpPr/>
            <p:nvPr/>
          </p:nvSpPr>
          <p:spPr bwMode="auto">
            <a:xfrm>
              <a:off x="3241501" y="4059890"/>
              <a:ext cx="1069683" cy="28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t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취소</a:t>
              </a:r>
            </a:p>
          </p:txBody>
        </p:sp>
      </p:grpSp>
      <p:sp>
        <p:nvSpPr>
          <p:cNvPr id="83" name="Text">
            <a:extLst>
              <a:ext uri="{FF2B5EF4-FFF2-40B4-BE49-F238E27FC236}">
                <a16:creationId xmlns:a16="http://schemas.microsoft.com/office/drawing/2014/main" id="{B6DC9D12-4383-5B7D-A057-EFF8A57D00D4}"/>
              </a:ext>
            </a:extLst>
          </p:cNvPr>
          <p:cNvSpPr txBox="1"/>
          <p:nvPr/>
        </p:nvSpPr>
        <p:spPr>
          <a:xfrm>
            <a:off x="620372" y="4150535"/>
            <a:ext cx="1723229" cy="15433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sng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/>
                <a:ea typeface="함초롬돋움"/>
                <a:cs typeface="KoPubWorld돋움체_Pro Light" panose="00000300000000000000" pitchFamily="50" charset="-127"/>
              </a:rPr>
              <a:t>투자</a:t>
            </a:r>
            <a:r>
              <a:rPr kumimoji="0" lang="en-US" altLang="ko-KR" sz="900" b="0" i="0" u="sng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/>
                <a:ea typeface="함초롬돋움"/>
                <a:cs typeface="KoPubWorld돋움체_Pro Light" panose="00000300000000000000" pitchFamily="50" charset="-127"/>
              </a:rPr>
              <a:t> </a:t>
            </a:r>
            <a:r>
              <a:rPr kumimoji="0" lang="ko-KR" altLang="en-US" sz="900" b="0" i="0" u="sng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/>
                <a:ea typeface="함초롬돋움"/>
                <a:cs typeface="KoPubWorld돋움체_Pro Light" panose="00000300000000000000" pitchFamily="50" charset="-127"/>
              </a:rPr>
              <a:t>제안서 제출</a:t>
            </a:r>
            <a:r>
              <a:rPr kumimoji="0" lang="ko-KR" altLang="en-US" sz="9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/>
                <a:ea typeface="함초롬돋움"/>
                <a:cs typeface="KoPubWorld돋움체_Pro Light" panose="00000300000000000000" pitchFamily="50" charset="-127"/>
              </a:rPr>
              <a:t>에 동의합니다</a:t>
            </a:r>
            <a:r>
              <a:rPr kumimoji="0" lang="en-US" altLang="ko-KR" sz="9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/>
                <a:ea typeface="함초롬돋움"/>
                <a:cs typeface="KoPubWorld돋움체_Pro Light" panose="00000300000000000000" pitchFamily="50" charset="-127"/>
              </a:rPr>
              <a:t>. </a:t>
            </a:r>
            <a:r>
              <a:rPr kumimoji="0" lang="en-US" altLang="ko-KR" sz="900" b="0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함초롬돋움"/>
                <a:ea typeface="함초롬돋움"/>
                <a:cs typeface="KoPubWorld돋움체_Pro Light" panose="00000300000000000000" pitchFamily="50" charset="-127"/>
              </a:rPr>
              <a:t>*</a:t>
            </a:r>
            <a:r>
              <a:rPr kumimoji="0" lang="ko-KR" altLang="en-US" sz="9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/>
                <a:ea typeface="함초롬돋움"/>
                <a:cs typeface="KoPubWorld돋움체_Pro Light" panose="00000300000000000000" pitchFamily="50" charset="-127"/>
              </a:rPr>
              <a:t> </a:t>
            </a:r>
            <a:endParaRPr kumimoji="0" lang="en-US" sz="9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함초롬돋움"/>
              <a:ea typeface="함초롬돋움"/>
              <a:cs typeface="KoPubWorld돋움체_Pro Light" panose="00000300000000000000" pitchFamily="50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0D43A2D2-0809-F12B-291B-26A3592B4F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310" y="4154078"/>
            <a:ext cx="162000" cy="162000"/>
          </a:xfrm>
          <a:prstGeom prst="rect">
            <a:avLst/>
          </a:prstGeom>
        </p:spPr>
      </p:pic>
      <p:sp>
        <p:nvSpPr>
          <p:cNvPr id="85" name="타원 84">
            <a:extLst>
              <a:ext uri="{FF2B5EF4-FFF2-40B4-BE49-F238E27FC236}">
                <a16:creationId xmlns:a16="http://schemas.microsoft.com/office/drawing/2014/main" id="{C84978E1-ADE6-ED75-5DAF-F8AF94E87B15}"/>
              </a:ext>
            </a:extLst>
          </p:cNvPr>
          <p:cNvSpPr/>
          <p:nvPr/>
        </p:nvSpPr>
        <p:spPr>
          <a:xfrm>
            <a:off x="4180405" y="541676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spc="-50" dirty="0">
                <a:solidFill>
                  <a:prstClr val="white"/>
                </a:solidFill>
                <a:latin typeface="함초롬돋움"/>
                <a:ea typeface="함초롬돋움"/>
              </a:rPr>
              <a:t>4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D65680DF-2B29-0EFB-2335-DE9ABC69AB8D}"/>
              </a:ext>
            </a:extLst>
          </p:cNvPr>
          <p:cNvSpPr/>
          <p:nvPr/>
        </p:nvSpPr>
        <p:spPr>
          <a:xfrm>
            <a:off x="5339902" y="541676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spc="-50" dirty="0">
                <a:solidFill>
                  <a:prstClr val="white"/>
                </a:solidFill>
                <a:latin typeface="함초롬돋움"/>
                <a:ea typeface="함초롬돋움"/>
              </a:rPr>
              <a:t>5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7" name="Text">
            <a:extLst>
              <a:ext uri="{FF2B5EF4-FFF2-40B4-BE49-F238E27FC236}">
                <a16:creationId xmlns:a16="http://schemas.microsoft.com/office/drawing/2014/main" id="{566176C4-17F0-E3C4-1A0A-D83F78B7AAAB}"/>
              </a:ext>
            </a:extLst>
          </p:cNvPr>
          <p:cNvSpPr txBox="1"/>
          <p:nvPr/>
        </p:nvSpPr>
        <p:spPr>
          <a:xfrm>
            <a:off x="620372" y="4414486"/>
            <a:ext cx="4481996" cy="15433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/>
                <a:ea typeface="함초롬돋움"/>
                <a:cs typeface="KoPubWorld돋움체_Pro Light" panose="00000300000000000000" pitchFamily="50" charset="-127"/>
              </a:rPr>
              <a:t>SMS </a:t>
            </a:r>
            <a:r>
              <a:rPr kumimoji="0" lang="ko-KR" altLang="en-US" sz="900" b="0" i="0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/>
                <a:ea typeface="함초롬돋움"/>
                <a:cs typeface="KoPubWorld돋움체_Pro Light" panose="00000300000000000000" pitchFamily="50" charset="-127"/>
              </a:rPr>
              <a:t>수신에 동의합니다</a:t>
            </a:r>
            <a:r>
              <a:rPr kumimoji="0" lang="en-US" altLang="ko-KR" sz="9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돋움"/>
                <a:ea typeface="함초롬돋움"/>
                <a:cs typeface="KoPubWorld돋움체_Pro Light" panose="00000300000000000000" pitchFamily="50" charset="-127"/>
              </a:rPr>
              <a:t>. </a:t>
            </a:r>
            <a:r>
              <a:rPr kumimoji="0" lang="en-US" altLang="ko-KR" sz="900" b="0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함초롬돋움"/>
                <a:ea typeface="함초롬돋움"/>
                <a:cs typeface="KoPubWorld돋움체_Pro Light" panose="00000300000000000000" pitchFamily="50" charset="-127"/>
              </a:rPr>
              <a:t> </a:t>
            </a:r>
            <a:r>
              <a:rPr kumimoji="0" lang="en-US" altLang="ko-KR" sz="9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함초롬돋움"/>
                <a:ea typeface="함초롬돋움"/>
                <a:cs typeface="KoPubWorld돋움체_Pro Light" panose="00000300000000000000" pitchFamily="50" charset="-127"/>
              </a:rPr>
              <a:t>(</a:t>
            </a:r>
            <a:r>
              <a:rPr kumimoji="0" lang="ko-KR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함초롬돋움"/>
                <a:ea typeface="함초롬돋움"/>
                <a:cs typeface="KoPubWorld돋움체_Pro Light" panose="00000300000000000000" pitchFamily="50" charset="-127"/>
              </a:rPr>
              <a:t>게시글에 대한 댓글 알림 등을 문자로 받아보실 수 있습니다</a:t>
            </a:r>
            <a:r>
              <a:rPr kumimoji="0" lang="en-US" altLang="ko-KR" sz="9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함초롬돋움"/>
                <a:ea typeface="함초롬돋움"/>
                <a:cs typeface="KoPubWorld돋움체_Pro Light" panose="00000300000000000000" pitchFamily="50" charset="-127"/>
              </a:rPr>
              <a:t>.</a:t>
            </a:r>
            <a:r>
              <a:rPr kumimoji="0" lang="ko-KR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함초롬돋움"/>
                <a:ea typeface="함초롬돋움"/>
                <a:cs typeface="KoPubWorld돋움체_Pro Light" panose="00000300000000000000" pitchFamily="50" charset="-127"/>
              </a:rPr>
              <a:t> </a:t>
            </a:r>
            <a:r>
              <a:rPr kumimoji="0" lang="en-US" altLang="ko-KR" sz="9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함초롬돋움"/>
                <a:ea typeface="함초롬돋움"/>
                <a:cs typeface="KoPubWorld돋움체_Pro Light" panose="00000300000000000000" pitchFamily="50" charset="-127"/>
              </a:rPr>
              <a:t>)</a:t>
            </a:r>
            <a:r>
              <a:rPr kumimoji="0" lang="ko-KR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함초롬돋움"/>
                <a:ea typeface="함초롬돋움"/>
                <a:cs typeface="KoPubWorld돋움체_Pro Light" panose="00000300000000000000" pitchFamily="50" charset="-127"/>
              </a:rPr>
              <a:t> </a:t>
            </a:r>
            <a:endParaRPr kumimoji="0" lang="en-US" sz="9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함초롬돋움"/>
              <a:ea typeface="함초롬돋움"/>
              <a:cs typeface="KoPubWorld돋움체_Pro Light" panose="00000300000000000000" pitchFamily="50" charset="-127"/>
            </a:endParaRP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76A95880-AEF8-4911-C9D3-7F53CAD692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310" y="4418029"/>
            <a:ext cx="162000" cy="16200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1B809DD1-0070-49A2-A50E-950D248CB1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733" y="3940547"/>
            <a:ext cx="114300" cy="85725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932E0A09-CF6F-1011-C82D-F645DEAD84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733" y="4195071"/>
            <a:ext cx="114300" cy="85725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BFF102C4-43AC-B40C-9B9D-884CD15D91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733" y="4459021"/>
            <a:ext cx="114300" cy="8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104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E5607A-5D07-8449-B14C-58576F7068BB}"/>
              </a:ext>
            </a:extLst>
          </p:cNvPr>
          <p:cNvSpPr txBox="1"/>
          <p:nvPr/>
        </p:nvSpPr>
        <p:spPr>
          <a:xfrm>
            <a:off x="2235020" y="2640675"/>
            <a:ext cx="7721986" cy="15766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나의 활동내역 </a:t>
            </a:r>
            <a:r>
              <a:rPr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&gt; </a:t>
            </a:r>
            <a:r>
              <a:rPr lang="ko-KR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투자자 등록 상세</a:t>
            </a:r>
            <a:endParaRPr lang="en-US" altLang="ko-KR" sz="4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투자도움협의체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)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41549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138B63-2B5F-29E8-7F3A-5174D9E2E12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투자자 등록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2948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투자자 등록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상세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투자도움협의체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74C70FE-1337-AFAD-4BCE-74B75BD53A3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함초롬돋움"/>
                <a:ea typeface="함초롬돋움"/>
              </a:rPr>
              <a:t>투자자 등록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F4A95-6FFC-FA2B-A3CD-5831411FD65A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마이페이지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lang="ko-KR" altLang="en-US" sz="1050" dirty="0">
                <a:solidFill>
                  <a:srgbClr val="7F7F7F"/>
                </a:solidFill>
                <a:latin typeface="함초롬돋움"/>
                <a:ea typeface="함초롬돋움"/>
              </a:rPr>
              <a:t> 나의 활동내역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50" b="1" dirty="0">
                <a:solidFill>
                  <a:prstClr val="black"/>
                </a:solidFill>
                <a:latin typeface="함초롬돋움"/>
                <a:ea typeface="함초롬돋움"/>
              </a:rPr>
              <a:t>투자자 등록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graphicFrame>
        <p:nvGraphicFramePr>
          <p:cNvPr id="87" name="표 7">
            <a:extLst>
              <a:ext uri="{FF2B5EF4-FFF2-40B4-BE49-F238E27FC236}">
                <a16:creationId xmlns:a16="http://schemas.microsoft.com/office/drawing/2014/main" id="{43510A6F-D804-BC47-C5D6-D60A93FAD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077229"/>
              </p:ext>
            </p:extLst>
          </p:nvPr>
        </p:nvGraphicFramePr>
        <p:xfrm>
          <a:off x="400734" y="1660428"/>
          <a:ext cx="8964000" cy="1800000"/>
        </p:xfrm>
        <a:graphic>
          <a:graphicData uri="http://schemas.openxmlformats.org/drawingml/2006/table">
            <a:tbl>
              <a:tblPr firstRow="1" bandRow="1"/>
              <a:tblGrid>
                <a:gridCol w="1800000">
                  <a:extLst>
                    <a:ext uri="{9D8B030D-6E8A-4147-A177-3AD203B41FA5}">
                      <a16:colId xmlns:a16="http://schemas.microsoft.com/office/drawing/2014/main" val="2485709317"/>
                    </a:ext>
                  </a:extLst>
                </a:gridCol>
                <a:gridCol w="7164000">
                  <a:extLst>
                    <a:ext uri="{9D8B030D-6E8A-4147-A177-3AD203B41FA5}">
                      <a16:colId xmlns:a16="http://schemas.microsoft.com/office/drawing/2014/main" val="1943532948"/>
                    </a:ext>
                  </a:extLst>
                </a:gridCol>
              </a:tblGrid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김투자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423487"/>
                  </a:ext>
                </a:extLst>
              </a:tr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이메일 주소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kim@email.com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014883"/>
                  </a:ext>
                </a:extLst>
              </a:tr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휴대폰번호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010-1234-5678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91596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신청일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j-ea"/>
                          <a:ea typeface="함초롬돋움"/>
                          <a:cs typeface="+mn-cs"/>
                        </a:rPr>
                        <a:t>2024. 05. 20</a:t>
                      </a:r>
                      <a:endParaRPr lang="ko-KR" altLang="en-US" sz="900" kern="0" dirty="0">
                        <a:solidFill>
                          <a:schemeClr val="tx1"/>
                        </a:solidFill>
                        <a:latin typeface="+mj-ea"/>
                        <a:ea typeface="함초롬돋움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04494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진행상태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dirty="0">
                          <a:solidFill>
                            <a:schemeClr val="tx1"/>
                          </a:solidFill>
                          <a:latin typeface="+mj-ea"/>
                          <a:ea typeface="함초롬돋움"/>
                          <a:cs typeface="+mn-cs"/>
                        </a:rPr>
                        <a:t>접수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426974"/>
                  </a:ext>
                </a:extLst>
              </a:tr>
            </a:tbl>
          </a:graphicData>
        </a:graphic>
      </p:graphicFrame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F884A53-0A7A-96BC-F8F1-F22D19AF185B}"/>
              </a:ext>
            </a:extLst>
          </p:cNvPr>
          <p:cNvCxnSpPr>
            <a:cxnSpLocks/>
          </p:cNvCxnSpPr>
          <p:nvPr/>
        </p:nvCxnSpPr>
        <p:spPr>
          <a:xfrm>
            <a:off x="402664" y="1649431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9" name="표 7">
            <a:extLst>
              <a:ext uri="{FF2B5EF4-FFF2-40B4-BE49-F238E27FC236}">
                <a16:creationId xmlns:a16="http://schemas.microsoft.com/office/drawing/2014/main" id="{68AA52EF-BF42-7322-50A8-39A44A8CB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447286"/>
              </p:ext>
            </p:extLst>
          </p:nvPr>
        </p:nvGraphicFramePr>
        <p:xfrm>
          <a:off x="400734" y="3941963"/>
          <a:ext cx="8964000" cy="720000"/>
        </p:xfrm>
        <a:graphic>
          <a:graphicData uri="http://schemas.openxmlformats.org/drawingml/2006/table">
            <a:tbl>
              <a:tblPr firstRow="1" bandRow="1"/>
              <a:tblGrid>
                <a:gridCol w="1800000">
                  <a:extLst>
                    <a:ext uri="{9D8B030D-6E8A-4147-A177-3AD203B41FA5}">
                      <a16:colId xmlns:a16="http://schemas.microsoft.com/office/drawing/2014/main" val="2485709317"/>
                    </a:ext>
                  </a:extLst>
                </a:gridCol>
                <a:gridCol w="7164000">
                  <a:extLst>
                    <a:ext uri="{9D8B030D-6E8A-4147-A177-3AD203B41FA5}">
                      <a16:colId xmlns:a16="http://schemas.microsoft.com/office/drawing/2014/main" val="194353294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소속기관구분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일반기업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110094"/>
                  </a:ext>
                </a:extLst>
              </a:tr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소속기관명 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기업명 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314103"/>
                  </a:ext>
                </a:extLst>
              </a:tr>
            </a:tbl>
          </a:graphicData>
        </a:graphic>
      </p:graphicFrame>
      <p:sp>
        <p:nvSpPr>
          <p:cNvPr id="90" name="TextBox 89">
            <a:extLst>
              <a:ext uri="{FF2B5EF4-FFF2-40B4-BE49-F238E27FC236}">
                <a16:creationId xmlns:a16="http://schemas.microsoft.com/office/drawing/2014/main" id="{E3623C9E-5CE1-2B94-18BC-03D906409747}"/>
              </a:ext>
            </a:extLst>
          </p:cNvPr>
          <p:cNvSpPr txBox="1"/>
          <p:nvPr/>
        </p:nvSpPr>
        <p:spPr>
          <a:xfrm>
            <a:off x="325666" y="3621405"/>
            <a:ext cx="3682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함초롬돋움" panose="020B0604000101010101" pitchFamily="50" charset="-127"/>
              </a:rPr>
              <a:t>신청기업 정보</a:t>
            </a: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4E18A545-B4EC-0B73-0580-4AC577F42617}"/>
              </a:ext>
            </a:extLst>
          </p:cNvPr>
          <p:cNvCxnSpPr>
            <a:cxnSpLocks/>
          </p:cNvCxnSpPr>
          <p:nvPr/>
        </p:nvCxnSpPr>
        <p:spPr>
          <a:xfrm>
            <a:off x="402664" y="3930966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869844C9-FEE7-234B-E089-CD075ECEC2D5}"/>
              </a:ext>
            </a:extLst>
          </p:cNvPr>
          <p:cNvCxnSpPr/>
          <p:nvPr/>
        </p:nvCxnSpPr>
        <p:spPr>
          <a:xfrm>
            <a:off x="402664" y="3451636"/>
            <a:ext cx="896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8D696DBA-FBEB-4FAE-0C74-3D5BF06A1898}"/>
              </a:ext>
            </a:extLst>
          </p:cNvPr>
          <p:cNvCxnSpPr/>
          <p:nvPr/>
        </p:nvCxnSpPr>
        <p:spPr>
          <a:xfrm>
            <a:off x="402664" y="4651765"/>
            <a:ext cx="896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B2D8C6B3-BB68-ADA5-12F1-523C11EDCEC0}"/>
              </a:ext>
            </a:extLst>
          </p:cNvPr>
          <p:cNvSpPr txBox="1"/>
          <p:nvPr/>
        </p:nvSpPr>
        <p:spPr>
          <a:xfrm>
            <a:off x="325666" y="1339870"/>
            <a:ext cx="3682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함초롬돋움" panose="020B0604000101010101" pitchFamily="50" charset="-127"/>
              </a:rPr>
              <a:t>신청자 정보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C7EB0D48-884F-801D-6E67-CFD3817DF3CD}"/>
              </a:ext>
            </a:extLst>
          </p:cNvPr>
          <p:cNvSpPr/>
          <p:nvPr/>
        </p:nvSpPr>
        <p:spPr>
          <a:xfrm>
            <a:off x="181807" y="1370091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0AB461D-547B-200B-362F-77FDB991BF34}"/>
              </a:ext>
            </a:extLst>
          </p:cNvPr>
          <p:cNvSpPr/>
          <p:nvPr/>
        </p:nvSpPr>
        <p:spPr>
          <a:xfrm>
            <a:off x="181807" y="3640424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graphicFrame>
        <p:nvGraphicFramePr>
          <p:cNvPr id="200" name="Group 974">
            <a:extLst>
              <a:ext uri="{FF2B5EF4-FFF2-40B4-BE49-F238E27FC236}">
                <a16:creationId xmlns:a16="http://schemas.microsoft.com/office/drawing/2014/main" id="{DE83EC16-6D47-EB8F-99C1-DF8359140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49954"/>
              </p:ext>
            </p:extLst>
          </p:nvPr>
        </p:nvGraphicFramePr>
        <p:xfrm>
          <a:off x="9680490" y="1691003"/>
          <a:ext cx="2340000" cy="287040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타이틀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신청자 정보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휴대폰번호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이메일 주소 디폴트 세팅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회원가입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입력한 정보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2-1)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진행상태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진행상태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접수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진행 중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승인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반려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승인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반려 시 투자자 이메일로 알림 발송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반려사유 포함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신청기업 정보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상담신청 시 입력한 정보 그대로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목록 버튼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투자자등록 목록화면으로 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신청취소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얼럿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신청취소하시겠습니까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?’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아니요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예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신청취소되었습니다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.’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수정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수정화면으로 전환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진행상태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접수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’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일때만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수정 버튼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1" name="타원 200">
            <a:extLst>
              <a:ext uri="{FF2B5EF4-FFF2-40B4-BE49-F238E27FC236}">
                <a16:creationId xmlns:a16="http://schemas.microsoft.com/office/drawing/2014/main" id="{55409181-1E3A-7F61-171E-C534A90B0FBB}"/>
              </a:ext>
            </a:extLst>
          </p:cNvPr>
          <p:cNvSpPr/>
          <p:nvPr/>
        </p:nvSpPr>
        <p:spPr>
          <a:xfrm>
            <a:off x="3946151" y="889324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58E7D9-21D5-0B62-298E-179BA37C5B27}"/>
              </a:ext>
            </a:extLst>
          </p:cNvPr>
          <p:cNvSpPr txBox="1"/>
          <p:nvPr/>
        </p:nvSpPr>
        <p:spPr>
          <a:xfrm>
            <a:off x="10355844" y="1092566"/>
            <a:ext cx="166409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마이페이지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나의 활동내역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투자자 등록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4A9D781-D799-FED5-4B93-22D87E42B03F}"/>
              </a:ext>
            </a:extLst>
          </p:cNvPr>
          <p:cNvSpPr/>
          <p:nvPr/>
        </p:nvSpPr>
        <p:spPr>
          <a:xfrm>
            <a:off x="181807" y="281951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2-1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DEC7EF-2D43-94F6-EE37-7C83E7127562}"/>
              </a:ext>
            </a:extLst>
          </p:cNvPr>
          <p:cNvGrpSpPr/>
          <p:nvPr/>
        </p:nvGrpSpPr>
        <p:grpSpPr>
          <a:xfrm>
            <a:off x="3185904" y="4898607"/>
            <a:ext cx="3397520" cy="634142"/>
            <a:chOff x="3748406" y="2099285"/>
            <a:chExt cx="3397520" cy="63414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1E5B477-B503-1109-C6FC-D6998E266A03}"/>
                </a:ext>
              </a:extLst>
            </p:cNvPr>
            <p:cNvGrpSpPr/>
            <p:nvPr/>
          </p:nvGrpSpPr>
          <p:grpSpPr>
            <a:xfrm>
              <a:off x="3748406" y="2099285"/>
              <a:ext cx="3397520" cy="324000"/>
              <a:chOff x="3241501" y="4059890"/>
              <a:chExt cx="3365066" cy="288000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00096A8D-9593-40BD-6766-59F9F82B4729}"/>
                  </a:ext>
                </a:extLst>
              </p:cNvPr>
              <p:cNvSpPr/>
              <p:nvPr/>
            </p:nvSpPr>
            <p:spPr bwMode="auto">
              <a:xfrm>
                <a:off x="4398075" y="4059890"/>
                <a:ext cx="1069683" cy="288000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tIns="0" bIns="0" rtlCol="0" anchor="ctr"/>
              <a:lstStyle/>
              <a:p>
                <a:pPr algn="ctr" latinLnBrk="0"/>
                <a:r>
                  <a:rPr lang="ko-KR" altLang="en-US" sz="1000" kern="0">
                    <a:solidFill>
                      <a:schemeClr val="bg1"/>
                    </a:solidFill>
                    <a:latin typeface="+mn-ea"/>
                  </a:rPr>
                  <a:t>신청취소</a:t>
                </a:r>
                <a:endParaRPr lang="ko-KR" altLang="en-US" sz="1000" kern="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99124C3F-88EE-E6F1-A120-1DD1A470A901}"/>
                  </a:ext>
                </a:extLst>
              </p:cNvPr>
              <p:cNvSpPr/>
              <p:nvPr/>
            </p:nvSpPr>
            <p:spPr bwMode="auto">
              <a:xfrm>
                <a:off x="3241501" y="4059890"/>
                <a:ext cx="1069683" cy="28800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tIns="0" bIns="0" rtlCol="0" anchor="ctr"/>
              <a:lstStyle/>
              <a:p>
                <a:pPr algn="ctr" latinLnBrk="0"/>
                <a:r>
                  <a:rPr lang="ko-KR" altLang="en-US" sz="10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목록</a:t>
                </a: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91E0F808-17E6-6E43-184F-597830EAC5E4}"/>
                  </a:ext>
                </a:extLst>
              </p:cNvPr>
              <p:cNvSpPr/>
              <p:nvPr/>
            </p:nvSpPr>
            <p:spPr bwMode="auto">
              <a:xfrm>
                <a:off x="5536884" y="4059890"/>
                <a:ext cx="1069683" cy="288000"/>
              </a:xfrm>
              <a:prstGeom prst="roundRect">
                <a:avLst>
                  <a:gd name="adj" fmla="val 0"/>
                </a:avLst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tIns="0" bIns="0" rtlCol="0" anchor="ctr"/>
              <a:lstStyle/>
              <a:p>
                <a:pPr algn="ctr" latinLnBrk="0"/>
                <a:r>
                  <a:rPr lang="ko-KR" altLang="en-US" sz="1000" kern="0" dirty="0">
                    <a:solidFill>
                      <a:schemeClr val="bg1"/>
                    </a:solidFill>
                    <a:latin typeface="+mn-ea"/>
                  </a:rPr>
                  <a:t>수정</a:t>
                </a:r>
              </a:p>
            </p:txBody>
          </p:sp>
        </p:grp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F336E00-FA47-CCA0-2E8C-93EE36685F73}"/>
                </a:ext>
              </a:extLst>
            </p:cNvPr>
            <p:cNvSpPr/>
            <p:nvPr/>
          </p:nvSpPr>
          <p:spPr>
            <a:xfrm>
              <a:off x="4180405" y="2517427"/>
              <a:ext cx="216000" cy="216000"/>
            </a:xfrm>
            <a:prstGeom prst="ellipse">
              <a:avLst/>
            </a:prstGeom>
            <a:solidFill>
              <a:srgbClr val="CA2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spc="-50" dirty="0">
                  <a:solidFill>
                    <a:prstClr val="white"/>
                  </a:solidFill>
                </a:rPr>
                <a:t>4</a:t>
              </a:r>
              <a:endParaRPr lang="ko-KR" altLang="en-US" sz="800" b="1" spc="-50" dirty="0">
                <a:solidFill>
                  <a:prstClr val="white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C0823F7-AF99-AB29-6E32-E62082545F3E}"/>
                </a:ext>
              </a:extLst>
            </p:cNvPr>
            <p:cNvSpPr/>
            <p:nvPr/>
          </p:nvSpPr>
          <p:spPr>
            <a:xfrm>
              <a:off x="5366408" y="2517427"/>
              <a:ext cx="216000" cy="216000"/>
            </a:xfrm>
            <a:prstGeom prst="ellipse">
              <a:avLst/>
            </a:prstGeom>
            <a:solidFill>
              <a:srgbClr val="CA2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spc="-50" dirty="0">
                  <a:solidFill>
                    <a:prstClr val="white"/>
                  </a:solidFill>
                </a:rPr>
                <a:t>5</a:t>
              </a:r>
              <a:endParaRPr lang="ko-KR" altLang="en-US" sz="800" b="1" spc="-50" dirty="0">
                <a:solidFill>
                  <a:prstClr val="white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CD78698-4F97-44B0-4CC3-862DC9A537D9}"/>
                </a:ext>
              </a:extLst>
            </p:cNvPr>
            <p:cNvSpPr/>
            <p:nvPr/>
          </p:nvSpPr>
          <p:spPr>
            <a:xfrm>
              <a:off x="6516198" y="2517427"/>
              <a:ext cx="216000" cy="216000"/>
            </a:xfrm>
            <a:prstGeom prst="ellipse">
              <a:avLst/>
            </a:prstGeom>
            <a:solidFill>
              <a:srgbClr val="CA2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spc="-50" dirty="0">
                  <a:solidFill>
                    <a:prstClr val="white"/>
                  </a:solidFill>
                </a:rPr>
                <a:t>6</a:t>
              </a:r>
              <a:endParaRPr lang="ko-KR" altLang="en-US" sz="800" b="1" spc="-5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83245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E5607A-5D07-8449-B14C-58576F7068BB}"/>
              </a:ext>
            </a:extLst>
          </p:cNvPr>
          <p:cNvSpPr txBox="1"/>
          <p:nvPr/>
        </p:nvSpPr>
        <p:spPr>
          <a:xfrm>
            <a:off x="2235019" y="2640675"/>
            <a:ext cx="7721987" cy="15766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나의 활동내역 </a:t>
            </a:r>
            <a:r>
              <a:rPr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&gt; </a:t>
            </a:r>
            <a:r>
              <a:rPr lang="ko-KR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투자자 등록 상세</a:t>
            </a:r>
            <a:endParaRPr lang="en-US" altLang="ko-KR" sz="4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투자도움협의체 외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)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74262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3231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투자자 등록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투자도움협의체 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상세 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74C70FE-1337-AFAD-4BCE-74B75BD53A3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함초롬돋움"/>
                <a:ea typeface="함초롬돋움"/>
              </a:rPr>
              <a:t>투자자 등록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graphicFrame>
        <p:nvGraphicFramePr>
          <p:cNvPr id="87" name="표 7">
            <a:extLst>
              <a:ext uri="{FF2B5EF4-FFF2-40B4-BE49-F238E27FC236}">
                <a16:creationId xmlns:a16="http://schemas.microsoft.com/office/drawing/2014/main" id="{43510A6F-D804-BC47-C5D6-D60A93FAD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116294"/>
              </p:ext>
            </p:extLst>
          </p:nvPr>
        </p:nvGraphicFramePr>
        <p:xfrm>
          <a:off x="400734" y="1660428"/>
          <a:ext cx="8964000" cy="1800000"/>
        </p:xfrm>
        <a:graphic>
          <a:graphicData uri="http://schemas.openxmlformats.org/drawingml/2006/table">
            <a:tbl>
              <a:tblPr firstRow="1" bandRow="1"/>
              <a:tblGrid>
                <a:gridCol w="1800000">
                  <a:extLst>
                    <a:ext uri="{9D8B030D-6E8A-4147-A177-3AD203B41FA5}">
                      <a16:colId xmlns:a16="http://schemas.microsoft.com/office/drawing/2014/main" val="2485709317"/>
                    </a:ext>
                  </a:extLst>
                </a:gridCol>
                <a:gridCol w="7164000">
                  <a:extLst>
                    <a:ext uri="{9D8B030D-6E8A-4147-A177-3AD203B41FA5}">
                      <a16:colId xmlns:a16="http://schemas.microsoft.com/office/drawing/2014/main" val="1943532948"/>
                    </a:ext>
                  </a:extLst>
                </a:gridCol>
              </a:tblGrid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김투자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423487"/>
                  </a:ext>
                </a:extLst>
              </a:tr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이메일 주소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kim@email.com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014883"/>
                  </a:ext>
                </a:extLst>
              </a:tr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휴대폰번호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010-1234-5678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91596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신청일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j-ea"/>
                          <a:ea typeface="함초롬돋움"/>
                          <a:cs typeface="+mn-cs"/>
                        </a:rPr>
                        <a:t>2024. 05. 20</a:t>
                      </a:r>
                      <a:endParaRPr lang="ko-KR" altLang="en-US" sz="900" kern="0" dirty="0">
                        <a:solidFill>
                          <a:schemeClr val="tx1"/>
                        </a:solidFill>
                        <a:latin typeface="+mj-ea"/>
                        <a:ea typeface="함초롬돋움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3954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진행상태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dirty="0">
                          <a:solidFill>
                            <a:schemeClr val="tx1"/>
                          </a:solidFill>
                          <a:latin typeface="+mj-ea"/>
                          <a:ea typeface="함초롬돋움"/>
                          <a:cs typeface="+mn-cs"/>
                        </a:rPr>
                        <a:t>접수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705616"/>
                  </a:ext>
                </a:extLst>
              </a:tr>
            </a:tbl>
          </a:graphicData>
        </a:graphic>
      </p:graphicFrame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F884A53-0A7A-96BC-F8F1-F22D19AF185B}"/>
              </a:ext>
            </a:extLst>
          </p:cNvPr>
          <p:cNvCxnSpPr>
            <a:cxnSpLocks/>
          </p:cNvCxnSpPr>
          <p:nvPr/>
        </p:nvCxnSpPr>
        <p:spPr>
          <a:xfrm>
            <a:off x="402664" y="1649431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9" name="표 7">
            <a:extLst>
              <a:ext uri="{FF2B5EF4-FFF2-40B4-BE49-F238E27FC236}">
                <a16:creationId xmlns:a16="http://schemas.microsoft.com/office/drawing/2014/main" id="{68AA52EF-BF42-7322-50A8-39A44A8CB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761423"/>
              </p:ext>
            </p:extLst>
          </p:nvPr>
        </p:nvGraphicFramePr>
        <p:xfrm>
          <a:off x="400734" y="3915356"/>
          <a:ext cx="8964000" cy="720000"/>
        </p:xfrm>
        <a:graphic>
          <a:graphicData uri="http://schemas.openxmlformats.org/drawingml/2006/table">
            <a:tbl>
              <a:tblPr firstRow="1" bandRow="1"/>
              <a:tblGrid>
                <a:gridCol w="1800000">
                  <a:extLst>
                    <a:ext uri="{9D8B030D-6E8A-4147-A177-3AD203B41FA5}">
                      <a16:colId xmlns:a16="http://schemas.microsoft.com/office/drawing/2014/main" val="2485709317"/>
                    </a:ext>
                  </a:extLst>
                </a:gridCol>
                <a:gridCol w="7164000">
                  <a:extLst>
                    <a:ext uri="{9D8B030D-6E8A-4147-A177-3AD203B41FA5}">
                      <a16:colId xmlns:a16="http://schemas.microsoft.com/office/drawing/2014/main" val="194353294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투자분야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12</a:t>
                      </a:r>
                      <a:r>
                        <a:rPr lang="ko-KR" altLang="en-US" sz="90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대 </a:t>
                      </a:r>
                      <a:r>
                        <a:rPr lang="en-US" altLang="ko-KR" sz="90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STAR</a:t>
                      </a:r>
                      <a:r>
                        <a:rPr lang="en-US" altLang="ko-KR" sz="90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추가입력 투자분야</a:t>
                      </a:r>
                      <a:endParaRPr lang="ko-KR" altLang="en-US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110094"/>
                  </a:ext>
                </a:extLst>
              </a:tr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소속기관명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주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기업명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314103"/>
                  </a:ext>
                </a:extLst>
              </a:tr>
            </a:tbl>
          </a:graphicData>
        </a:graphic>
      </p:graphicFrame>
      <p:sp>
        <p:nvSpPr>
          <p:cNvPr id="90" name="TextBox 89">
            <a:extLst>
              <a:ext uri="{FF2B5EF4-FFF2-40B4-BE49-F238E27FC236}">
                <a16:creationId xmlns:a16="http://schemas.microsoft.com/office/drawing/2014/main" id="{E3623C9E-5CE1-2B94-18BC-03D906409747}"/>
              </a:ext>
            </a:extLst>
          </p:cNvPr>
          <p:cNvSpPr txBox="1"/>
          <p:nvPr/>
        </p:nvSpPr>
        <p:spPr>
          <a:xfrm>
            <a:off x="325666" y="3594798"/>
            <a:ext cx="3682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함초롬돋움" panose="020B0604000101010101" pitchFamily="50" charset="-127"/>
              </a:rPr>
              <a:t>신청기업 정보</a:t>
            </a: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4E18A545-B4EC-0B73-0580-4AC577F42617}"/>
              </a:ext>
            </a:extLst>
          </p:cNvPr>
          <p:cNvCxnSpPr>
            <a:cxnSpLocks/>
          </p:cNvCxnSpPr>
          <p:nvPr/>
        </p:nvCxnSpPr>
        <p:spPr>
          <a:xfrm>
            <a:off x="402664" y="3904359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869844C9-FEE7-234B-E089-CD075ECEC2D5}"/>
              </a:ext>
            </a:extLst>
          </p:cNvPr>
          <p:cNvCxnSpPr/>
          <p:nvPr/>
        </p:nvCxnSpPr>
        <p:spPr>
          <a:xfrm>
            <a:off x="402664" y="3454213"/>
            <a:ext cx="896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8D696DBA-FBEB-4FAE-0C74-3D5BF06A1898}"/>
              </a:ext>
            </a:extLst>
          </p:cNvPr>
          <p:cNvCxnSpPr/>
          <p:nvPr/>
        </p:nvCxnSpPr>
        <p:spPr>
          <a:xfrm>
            <a:off x="402664" y="4634886"/>
            <a:ext cx="896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B2D8C6B3-BB68-ADA5-12F1-523C11EDCEC0}"/>
              </a:ext>
            </a:extLst>
          </p:cNvPr>
          <p:cNvSpPr txBox="1"/>
          <p:nvPr/>
        </p:nvSpPr>
        <p:spPr>
          <a:xfrm>
            <a:off x="325666" y="1339870"/>
            <a:ext cx="3682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함초롬돋움" panose="020B0604000101010101" pitchFamily="50" charset="-127"/>
              </a:rPr>
              <a:t>신청자 정보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C7EB0D48-884F-801D-6E67-CFD3817DF3CD}"/>
              </a:ext>
            </a:extLst>
          </p:cNvPr>
          <p:cNvSpPr/>
          <p:nvPr/>
        </p:nvSpPr>
        <p:spPr>
          <a:xfrm>
            <a:off x="181807" y="1370091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0AB461D-547B-200B-362F-77FDB991BF34}"/>
              </a:ext>
            </a:extLst>
          </p:cNvPr>
          <p:cNvSpPr/>
          <p:nvPr/>
        </p:nvSpPr>
        <p:spPr>
          <a:xfrm>
            <a:off x="181807" y="361381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graphicFrame>
        <p:nvGraphicFramePr>
          <p:cNvPr id="162" name="표 7">
            <a:extLst>
              <a:ext uri="{FF2B5EF4-FFF2-40B4-BE49-F238E27FC236}">
                <a16:creationId xmlns:a16="http://schemas.microsoft.com/office/drawing/2014/main" id="{C3789097-7706-C5B0-5CA2-21B766DFB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598202"/>
              </p:ext>
            </p:extLst>
          </p:nvPr>
        </p:nvGraphicFramePr>
        <p:xfrm>
          <a:off x="400734" y="5086456"/>
          <a:ext cx="8964000" cy="1296113"/>
        </p:xfrm>
        <a:graphic>
          <a:graphicData uri="http://schemas.openxmlformats.org/drawingml/2006/table">
            <a:tbl>
              <a:tblPr firstRow="1" bandRow="1"/>
              <a:tblGrid>
                <a:gridCol w="1800000">
                  <a:extLst>
                    <a:ext uri="{9D8B030D-6E8A-4147-A177-3AD203B41FA5}">
                      <a16:colId xmlns:a16="http://schemas.microsoft.com/office/drawing/2014/main" val="2485709317"/>
                    </a:ext>
                  </a:extLst>
                </a:gridCol>
                <a:gridCol w="7164000">
                  <a:extLst>
                    <a:ext uri="{9D8B030D-6E8A-4147-A177-3AD203B41FA5}">
                      <a16:colId xmlns:a16="http://schemas.microsoft.com/office/drawing/2014/main" val="1943532948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782320" marR="0" indent="-78232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투자사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증빙서류</a:t>
                      </a:r>
                      <a:endParaRPr lang="ko-KR" altLang="en-US" sz="900" b="1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84138" marR="0" lvl="0" indent="-8413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창업투자회사 등록증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창업기획자 등록증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금융투자업 등록증만 가능합니다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4234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97790" marR="0" indent="-97790" algn="l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재직증명서</a:t>
                      </a:r>
                      <a:endParaRPr lang="en-US" altLang="ko-KR" sz="900" b="1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97790" marR="0" indent="-97790" algn="l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신청일 기준 </a:t>
                      </a:r>
                      <a:r>
                        <a:rPr lang="en-US" altLang="ko-KR" sz="9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9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 내</a:t>
                      </a:r>
                      <a:r>
                        <a:rPr lang="en-US" altLang="ko-KR" sz="9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8732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782320" marR="0" indent="-78232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개인정보 수집 이용 동의서</a:t>
                      </a:r>
                      <a:endParaRPr lang="ko-KR" altLang="en-US" sz="900" b="1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543195"/>
                  </a:ext>
                </a:extLst>
              </a:tr>
            </a:tbl>
          </a:graphicData>
        </a:graphic>
      </p:graphicFrame>
      <p:sp>
        <p:nvSpPr>
          <p:cNvPr id="163" name="TextBox 162">
            <a:extLst>
              <a:ext uri="{FF2B5EF4-FFF2-40B4-BE49-F238E27FC236}">
                <a16:creationId xmlns:a16="http://schemas.microsoft.com/office/drawing/2014/main" id="{4C8CF396-C2A9-8B00-12ED-2CE89D4D594F}"/>
              </a:ext>
            </a:extLst>
          </p:cNvPr>
          <p:cNvSpPr txBox="1"/>
          <p:nvPr/>
        </p:nvSpPr>
        <p:spPr>
          <a:xfrm>
            <a:off x="325666" y="4765898"/>
            <a:ext cx="3682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  <a:cs typeface="함초롬돋움" panose="020B0604000101010101" pitchFamily="50" charset="-127"/>
              </a:rPr>
              <a:t>제출서류 등록</a:t>
            </a:r>
          </a:p>
        </p:txBody>
      </p: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B23E20B9-6B14-39C2-7437-3D561D5DB874}"/>
              </a:ext>
            </a:extLst>
          </p:cNvPr>
          <p:cNvCxnSpPr>
            <a:cxnSpLocks/>
          </p:cNvCxnSpPr>
          <p:nvPr/>
        </p:nvCxnSpPr>
        <p:spPr>
          <a:xfrm>
            <a:off x="402664" y="5075459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타원 171">
            <a:extLst>
              <a:ext uri="{FF2B5EF4-FFF2-40B4-BE49-F238E27FC236}">
                <a16:creationId xmlns:a16="http://schemas.microsoft.com/office/drawing/2014/main" id="{FA380E34-978B-836F-D49C-BBB6747A9D5C}"/>
              </a:ext>
            </a:extLst>
          </p:cNvPr>
          <p:cNvSpPr/>
          <p:nvPr/>
        </p:nvSpPr>
        <p:spPr>
          <a:xfrm>
            <a:off x="181807" y="4779934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aphicFrame>
        <p:nvGraphicFramePr>
          <p:cNvPr id="200" name="Group 974">
            <a:extLst>
              <a:ext uri="{FF2B5EF4-FFF2-40B4-BE49-F238E27FC236}">
                <a16:creationId xmlns:a16="http://schemas.microsoft.com/office/drawing/2014/main" id="{DE83EC16-6D47-EB8F-99C1-DF8359140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183119"/>
              </p:ext>
            </p:extLst>
          </p:nvPr>
        </p:nvGraphicFramePr>
        <p:xfrm>
          <a:off x="9680490" y="1691003"/>
          <a:ext cx="2340000" cy="201696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타이틀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신청자 정보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휴대폰번호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이메일 주소 디폴트 세팅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회원가입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입력한 정보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1-1)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진행상태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진행상태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접수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진행 중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승인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반려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접수상태일때만 정보수정 가능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신청기업 정보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상담신청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입력한 정보 그대로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제출서류명 및 다운로드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바로보기 버튼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1" name="타원 200">
            <a:extLst>
              <a:ext uri="{FF2B5EF4-FFF2-40B4-BE49-F238E27FC236}">
                <a16:creationId xmlns:a16="http://schemas.microsoft.com/office/drawing/2014/main" id="{55409181-1E3A-7F61-171E-C534A90B0FBB}"/>
              </a:ext>
            </a:extLst>
          </p:cNvPr>
          <p:cNvSpPr/>
          <p:nvPr/>
        </p:nvSpPr>
        <p:spPr>
          <a:xfrm>
            <a:off x="3946151" y="889324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08CE1-0B8C-DA68-8D58-FC73D186FE65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투자자 등록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0F79D-2DD1-58A0-E67F-0DBED697E9A2}"/>
              </a:ext>
            </a:extLst>
          </p:cNvPr>
          <p:cNvSpPr txBox="1"/>
          <p:nvPr/>
        </p:nvSpPr>
        <p:spPr>
          <a:xfrm>
            <a:off x="10355844" y="1092566"/>
            <a:ext cx="166409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마이페이지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나의 활동내역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투자자 등록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E81BC2-718E-DB79-BCE0-D31441B95E11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마이페이지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lang="ko-KR" altLang="en-US" sz="1050" dirty="0">
                <a:solidFill>
                  <a:srgbClr val="7F7F7F"/>
                </a:solidFill>
                <a:latin typeface="함초롬돋움"/>
                <a:ea typeface="함초롬돋움"/>
              </a:rPr>
              <a:t> 나의 활동내역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50" b="1" dirty="0">
                <a:solidFill>
                  <a:prstClr val="black"/>
                </a:solidFill>
                <a:latin typeface="함초롬돋움"/>
                <a:ea typeface="함초롬돋움"/>
              </a:rPr>
              <a:t>투자자 등록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8E73B9-68D7-2CE4-1E8D-7738EB8F91C4}"/>
              </a:ext>
            </a:extLst>
          </p:cNvPr>
          <p:cNvGrpSpPr/>
          <p:nvPr/>
        </p:nvGrpSpPr>
        <p:grpSpPr>
          <a:xfrm>
            <a:off x="2191687" y="5141678"/>
            <a:ext cx="7106289" cy="252000"/>
            <a:chOff x="2191687" y="4290898"/>
            <a:chExt cx="7106289" cy="252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8B02B9D-9C87-BCBE-6E97-2B4B73592625}"/>
                </a:ext>
              </a:extLst>
            </p:cNvPr>
            <p:cNvSpPr/>
            <p:nvPr/>
          </p:nvSpPr>
          <p:spPr>
            <a:xfrm>
              <a:off x="2191687" y="4308703"/>
              <a:ext cx="478800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창업투자회사 등록증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.pdf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(10 MB)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E98FEEE-81C3-311B-D118-DA4A17A07C14}"/>
                </a:ext>
              </a:extLst>
            </p:cNvPr>
            <p:cNvGrpSpPr/>
            <p:nvPr/>
          </p:nvGrpSpPr>
          <p:grpSpPr>
            <a:xfrm>
              <a:off x="7585344" y="4290898"/>
              <a:ext cx="828000" cy="252000"/>
              <a:chOff x="7330819" y="3693109"/>
              <a:chExt cx="828000" cy="25200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E3738DF-8669-C702-1870-0F22BD91CED5}"/>
                  </a:ext>
                </a:extLst>
              </p:cNvPr>
              <p:cNvSpPr/>
              <p:nvPr/>
            </p:nvSpPr>
            <p:spPr>
              <a:xfrm>
                <a:off x="7330819" y="3693109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함초롬돋움"/>
                    <a:ea typeface="함초롬돋움"/>
                    <a:cs typeface="+mn-cs"/>
                  </a:rPr>
                  <a:t>다운로드</a:t>
                </a: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2D66097F-601A-DB27-1A2E-704F2B888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439902" y="3754611"/>
                <a:ext cx="129600" cy="129600"/>
              </a:xfrm>
              <a:prstGeom prst="rect">
                <a:avLst/>
              </a:prstGeom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8E0ADEB-68AF-DC16-7BD0-FB1C5CE0427B}"/>
                </a:ext>
              </a:extLst>
            </p:cNvPr>
            <p:cNvGrpSpPr/>
            <p:nvPr/>
          </p:nvGrpSpPr>
          <p:grpSpPr>
            <a:xfrm>
              <a:off x="8469976" y="4290898"/>
              <a:ext cx="828000" cy="252000"/>
              <a:chOff x="8215451" y="3693109"/>
              <a:chExt cx="828000" cy="25200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11EC5AA-06A2-9264-85C1-E1DFE21B0BC3}"/>
                  </a:ext>
                </a:extLst>
              </p:cNvPr>
              <p:cNvSpPr/>
              <p:nvPr/>
            </p:nvSpPr>
            <p:spPr>
              <a:xfrm>
                <a:off x="8215451" y="3693109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함초롬돋움"/>
                    <a:ea typeface="함초롬돋움"/>
                    <a:cs typeface="+mn-cs"/>
                  </a:rPr>
                  <a:t>바로보기</a:t>
                </a:r>
              </a:p>
            </p:txBody>
          </p:sp>
          <p:pic>
            <p:nvPicPr>
              <p:cNvPr id="14" name="그림 13" descr="원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BDB3EA39-E820-4CAF-2F59-11E8DC0424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25689" y="3755855"/>
                <a:ext cx="125999" cy="126000"/>
              </a:xfrm>
              <a:prstGeom prst="rect">
                <a:avLst/>
              </a:prstGeom>
            </p:spPr>
          </p:pic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C0EF48D-A342-95B7-846B-EA64C8AD9763}"/>
              </a:ext>
            </a:extLst>
          </p:cNvPr>
          <p:cNvGrpSpPr/>
          <p:nvPr/>
        </p:nvGrpSpPr>
        <p:grpSpPr>
          <a:xfrm>
            <a:off x="2191687" y="5686426"/>
            <a:ext cx="7106289" cy="252000"/>
            <a:chOff x="2191687" y="4290898"/>
            <a:chExt cx="7106289" cy="2520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17841E0-6BF6-1F2C-0C7F-8B9E32F59442}"/>
                </a:ext>
              </a:extLst>
            </p:cNvPr>
            <p:cNvSpPr/>
            <p:nvPr/>
          </p:nvSpPr>
          <p:spPr>
            <a:xfrm>
              <a:off x="2191687" y="4308703"/>
              <a:ext cx="478800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ea"/>
                </a:rPr>
                <a:t>재직증명서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.pdf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(20 MB)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648FF52-61AA-3CF8-760F-0181CEF0CA55}"/>
                </a:ext>
              </a:extLst>
            </p:cNvPr>
            <p:cNvGrpSpPr/>
            <p:nvPr/>
          </p:nvGrpSpPr>
          <p:grpSpPr>
            <a:xfrm>
              <a:off x="7585344" y="4290898"/>
              <a:ext cx="828000" cy="252000"/>
              <a:chOff x="7330819" y="3693109"/>
              <a:chExt cx="828000" cy="252000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1FB4818-DD97-38DF-CA89-0FEDDA008206}"/>
                  </a:ext>
                </a:extLst>
              </p:cNvPr>
              <p:cNvSpPr/>
              <p:nvPr/>
            </p:nvSpPr>
            <p:spPr>
              <a:xfrm>
                <a:off x="7330819" y="3693109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함초롬돋움"/>
                    <a:ea typeface="함초롬돋움"/>
                    <a:cs typeface="+mn-cs"/>
                  </a:rPr>
                  <a:t>다운로드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343E775-68CF-8F5B-47B6-702990759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439902" y="3754611"/>
                <a:ext cx="129600" cy="129600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CDDD64A-61A8-6637-5179-4D82FBFA3DE1}"/>
                </a:ext>
              </a:extLst>
            </p:cNvPr>
            <p:cNvGrpSpPr/>
            <p:nvPr/>
          </p:nvGrpSpPr>
          <p:grpSpPr>
            <a:xfrm>
              <a:off x="8469976" y="4290898"/>
              <a:ext cx="828000" cy="252000"/>
              <a:chOff x="8215451" y="3693109"/>
              <a:chExt cx="828000" cy="2520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480A795-1B68-625F-291B-7DA4CE26DFF4}"/>
                  </a:ext>
                </a:extLst>
              </p:cNvPr>
              <p:cNvSpPr/>
              <p:nvPr/>
            </p:nvSpPr>
            <p:spPr>
              <a:xfrm>
                <a:off x="8215451" y="3693109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함초롬돋움"/>
                    <a:ea typeface="함초롬돋움"/>
                    <a:cs typeface="+mn-cs"/>
                  </a:rPr>
                  <a:t>바로보기</a:t>
                </a:r>
              </a:p>
            </p:txBody>
          </p:sp>
          <p:pic>
            <p:nvPicPr>
              <p:cNvPr id="22" name="그림 21" descr="원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5F82CCD5-419C-D716-D5CD-A15D3DD4C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25689" y="3755855"/>
                <a:ext cx="125999" cy="126000"/>
              </a:xfrm>
              <a:prstGeom prst="rect">
                <a:avLst/>
              </a:prstGeom>
            </p:spPr>
          </p:pic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66F1A44-7BDF-F0F4-DE22-420ACBDDFC86}"/>
              </a:ext>
            </a:extLst>
          </p:cNvPr>
          <p:cNvGrpSpPr/>
          <p:nvPr/>
        </p:nvGrpSpPr>
        <p:grpSpPr>
          <a:xfrm>
            <a:off x="2191687" y="6065805"/>
            <a:ext cx="7106289" cy="252000"/>
            <a:chOff x="2191687" y="4290898"/>
            <a:chExt cx="7106289" cy="2520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570F244-8C39-0677-5AE7-758E1C6CC04B}"/>
                </a:ext>
              </a:extLst>
            </p:cNvPr>
            <p:cNvSpPr/>
            <p:nvPr/>
          </p:nvSpPr>
          <p:spPr>
            <a:xfrm>
              <a:off x="2191687" y="4308703"/>
              <a:ext cx="478800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ea"/>
                </a:rPr>
                <a:t>개인정보 수집 이용 동의서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.pdf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(20 MB)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0838361-749D-59D0-0357-6490EB55F123}"/>
                </a:ext>
              </a:extLst>
            </p:cNvPr>
            <p:cNvGrpSpPr/>
            <p:nvPr/>
          </p:nvGrpSpPr>
          <p:grpSpPr>
            <a:xfrm>
              <a:off x="7585344" y="4290898"/>
              <a:ext cx="828000" cy="252000"/>
              <a:chOff x="7330819" y="3693109"/>
              <a:chExt cx="828000" cy="252000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2440536-192B-D2CA-39EE-8D7DB6A13B2D}"/>
                  </a:ext>
                </a:extLst>
              </p:cNvPr>
              <p:cNvSpPr/>
              <p:nvPr/>
            </p:nvSpPr>
            <p:spPr>
              <a:xfrm>
                <a:off x="7330819" y="3693109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함초롬돋움"/>
                    <a:ea typeface="함초롬돋움"/>
                    <a:cs typeface="+mn-cs"/>
                  </a:rPr>
                  <a:t>다운로드</a:t>
                </a: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B83B57E-AF22-B9D2-6334-AE32900CB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439902" y="3754611"/>
                <a:ext cx="129600" cy="129600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DD8BB34-89D1-7B94-795F-C0791F369EBA}"/>
                </a:ext>
              </a:extLst>
            </p:cNvPr>
            <p:cNvGrpSpPr/>
            <p:nvPr/>
          </p:nvGrpSpPr>
          <p:grpSpPr>
            <a:xfrm>
              <a:off x="8469976" y="4290898"/>
              <a:ext cx="828000" cy="252000"/>
              <a:chOff x="8215451" y="3693109"/>
              <a:chExt cx="828000" cy="252000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663D253-B9D7-F4FA-3F45-F6838DAA661D}"/>
                  </a:ext>
                </a:extLst>
              </p:cNvPr>
              <p:cNvSpPr/>
              <p:nvPr/>
            </p:nvSpPr>
            <p:spPr>
              <a:xfrm>
                <a:off x="8215451" y="3693109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함초롬돋움"/>
                    <a:ea typeface="함초롬돋움"/>
                    <a:cs typeface="+mn-cs"/>
                  </a:rPr>
                  <a:t>바로보기</a:t>
                </a:r>
              </a:p>
            </p:txBody>
          </p:sp>
          <p:pic>
            <p:nvPicPr>
              <p:cNvPr id="30" name="그림 29" descr="원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501A152E-146F-A562-B8E9-64F3A01EC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25689" y="3755855"/>
                <a:ext cx="125999" cy="126000"/>
              </a:xfrm>
              <a:prstGeom prst="rect">
                <a:avLst/>
              </a:prstGeom>
            </p:spPr>
          </p:pic>
        </p:grp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5AFFAC92-7B73-FC57-C751-C60B64F3A50B}"/>
              </a:ext>
            </a:extLst>
          </p:cNvPr>
          <p:cNvSpPr/>
          <p:nvPr/>
        </p:nvSpPr>
        <p:spPr>
          <a:xfrm>
            <a:off x="181807" y="278060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2-1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08102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graphicFrame>
        <p:nvGraphicFramePr>
          <p:cNvPr id="86" name="Group 974">
            <a:extLst>
              <a:ext uri="{FF2B5EF4-FFF2-40B4-BE49-F238E27FC236}">
                <a16:creationId xmlns:a16="http://schemas.microsoft.com/office/drawing/2014/main" id="{C0343F7F-ED58-B002-E35B-C08C20F0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178193"/>
              </p:ext>
            </p:extLst>
          </p:nvPr>
        </p:nvGraphicFramePr>
        <p:xfrm>
          <a:off x="9680490" y="1691003"/>
          <a:ext cx="2340000" cy="333024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이용 수칙 동의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동의 체크 필수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미체크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후 저장버튼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얼럭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이용 수칙 동의에 체크해주세요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.’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614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SMS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수신 동의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디폴트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체크상태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SMS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수신 동의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관리자가 승인한 신규 게시물 등록 알림 발송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목록 버튼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투자자등록 목록화면으로 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신청취소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진행상태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접수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’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일때만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신청취소 버튼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얼럿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신청취소하시겠습니까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?’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아니요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예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신청취소되었습니다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.’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수정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수정화면으로 전환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진행상태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접수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’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일때만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수정 버튼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49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0358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7E2EA837-5B6D-499B-15C5-EEEC236D347E}"/>
              </a:ext>
            </a:extLst>
          </p:cNvPr>
          <p:cNvSpPr/>
          <p:nvPr/>
        </p:nvSpPr>
        <p:spPr>
          <a:xfrm>
            <a:off x="417269" y="1101166"/>
            <a:ext cx="8910000" cy="747087"/>
          </a:xfrm>
          <a:prstGeom prst="rect">
            <a:avLst/>
          </a:prstGeom>
          <a:solidFill>
            <a:srgbClr val="F3F3F3"/>
          </a:solidFill>
          <a:ln w="3175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15B623-6380-778C-4951-C6B3945C0E1F}"/>
              </a:ext>
            </a:extLst>
          </p:cNvPr>
          <p:cNvSpPr/>
          <p:nvPr/>
        </p:nvSpPr>
        <p:spPr>
          <a:xfrm>
            <a:off x="536195" y="1219033"/>
            <a:ext cx="8607805" cy="480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dirty="0">
                <a:solidFill>
                  <a:prstClr val="black"/>
                </a:solidFill>
                <a:latin typeface="함초롬돋움"/>
                <a:ea typeface="함초롬돋움"/>
              </a:rPr>
              <a:t>기업의 투자신청정보는 투자 목적 이외에 다른 목적으로 활용할 수 없으며</a:t>
            </a:r>
            <a:r>
              <a:rPr lang="en-US" altLang="ko-KR" sz="900" dirty="0">
                <a:solidFill>
                  <a:prstClr val="black"/>
                </a:solidFill>
                <a:latin typeface="함초롬돋움"/>
                <a:ea typeface="함초롬돋움"/>
              </a:rPr>
              <a:t>, </a:t>
            </a:r>
            <a:r>
              <a:rPr lang="ko-KR" altLang="en-US" sz="900" dirty="0">
                <a:solidFill>
                  <a:prstClr val="black"/>
                </a:solidFill>
                <a:latin typeface="함초롬돋움"/>
                <a:ea typeface="함초롬돋움"/>
              </a:rPr>
              <a:t>이를 위반할 경우 법적 책임이 따를 수 있습니다</a:t>
            </a:r>
            <a:r>
              <a:rPr lang="en-US" altLang="ko-KR" sz="900" dirty="0">
                <a:solidFill>
                  <a:prstClr val="black"/>
                </a:solidFill>
                <a:latin typeface="함초롬돋움"/>
                <a:ea typeface="함초롬돋움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투자자 등록 후에는 기업지원허브 기업 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IR Net &gt; </a:t>
            </a:r>
            <a:r>
              <a:rPr kumimoji="0" lang="ko-KR" altLang="en-US" sz="9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투자사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목록에 보여집니다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. 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36CB1-2470-FD31-72D1-AFB7CC340BA4}"/>
              </a:ext>
            </a:extLst>
          </p:cNvPr>
          <p:cNvSpPr txBox="1"/>
          <p:nvPr/>
        </p:nvSpPr>
        <p:spPr>
          <a:xfrm>
            <a:off x="66840" y="126321"/>
            <a:ext cx="1612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투자자 등록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lang="ko-KR" altLang="en-US" sz="1400" dirty="0">
                <a:solidFill>
                  <a:prstClr val="black"/>
                </a:solidFill>
                <a:latin typeface="함초롬돋움"/>
                <a:ea typeface="함초롬돋움"/>
              </a:rPr>
              <a:t>상세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9AA8D-D65A-79C3-AB2C-BD985D9758AA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투자자 등록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B31909-2985-F25D-EDED-06AE21472AE4}"/>
              </a:ext>
            </a:extLst>
          </p:cNvPr>
          <p:cNvSpPr txBox="1"/>
          <p:nvPr/>
        </p:nvSpPr>
        <p:spPr>
          <a:xfrm>
            <a:off x="10355844" y="1092566"/>
            <a:ext cx="166409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마이페이지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나의 활동내역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투자자 등록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553829-F66F-BA7B-A8B6-2DDF80001410}"/>
              </a:ext>
            </a:extLst>
          </p:cNvPr>
          <p:cNvSpPr txBox="1"/>
          <p:nvPr/>
        </p:nvSpPr>
        <p:spPr>
          <a:xfrm>
            <a:off x="325666" y="791605"/>
            <a:ext cx="3682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  <a:cs typeface="함초롬돋움" panose="020B0604000101010101" pitchFamily="50" charset="-127"/>
              </a:rPr>
              <a:t>이용 수칙 동의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B04060-EC4F-EA29-C781-994F8C77B295}"/>
              </a:ext>
            </a:extLst>
          </p:cNvPr>
          <p:cNvCxnSpPr>
            <a:cxnSpLocks/>
          </p:cNvCxnSpPr>
          <p:nvPr/>
        </p:nvCxnSpPr>
        <p:spPr>
          <a:xfrm>
            <a:off x="402664" y="1101166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3559EF4A-F95C-682A-DC5D-7E1948641B04}"/>
              </a:ext>
            </a:extLst>
          </p:cNvPr>
          <p:cNvSpPr/>
          <p:nvPr/>
        </p:nvSpPr>
        <p:spPr>
          <a:xfrm>
            <a:off x="181807" y="82182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5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E42B7C9-1E7B-A16B-9A5A-70923F1B3B16}"/>
              </a:ext>
            </a:extLst>
          </p:cNvPr>
          <p:cNvGrpSpPr/>
          <p:nvPr/>
        </p:nvGrpSpPr>
        <p:grpSpPr>
          <a:xfrm>
            <a:off x="7034902" y="1293684"/>
            <a:ext cx="846837" cy="369822"/>
            <a:chOff x="7034902" y="1293684"/>
            <a:chExt cx="846837" cy="36982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EBC6E60-F606-1F23-F0F7-26148AE95A89}"/>
                </a:ext>
              </a:extLst>
            </p:cNvPr>
            <p:cNvGrpSpPr/>
            <p:nvPr/>
          </p:nvGrpSpPr>
          <p:grpSpPr>
            <a:xfrm>
              <a:off x="7034902" y="1293684"/>
              <a:ext cx="811571" cy="165543"/>
              <a:chOff x="404026" y="5816031"/>
              <a:chExt cx="811571" cy="165543"/>
            </a:xfrm>
          </p:grpSpPr>
          <p:sp>
            <p:nvSpPr>
              <p:cNvPr id="37" name="Text">
                <a:extLst>
                  <a:ext uri="{FF2B5EF4-FFF2-40B4-BE49-F238E27FC236}">
                    <a16:creationId xmlns:a16="http://schemas.microsoft.com/office/drawing/2014/main" id="{0478C6E5-D393-DBB3-3DC0-C792439AC6DB}"/>
                  </a:ext>
                </a:extLst>
              </p:cNvPr>
              <p:cNvSpPr txBox="1"/>
              <p:nvPr/>
            </p:nvSpPr>
            <p:spPr>
              <a:xfrm>
                <a:off x="624088" y="5816031"/>
                <a:ext cx="591509" cy="1543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strike="noStrike" kern="1200" cap="none" spc="0" normalizeH="0" baseline="0" noProof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함초롬돋움"/>
                    <a:ea typeface="함초롬돋움"/>
                    <a:cs typeface="KoPubWorld돋움체_Pro Light" panose="00000300000000000000" pitchFamily="50" charset="-127"/>
                  </a:rPr>
                  <a:t>동의합니다</a:t>
                </a:r>
                <a:r>
                  <a:rPr kumimoji="0" lang="en-US" altLang="ko-KR" sz="900" b="0" i="0" strike="noStrike" kern="1200" cap="none" spc="0" normalizeH="0" baseline="0" noProof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함초롬돋움"/>
                    <a:ea typeface="함초롬돋움"/>
                    <a:cs typeface="KoPubWorld돋움체_Pro Light" panose="00000300000000000000" pitchFamily="50" charset="-127"/>
                  </a:rPr>
                  <a:t>.</a:t>
                </a:r>
                <a:endParaRPr kumimoji="0" lang="en-US" sz="900" b="0" i="0" strike="noStrike" kern="1200" cap="none" spc="0" normalizeH="0" baseline="0" noProof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함초롬돋움"/>
                  <a:ea typeface="함초롬돋움"/>
                  <a:cs typeface="KoPubWorld돋움체_Pro Light" panose="00000300000000000000" pitchFamily="50" charset="-127"/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AF2B4BD1-6861-1FA6-7CAB-35C832BAB9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04026" y="5819574"/>
                <a:ext cx="162000" cy="162000"/>
              </a:xfrm>
              <a:prstGeom prst="rect">
                <a:avLst/>
              </a:prstGeom>
            </p:spPr>
          </p:pic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FE946A4-811C-0515-FCD2-FA08DB50E51A}"/>
                </a:ext>
              </a:extLst>
            </p:cNvPr>
            <p:cNvGrpSpPr/>
            <p:nvPr/>
          </p:nvGrpSpPr>
          <p:grpSpPr>
            <a:xfrm>
              <a:off x="7034902" y="1497963"/>
              <a:ext cx="846837" cy="165543"/>
              <a:chOff x="404026" y="5816031"/>
              <a:chExt cx="846837" cy="165543"/>
            </a:xfrm>
          </p:grpSpPr>
          <p:sp>
            <p:nvSpPr>
              <p:cNvPr id="40" name="Text">
                <a:extLst>
                  <a:ext uri="{FF2B5EF4-FFF2-40B4-BE49-F238E27FC236}">
                    <a16:creationId xmlns:a16="http://schemas.microsoft.com/office/drawing/2014/main" id="{B520C039-EA92-A44C-B50C-02EBB6459968}"/>
                  </a:ext>
                </a:extLst>
              </p:cNvPr>
              <p:cNvSpPr txBox="1"/>
              <p:nvPr/>
            </p:nvSpPr>
            <p:spPr>
              <a:xfrm>
                <a:off x="624088" y="5816031"/>
                <a:ext cx="626775" cy="1543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strike="noStrike" kern="1200" cap="none" spc="0" normalizeH="0" baseline="0" noProof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함초롬돋움"/>
                    <a:ea typeface="함초롬돋움"/>
                    <a:cs typeface="KoPubWorld돋움체_Pro Light" panose="00000300000000000000" pitchFamily="50" charset="-127"/>
                  </a:rPr>
                  <a:t>동의합니다</a:t>
                </a:r>
                <a:r>
                  <a:rPr kumimoji="0" lang="en-US" altLang="ko-KR" sz="900" b="0" i="0" strike="noStrike" kern="1200" cap="none" spc="0" normalizeH="0" baseline="0" noProof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함초롬돋움"/>
                    <a:ea typeface="함초롬돋움"/>
                    <a:cs typeface="KoPubWorld돋움체_Pro Light" panose="00000300000000000000" pitchFamily="50" charset="-127"/>
                  </a:rPr>
                  <a:t>.</a:t>
                </a:r>
                <a:r>
                  <a:rPr kumimoji="0" lang="en-US" altLang="ko-KR" sz="900" b="0" i="0" strike="noStrike" kern="1200" cap="none" spc="0" normalizeH="0" baseline="0" noProof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함초롬돋움"/>
                    <a:ea typeface="함초롬돋움"/>
                    <a:cs typeface="KoPubWorld돋움체_Pro Light" panose="00000300000000000000" pitchFamily="50" charset="-127"/>
                  </a:rPr>
                  <a:t> </a:t>
                </a:r>
                <a:endParaRPr kumimoji="0" lang="en-US" sz="900" b="0" i="0" strike="noStrike" kern="1200" cap="none" spc="0" normalizeH="0" baseline="0" noProof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함초롬돋움"/>
                  <a:ea typeface="함초롬돋움"/>
                  <a:cs typeface="KoPubWorld돋움체_Pro Light" panose="00000300000000000000" pitchFamily="50" charset="-127"/>
                </a:endParaRPr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F1E88416-2BBE-24E8-5E19-B46545AF9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04026" y="5819574"/>
                <a:ext cx="162000" cy="162000"/>
              </a:xfrm>
              <a:prstGeom prst="rect">
                <a:avLst/>
              </a:prstGeom>
            </p:spPr>
          </p:pic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BF4B592-A117-CEDC-C4C0-1BC2D50E1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65597" y="1544845"/>
              <a:ext cx="114300" cy="85725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7582C3FF-E6C5-716D-6500-B8CBB628E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65597" y="1336614"/>
              <a:ext cx="114300" cy="85725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8ED0626-DC31-FC4D-5359-EE5CAF8BF6EA}"/>
              </a:ext>
            </a:extLst>
          </p:cNvPr>
          <p:cNvGrpSpPr/>
          <p:nvPr/>
        </p:nvGrpSpPr>
        <p:grpSpPr>
          <a:xfrm>
            <a:off x="3185904" y="3111929"/>
            <a:ext cx="3397520" cy="634142"/>
            <a:chOff x="3748406" y="2099285"/>
            <a:chExt cx="3397520" cy="63414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50A62A2-7272-41E8-64E1-A3D097904102}"/>
                </a:ext>
              </a:extLst>
            </p:cNvPr>
            <p:cNvGrpSpPr/>
            <p:nvPr/>
          </p:nvGrpSpPr>
          <p:grpSpPr>
            <a:xfrm>
              <a:off x="3748406" y="2099285"/>
              <a:ext cx="3397520" cy="324000"/>
              <a:chOff x="3241501" y="4059890"/>
              <a:chExt cx="3365066" cy="288000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8A7E8D8A-07A3-C4A0-B043-F71C800DC536}"/>
                  </a:ext>
                </a:extLst>
              </p:cNvPr>
              <p:cNvSpPr/>
              <p:nvPr/>
            </p:nvSpPr>
            <p:spPr bwMode="auto">
              <a:xfrm>
                <a:off x="4398075" y="4059890"/>
                <a:ext cx="1069683" cy="288000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tIns="0" bIns="0" rtlCol="0" anchor="ctr"/>
              <a:lstStyle/>
              <a:p>
                <a:pPr algn="ctr" latinLnBrk="0"/>
                <a:r>
                  <a:rPr lang="ko-KR" altLang="en-US" sz="1000" kern="0">
                    <a:solidFill>
                      <a:schemeClr val="bg1"/>
                    </a:solidFill>
                    <a:latin typeface="+mn-ea"/>
                  </a:rPr>
                  <a:t>신청취소</a:t>
                </a:r>
                <a:endParaRPr lang="ko-KR" altLang="en-US" sz="1000" kern="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44D76627-C298-0E97-C2EF-B35061C8F37B}"/>
                  </a:ext>
                </a:extLst>
              </p:cNvPr>
              <p:cNvSpPr/>
              <p:nvPr/>
            </p:nvSpPr>
            <p:spPr bwMode="auto">
              <a:xfrm>
                <a:off x="3241501" y="4059890"/>
                <a:ext cx="1069683" cy="28800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tIns="0" bIns="0" rtlCol="0" anchor="ctr"/>
              <a:lstStyle/>
              <a:p>
                <a:pPr algn="ctr" latinLnBrk="0"/>
                <a:r>
                  <a:rPr lang="ko-KR" altLang="en-US" sz="10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목록</a:t>
                </a:r>
              </a:p>
            </p:txBody>
          </p:sp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59A862DC-7B63-B3EA-7F58-88E9C2993C8F}"/>
                  </a:ext>
                </a:extLst>
              </p:cNvPr>
              <p:cNvSpPr/>
              <p:nvPr/>
            </p:nvSpPr>
            <p:spPr bwMode="auto">
              <a:xfrm>
                <a:off x="5536884" y="4059890"/>
                <a:ext cx="1069683" cy="288000"/>
              </a:xfrm>
              <a:prstGeom prst="roundRect">
                <a:avLst>
                  <a:gd name="adj" fmla="val 0"/>
                </a:avLst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tIns="0" bIns="0" rtlCol="0" anchor="ctr"/>
              <a:lstStyle/>
              <a:p>
                <a:pPr algn="ctr" latinLnBrk="0"/>
                <a:r>
                  <a:rPr lang="ko-KR" altLang="en-US" sz="1000" kern="0" dirty="0">
                    <a:solidFill>
                      <a:schemeClr val="bg1"/>
                    </a:solidFill>
                    <a:latin typeface="+mn-ea"/>
                  </a:rPr>
                  <a:t>수정</a:t>
                </a:r>
              </a:p>
            </p:txBody>
          </p:sp>
        </p:grp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949EBF7-922F-7662-CB9A-3B9764C984F5}"/>
                </a:ext>
              </a:extLst>
            </p:cNvPr>
            <p:cNvSpPr/>
            <p:nvPr/>
          </p:nvSpPr>
          <p:spPr>
            <a:xfrm>
              <a:off x="4180405" y="2517427"/>
              <a:ext cx="216000" cy="216000"/>
            </a:xfrm>
            <a:prstGeom prst="ellipse">
              <a:avLst/>
            </a:prstGeom>
            <a:solidFill>
              <a:srgbClr val="CA2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spc="-50" dirty="0">
                  <a:solidFill>
                    <a:prstClr val="white"/>
                  </a:solidFill>
                </a:rPr>
                <a:t>7</a:t>
              </a:r>
              <a:endParaRPr lang="ko-KR" altLang="en-US" sz="800" b="1" spc="-50" dirty="0">
                <a:solidFill>
                  <a:prstClr val="white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C5DC3D8-B87E-07D6-35BB-424154AC42B7}"/>
                </a:ext>
              </a:extLst>
            </p:cNvPr>
            <p:cNvSpPr/>
            <p:nvPr/>
          </p:nvSpPr>
          <p:spPr>
            <a:xfrm>
              <a:off x="5366408" y="2517427"/>
              <a:ext cx="216000" cy="216000"/>
            </a:xfrm>
            <a:prstGeom prst="ellipse">
              <a:avLst/>
            </a:prstGeom>
            <a:solidFill>
              <a:srgbClr val="CA2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spc="-50" dirty="0">
                  <a:solidFill>
                    <a:prstClr val="white"/>
                  </a:solidFill>
                </a:rPr>
                <a:t>8</a:t>
              </a:r>
              <a:endParaRPr lang="ko-KR" altLang="en-US" sz="800" b="1" spc="-50" dirty="0">
                <a:solidFill>
                  <a:prstClr val="white"/>
                </a:solidFill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1CBA7F2-B8C6-71B4-78CD-F320DADABF66}"/>
                </a:ext>
              </a:extLst>
            </p:cNvPr>
            <p:cNvSpPr/>
            <p:nvPr/>
          </p:nvSpPr>
          <p:spPr>
            <a:xfrm>
              <a:off x="6516198" y="2517427"/>
              <a:ext cx="216000" cy="216000"/>
            </a:xfrm>
            <a:prstGeom prst="ellipse">
              <a:avLst/>
            </a:prstGeom>
            <a:solidFill>
              <a:srgbClr val="CA2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spc="-50" dirty="0">
                  <a:solidFill>
                    <a:prstClr val="white"/>
                  </a:solidFill>
                </a:rPr>
                <a:t>9</a:t>
              </a:r>
              <a:endParaRPr lang="ko-KR" altLang="en-US" sz="800" b="1" spc="-50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59ED34-A50A-281E-E37F-D6B6D0FE8C49}"/>
              </a:ext>
            </a:extLst>
          </p:cNvPr>
          <p:cNvSpPr/>
          <p:nvPr/>
        </p:nvSpPr>
        <p:spPr>
          <a:xfrm>
            <a:off x="417269" y="2269138"/>
            <a:ext cx="8910000" cy="551134"/>
          </a:xfrm>
          <a:prstGeom prst="rect">
            <a:avLst/>
          </a:prstGeom>
          <a:solidFill>
            <a:srgbClr val="F3F3F3"/>
          </a:solidFill>
          <a:ln w="3175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F5EB5D-D9B4-7CF2-55EB-4D61C2B03670}"/>
              </a:ext>
            </a:extLst>
          </p:cNvPr>
          <p:cNvSpPr/>
          <p:nvPr/>
        </p:nvSpPr>
        <p:spPr>
          <a:xfrm>
            <a:off x="536195" y="2387005"/>
            <a:ext cx="8607805" cy="272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>
                <a:solidFill>
                  <a:prstClr val="black"/>
                </a:solidFill>
                <a:latin typeface="함초롬돋움"/>
                <a:ea typeface="함초롬돋움"/>
              </a:rPr>
              <a:t>SMS </a:t>
            </a:r>
            <a:r>
              <a:rPr lang="ko-KR" altLang="en-US" sz="900" dirty="0">
                <a:solidFill>
                  <a:prstClr val="black"/>
                </a:solidFill>
                <a:latin typeface="함초롬돋움"/>
                <a:ea typeface="함초롬돋움"/>
              </a:rPr>
              <a:t>알림 수신 동의를 설정하시면 </a:t>
            </a:r>
            <a:r>
              <a:rPr lang="ko-KR" altLang="en-US" sz="900" dirty="0" err="1">
                <a:solidFill>
                  <a:prstClr val="black"/>
                </a:solidFill>
                <a:latin typeface="함초롬돋움"/>
                <a:ea typeface="함초롬돋움"/>
              </a:rPr>
              <a:t>게시글에</a:t>
            </a:r>
            <a:r>
              <a:rPr lang="ko-KR" altLang="en-US" sz="900" dirty="0">
                <a:solidFill>
                  <a:prstClr val="black"/>
                </a:solidFill>
                <a:latin typeface="함초롬돋움"/>
                <a:ea typeface="함초롬돋움"/>
              </a:rPr>
              <a:t> 대한 댓글 알림 등을 문자로 받으실 수 있습니다</a:t>
            </a:r>
            <a:r>
              <a:rPr lang="en-US" altLang="ko-KR" sz="900" dirty="0">
                <a:solidFill>
                  <a:prstClr val="black"/>
                </a:solidFill>
                <a:latin typeface="함초롬돋움"/>
                <a:ea typeface="함초롬돋움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58CC0-B4BF-CB80-75F5-2C7D8BEB14E6}"/>
              </a:ext>
            </a:extLst>
          </p:cNvPr>
          <p:cNvSpPr txBox="1"/>
          <p:nvPr/>
        </p:nvSpPr>
        <p:spPr>
          <a:xfrm>
            <a:off x="325666" y="1959577"/>
            <a:ext cx="3682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black"/>
                </a:solidFill>
                <a:cs typeface="함초롬돋움" panose="020B0604000101010101" pitchFamily="50" charset="-127"/>
              </a:rPr>
              <a:t>SMS </a:t>
            </a:r>
            <a:r>
              <a:rPr kumimoji="1" lang="ko-KR" altLang="en-US" sz="1000" b="1" dirty="0">
                <a:solidFill>
                  <a:prstClr val="black"/>
                </a:solidFill>
                <a:cs typeface="함초롬돋움" panose="020B0604000101010101" pitchFamily="50" charset="-127"/>
              </a:rPr>
              <a:t>수신 동의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9F24313-35A8-6683-3D6F-E293C963B94B}"/>
              </a:ext>
            </a:extLst>
          </p:cNvPr>
          <p:cNvCxnSpPr>
            <a:cxnSpLocks/>
          </p:cNvCxnSpPr>
          <p:nvPr/>
        </p:nvCxnSpPr>
        <p:spPr>
          <a:xfrm>
            <a:off x="402664" y="2269138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88725594-A4FB-0E9D-2125-A67FCB446E38}"/>
              </a:ext>
            </a:extLst>
          </p:cNvPr>
          <p:cNvGrpSpPr/>
          <p:nvPr/>
        </p:nvGrpSpPr>
        <p:grpSpPr>
          <a:xfrm>
            <a:off x="7034902" y="2461656"/>
            <a:ext cx="975077" cy="165543"/>
            <a:chOff x="404026" y="5816031"/>
            <a:chExt cx="975077" cy="165543"/>
          </a:xfrm>
        </p:grpSpPr>
        <p:sp>
          <p:nvSpPr>
            <p:cNvPr id="9" name="Text">
              <a:extLst>
                <a:ext uri="{FF2B5EF4-FFF2-40B4-BE49-F238E27FC236}">
                  <a16:creationId xmlns:a16="http://schemas.microsoft.com/office/drawing/2014/main" id="{904F32E0-C1FD-757A-A7B8-0782B5F9357C}"/>
                </a:ext>
              </a:extLst>
            </p:cNvPr>
            <p:cNvSpPr txBox="1"/>
            <p:nvPr/>
          </p:nvSpPr>
          <p:spPr>
            <a:xfrm>
              <a:off x="624088" y="5816031"/>
              <a:ext cx="755015" cy="15433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strike="noStrike" kern="1200" cap="none" spc="0" normalizeH="0" baseline="0" noProof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돋움"/>
                  <a:ea typeface="함초롬돋움"/>
                  <a:cs typeface="KoPubWorld돋움체_Pro Light" panose="00000300000000000000" pitchFamily="50" charset="-127"/>
                </a:rPr>
                <a:t>SMS </a:t>
              </a:r>
              <a:r>
                <a:rPr kumimoji="0" lang="ko-KR" altLang="en-US" sz="900" b="0" i="0" strike="noStrike" kern="1200" cap="none" spc="0" normalizeH="0" baseline="0" noProof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돋움"/>
                  <a:ea typeface="함초롬돋움"/>
                  <a:cs typeface="KoPubWorld돋움체_Pro Light" panose="00000300000000000000" pitchFamily="50" charset="-127"/>
                </a:rPr>
                <a:t>수신 동의</a:t>
              </a:r>
              <a:endParaRPr kumimoji="0" lang="en-US" sz="900" b="0" i="0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함초롬돋움"/>
                <a:ea typeface="함초롬돋움"/>
                <a:cs typeface="KoPubWorld돋움체_Pro Light" panose="00000300000000000000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F7612D1-308E-F7E1-FA34-B8C278A78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4026" y="5819574"/>
              <a:ext cx="162000" cy="162000"/>
            </a:xfrm>
            <a:prstGeom prst="rect">
              <a:avLst/>
            </a:prstGeom>
          </p:spPr>
        </p:pic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6BD10C81-0474-9A2F-3ECE-46D7DF8DD143}"/>
              </a:ext>
            </a:extLst>
          </p:cNvPr>
          <p:cNvSpPr/>
          <p:nvPr/>
        </p:nvSpPr>
        <p:spPr>
          <a:xfrm>
            <a:off x="181807" y="198979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6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E2AA510-610B-CDCB-F14A-5C131B2B5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8202" y="2507671"/>
            <a:ext cx="114300" cy="8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13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99BD-B359-E814-6D54-0E6859855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B56F5866-90FD-443C-8D66-A89D2AE783F9}"/>
              </a:ext>
            </a:extLst>
          </p:cNvPr>
          <p:cNvGrpSpPr/>
          <p:nvPr/>
        </p:nvGrpSpPr>
        <p:grpSpPr>
          <a:xfrm>
            <a:off x="438738" y="2902684"/>
            <a:ext cx="2088000" cy="1476000"/>
            <a:chOff x="438738" y="634125"/>
            <a:chExt cx="2088000" cy="1476000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FD9D7A6-73A5-E516-7943-D289C81727A5}"/>
                </a:ext>
              </a:extLst>
            </p:cNvPr>
            <p:cNvSpPr/>
            <p:nvPr/>
          </p:nvSpPr>
          <p:spPr>
            <a:xfrm>
              <a:off x="438738" y="634125"/>
              <a:ext cx="2088000" cy="1476000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EFA9272-0937-1440-3BD3-C843C46A29E4}"/>
                </a:ext>
              </a:extLst>
            </p:cNvPr>
            <p:cNvSpPr txBox="1"/>
            <p:nvPr/>
          </p:nvSpPr>
          <p:spPr>
            <a:xfrm>
              <a:off x="490180" y="1276182"/>
              <a:ext cx="1995077" cy="648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5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혁신성</a:t>
              </a:r>
              <a:r>
                <a:rPr lang="en-US" altLang="ko-KR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·</a:t>
              </a: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공공성이 인정되는 중소기업 제품의 혁신제품 지정을 통해</a:t>
              </a:r>
            </a:p>
            <a:p>
              <a:pPr marL="0" marR="0" lvl="0" indent="0" algn="just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초기 시장 진입 및 공공조달 연계를 활성화</a:t>
              </a:r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376D7C32-3370-4E2D-CF21-D9BD156119F0}"/>
                </a:ext>
              </a:extLst>
            </p:cNvPr>
            <p:cNvSpPr/>
            <p:nvPr/>
          </p:nvSpPr>
          <p:spPr>
            <a:xfrm>
              <a:off x="528280" y="1089574"/>
              <a:ext cx="1908000" cy="1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ko-KR" altLang="en-US" sz="1050" b="1" dirty="0">
                  <a:solidFill>
                    <a:srgbClr val="222222"/>
                  </a:solidFill>
                  <a:latin typeface="Noto Sans Korean"/>
                </a:rPr>
                <a:t>혁신제품지정 </a:t>
              </a:r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DFC89055-3FAF-FC43-500D-5DAB75818C45}"/>
                </a:ext>
              </a:extLst>
            </p:cNvPr>
            <p:cNvSpPr/>
            <p:nvPr/>
          </p:nvSpPr>
          <p:spPr>
            <a:xfrm>
              <a:off x="562464" y="799553"/>
              <a:ext cx="540000" cy="16200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판로지원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77AEA9E-E177-62EA-3C06-1924BCFBA59D}"/>
                </a:ext>
              </a:extLst>
            </p:cNvPr>
            <p:cNvSpPr txBox="1"/>
            <p:nvPr/>
          </p:nvSpPr>
          <p:spPr>
            <a:xfrm>
              <a:off x="1468827" y="767471"/>
              <a:ext cx="1021836" cy="22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Noto Sans Korean"/>
                </a:rPr>
                <a:t>진행중 공고   </a:t>
              </a:r>
              <a:r>
                <a:rPr lang="en-US" altLang="ko-KR" sz="800" b="1" i="0" dirty="0">
                  <a:solidFill>
                    <a:srgbClr val="EC7512"/>
                  </a:solidFill>
                  <a:effectLst/>
                  <a:latin typeface="Noto Sans Korean"/>
                </a:rPr>
                <a:t>1</a:t>
              </a:r>
              <a:endParaRPr kumimoji="0" lang="ko-KR" altLang="en-US" sz="800" b="1" i="0" u="none" strike="noStrike" kern="0" cap="none" normalizeH="0" baseline="0" noProof="0" dirty="0">
                <a:ln>
                  <a:noFill/>
                </a:ln>
                <a:solidFill>
                  <a:srgbClr val="EC7512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95CE96D2-5DAF-9411-4170-906F93197B53}"/>
              </a:ext>
            </a:extLst>
          </p:cNvPr>
          <p:cNvGrpSpPr/>
          <p:nvPr/>
        </p:nvGrpSpPr>
        <p:grpSpPr>
          <a:xfrm>
            <a:off x="2717524" y="2902684"/>
            <a:ext cx="2088000" cy="1476000"/>
            <a:chOff x="2725208" y="830158"/>
            <a:chExt cx="2088000" cy="1476000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B9D011CA-CF4B-B5E0-ED87-F5785FF7018D}"/>
                </a:ext>
              </a:extLst>
            </p:cNvPr>
            <p:cNvSpPr/>
            <p:nvPr/>
          </p:nvSpPr>
          <p:spPr>
            <a:xfrm>
              <a:off x="2725208" y="830158"/>
              <a:ext cx="2088000" cy="1476000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816A6B3-C17F-0279-E521-12FAADF28281}"/>
                </a:ext>
              </a:extLst>
            </p:cNvPr>
            <p:cNvSpPr txBox="1"/>
            <p:nvPr/>
          </p:nvSpPr>
          <p:spPr>
            <a:xfrm>
              <a:off x="2782498" y="1444168"/>
              <a:ext cx="1995077" cy="648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국토교통 분야 우수 기술을 보유한 기업이 시장으로</a:t>
              </a:r>
            </a:p>
            <a:p>
              <a:pPr marL="0" marR="0" lvl="0" indent="0" algn="just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진출하도록 국내 발주처 대상 설명회 지원</a:t>
              </a:r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8AC6A41A-70A0-022D-87F1-E0831A001892}"/>
                </a:ext>
              </a:extLst>
            </p:cNvPr>
            <p:cNvSpPr/>
            <p:nvPr/>
          </p:nvSpPr>
          <p:spPr>
            <a:xfrm>
              <a:off x="2820598" y="1262479"/>
              <a:ext cx="1872000" cy="1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ko-KR" altLang="en-US" sz="1050" b="1" i="0" dirty="0">
                  <a:solidFill>
                    <a:srgbClr val="222222"/>
                  </a:solidFill>
                  <a:effectLst/>
                  <a:latin typeface="Noto Sans Korean"/>
                </a:rPr>
                <a:t>발주처 설명회</a:t>
              </a:r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D7AA44A6-A044-5923-5D48-2D7E31EF2526}"/>
                </a:ext>
              </a:extLst>
            </p:cNvPr>
            <p:cNvSpPr/>
            <p:nvPr/>
          </p:nvSpPr>
          <p:spPr>
            <a:xfrm>
              <a:off x="2854782" y="969967"/>
              <a:ext cx="540000" cy="16200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판로지원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1299E2D-BF3E-397C-0254-99FB6455B337}"/>
                </a:ext>
              </a:extLst>
            </p:cNvPr>
            <p:cNvSpPr txBox="1"/>
            <p:nvPr/>
          </p:nvSpPr>
          <p:spPr>
            <a:xfrm>
              <a:off x="3758036" y="936253"/>
              <a:ext cx="1021836" cy="22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Noto Sans Korean"/>
                </a:rPr>
                <a:t>진행중 공고   </a:t>
              </a:r>
              <a:r>
                <a:rPr lang="en-US" altLang="ko-KR" sz="800" b="1" i="0" dirty="0">
                  <a:solidFill>
                    <a:srgbClr val="EC7512"/>
                  </a:solidFill>
                  <a:effectLst/>
                  <a:latin typeface="Noto Sans Korean"/>
                </a:rPr>
                <a:t>1</a:t>
              </a:r>
              <a:endParaRPr kumimoji="0" lang="ko-KR" altLang="en-US" sz="800" b="1" i="0" u="none" strike="noStrike" kern="0" cap="none" normalizeH="0" baseline="0" noProof="0" dirty="0">
                <a:ln>
                  <a:noFill/>
                </a:ln>
                <a:solidFill>
                  <a:srgbClr val="EC7512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200C721-5039-E920-0CD9-D6E9677301D8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/>
            <a:r>
              <a:rPr lang="en-US" altLang="ko-KR" sz="700" b="1" dirty="0">
                <a:ea typeface="나눔바른고딕" panose="020B0603020101020101"/>
              </a:rPr>
              <a:t>-</a:t>
            </a:r>
            <a:endParaRPr lang="ko-KR" altLang="ko-KR" sz="700" b="1" dirty="0">
              <a:ea typeface="나눔바른고딕" panose="020B0603020101020101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4ED1778-2AE8-6A12-3238-D20F74C493C8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지원사업 목록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A22C08-E8FB-B78D-BEDF-DED674C29F09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html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9EEF9EF6-56BA-515B-13F2-A5C5CFE21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733758"/>
              </p:ext>
            </p:extLst>
          </p:nvPr>
        </p:nvGraphicFramePr>
        <p:xfrm>
          <a:off x="9680490" y="1691003"/>
          <a:ext cx="2340000" cy="350208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매뉴얼 아이콘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관리자에서 등록한 매뉴얼 새창으로 오픈 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0148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지원사업 안내 문구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6608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소개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홍보자료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탭메뉴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디폴트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소개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탭메뉴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165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전체 건수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지원분야 드롭다운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판로지원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창업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·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경영지원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금융지원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기술지원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교육지원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규제해소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기타</a:t>
                      </a:r>
                      <a:endParaRPr lang="ko-KR" altLang="en-US" sz="8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카드형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목록형 아이콘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디폴트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카드형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선택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유형에 따라 리스트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리스트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- 11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 지원사업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중요도순으로 목록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배너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상세화면으로 이동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7-1)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지원분야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7-2)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지원사업에 해당하는 사업공고 중 진행 중인 건수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진행중인 공고 없을 경우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텍스트 및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건수노출안함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7-3)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지원사업명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7-4)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지원사업 소개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776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03585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C814B351-0054-144F-4981-B09A9197AFE1}"/>
              </a:ext>
            </a:extLst>
          </p:cNvPr>
          <p:cNvSpPr txBox="1"/>
          <p:nvPr/>
        </p:nvSpPr>
        <p:spPr>
          <a:xfrm>
            <a:off x="66840" y="126321"/>
            <a:ext cx="2424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</a:rPr>
              <a:t>지원사업 소개</a:t>
            </a:r>
            <a:r>
              <a:rPr lang="en-US" altLang="ko-KR" sz="1400" dirty="0">
                <a:solidFill>
                  <a:schemeClr val="tx1"/>
                </a:solidFill>
              </a:rPr>
              <a:t>_</a:t>
            </a:r>
            <a:r>
              <a:rPr lang="ko-KR" altLang="en-US" sz="1400" dirty="0">
                <a:solidFill>
                  <a:schemeClr val="tx1"/>
                </a:solidFill>
              </a:rPr>
              <a:t>목록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카드형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CC12598-9195-9452-3ADC-9F7369F44857}"/>
              </a:ext>
            </a:extLst>
          </p:cNvPr>
          <p:cNvSpPr/>
          <p:nvPr/>
        </p:nvSpPr>
        <p:spPr>
          <a:xfrm>
            <a:off x="388465" y="1396984"/>
            <a:ext cx="8928778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77F54FE-76EE-28B8-31B8-83F3891240C0}"/>
              </a:ext>
            </a:extLst>
          </p:cNvPr>
          <p:cNvSpPr/>
          <p:nvPr/>
        </p:nvSpPr>
        <p:spPr>
          <a:xfrm>
            <a:off x="331315" y="556414"/>
            <a:ext cx="3761362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 dirty="0">
                <a:solidFill>
                  <a:srgbClr val="7F7F7F"/>
                </a:solidFill>
              </a:rPr>
              <a:t>홈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dirty="0">
                <a:solidFill>
                  <a:srgbClr val="7F7F7F"/>
                </a:solidFill>
              </a:rPr>
              <a:t>기업지원 </a:t>
            </a:r>
            <a:r>
              <a:rPr lang="en-US" altLang="ko-KR" sz="1050" dirty="0">
                <a:solidFill>
                  <a:srgbClr val="7F7F7F"/>
                </a:solidFill>
              </a:rPr>
              <a:t>&gt; </a:t>
            </a:r>
            <a:r>
              <a:rPr lang="ko-KR" altLang="en-US" sz="1050" dirty="0">
                <a:solidFill>
                  <a:srgbClr val="7F7F7F"/>
                </a:solidFill>
              </a:rPr>
              <a:t>지원사업</a:t>
            </a:r>
            <a:r>
              <a:rPr lang="en-US" altLang="ko-KR" sz="1050" dirty="0">
                <a:solidFill>
                  <a:srgbClr val="7F7F7F"/>
                </a:solidFill>
              </a:rPr>
              <a:t> &gt;</a:t>
            </a:r>
            <a:r>
              <a:rPr lang="en-US" altLang="ko-KR" sz="1050" b="1" dirty="0">
                <a:solidFill>
                  <a:schemeClr val="tx1"/>
                </a:solidFill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</a:rPr>
              <a:t>소개 </a:t>
            </a: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14BCBC7E-5418-234F-0C5B-55B90C68A58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rgbClr val="333333"/>
                </a:solidFill>
                <a:effectLst/>
                <a:latin typeface="Noto Sans Korean"/>
              </a:rPr>
              <a:t>지원사업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3C27E16-8B0B-FC93-25FD-07BADD872B2C}"/>
              </a:ext>
            </a:extLst>
          </p:cNvPr>
          <p:cNvSpPr/>
          <p:nvPr/>
        </p:nvSpPr>
        <p:spPr>
          <a:xfrm>
            <a:off x="1539462" y="1339545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5907CED-CA27-9E54-CB73-186863D5427A}"/>
              </a:ext>
            </a:extLst>
          </p:cNvPr>
          <p:cNvSpPr/>
          <p:nvPr/>
        </p:nvSpPr>
        <p:spPr>
          <a:xfrm>
            <a:off x="179884" y="200408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68E4421-7ABC-8A7D-42E8-605A05AE6FDF}"/>
              </a:ext>
            </a:extLst>
          </p:cNvPr>
          <p:cNvSpPr/>
          <p:nvPr/>
        </p:nvSpPr>
        <p:spPr>
          <a:xfrm>
            <a:off x="300369" y="302351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7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C16A14D-E312-BE64-91B3-4ACB251ADC1B}"/>
              </a:ext>
            </a:extLst>
          </p:cNvPr>
          <p:cNvSpPr/>
          <p:nvPr/>
        </p:nvSpPr>
        <p:spPr>
          <a:xfrm>
            <a:off x="300369" y="330926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7-3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6451A6A-B96D-8A0F-80CF-1A9D4296EBEF}"/>
              </a:ext>
            </a:extLst>
          </p:cNvPr>
          <p:cNvSpPr/>
          <p:nvPr/>
        </p:nvSpPr>
        <p:spPr>
          <a:xfrm>
            <a:off x="300369" y="357596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7-4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3E9C5CA-941D-F7AB-4F47-F29A20991DB2}"/>
              </a:ext>
            </a:extLst>
          </p:cNvPr>
          <p:cNvSpPr/>
          <p:nvPr/>
        </p:nvSpPr>
        <p:spPr>
          <a:xfrm>
            <a:off x="2444510" y="301533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7-2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A4145D6-8526-3712-F890-1B2E71183E69}"/>
              </a:ext>
            </a:extLst>
          </p:cNvPr>
          <p:cNvSpPr/>
          <p:nvPr/>
        </p:nvSpPr>
        <p:spPr>
          <a:xfrm>
            <a:off x="999034" y="255627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849F217-0D32-C325-7DE1-41CA43E2EE10}"/>
              </a:ext>
            </a:extLst>
          </p:cNvPr>
          <p:cNvSpPr/>
          <p:nvPr/>
        </p:nvSpPr>
        <p:spPr>
          <a:xfrm>
            <a:off x="1252869" y="302351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7-1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3067DC-5FA0-303C-8415-383F82010395}"/>
              </a:ext>
            </a:extLst>
          </p:cNvPr>
          <p:cNvSpPr/>
          <p:nvPr/>
        </p:nvSpPr>
        <p:spPr>
          <a:xfrm>
            <a:off x="331315" y="2475927"/>
            <a:ext cx="2184370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</a:t>
            </a:r>
            <a:r>
              <a:rPr lang="ko-KR" altLang="en-US" sz="900" dirty="0">
                <a:solidFill>
                  <a:srgbClr val="7F7F7F"/>
                </a:solidFill>
              </a:rPr>
              <a:t> </a:t>
            </a:r>
            <a:r>
              <a:rPr lang="en-US" altLang="ko-KR" sz="900" b="1" dirty="0">
                <a:solidFill>
                  <a:srgbClr val="EE6630"/>
                </a:solidFill>
              </a:rPr>
              <a:t>12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01B1A24-4D64-26FF-0E69-9A6B50DB43BB}"/>
              </a:ext>
            </a:extLst>
          </p:cNvPr>
          <p:cNvGrpSpPr/>
          <p:nvPr/>
        </p:nvGrpSpPr>
        <p:grpSpPr>
          <a:xfrm>
            <a:off x="9088740" y="2569756"/>
            <a:ext cx="244800" cy="234000"/>
            <a:chOff x="9119562" y="2761856"/>
            <a:chExt cx="244800" cy="23400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D13D5B9-8BA4-E056-500D-D9281FFE3608}"/>
                </a:ext>
              </a:extLst>
            </p:cNvPr>
            <p:cNvSpPr/>
            <p:nvPr/>
          </p:nvSpPr>
          <p:spPr bwMode="auto">
            <a:xfrm>
              <a:off x="9119562" y="2761856"/>
              <a:ext cx="2448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9A9D853-87D7-88DB-B443-2FB1B0CBE5B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3562" y="2809610"/>
              <a:ext cx="144000" cy="144000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B12C4A6-E1A4-3A90-71F9-659E57436088}"/>
              </a:ext>
            </a:extLst>
          </p:cNvPr>
          <p:cNvGrpSpPr/>
          <p:nvPr/>
        </p:nvGrpSpPr>
        <p:grpSpPr>
          <a:xfrm>
            <a:off x="8778004" y="2569756"/>
            <a:ext cx="244800" cy="234000"/>
            <a:chOff x="8835985" y="2761856"/>
            <a:chExt cx="244800" cy="23400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AF6E3A-E8F0-C26F-A93C-A5F227421B7E}"/>
                </a:ext>
              </a:extLst>
            </p:cNvPr>
            <p:cNvSpPr/>
            <p:nvPr/>
          </p:nvSpPr>
          <p:spPr bwMode="auto">
            <a:xfrm>
              <a:off x="8835985" y="2761856"/>
              <a:ext cx="2448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E1DFBA4-9FE4-6A3C-BD5A-7FC0D19AF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85" y="2806010"/>
              <a:ext cx="151200" cy="151200"/>
            </a:xfrm>
            <a:prstGeom prst="rect">
              <a:avLst/>
            </a:prstGeom>
          </p:spPr>
        </p:pic>
      </p:grpSp>
      <p:grpSp>
        <p:nvGrpSpPr>
          <p:cNvPr id="554" name="그룹 553">
            <a:extLst>
              <a:ext uri="{FF2B5EF4-FFF2-40B4-BE49-F238E27FC236}">
                <a16:creationId xmlns:a16="http://schemas.microsoft.com/office/drawing/2014/main" id="{D2C376C9-0559-E9CC-526A-54B211EA566E}"/>
              </a:ext>
            </a:extLst>
          </p:cNvPr>
          <p:cNvGrpSpPr/>
          <p:nvPr/>
        </p:nvGrpSpPr>
        <p:grpSpPr>
          <a:xfrm>
            <a:off x="7690694" y="2571692"/>
            <a:ext cx="1008000" cy="234000"/>
            <a:chOff x="6001006" y="2689201"/>
            <a:chExt cx="1008000" cy="234000"/>
          </a:xfrm>
        </p:grpSpPr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F8AE2549-7398-3441-7C8E-DA49D62F6B0C}"/>
                </a:ext>
              </a:extLst>
            </p:cNvPr>
            <p:cNvSpPr/>
            <p:nvPr/>
          </p:nvSpPr>
          <p:spPr>
            <a:xfrm>
              <a:off x="6001006" y="2689201"/>
              <a:ext cx="1008000" cy="23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0" rIns="72000" bIns="0" rtlCol="0" anchor="ctr"/>
            <a:lstStyle/>
            <a:p>
              <a:r>
                <a:rPr lang="ko-KR" altLang="en-US" sz="8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지원분야</a:t>
              </a:r>
              <a:r>
                <a:rPr lang="ko-KR" altLang="en-US" sz="85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전체</a:t>
              </a:r>
            </a:p>
          </p:txBody>
        </p:sp>
        <p:pic>
          <p:nvPicPr>
            <p:cNvPr id="556" name="그림 555">
              <a:extLst>
                <a:ext uri="{FF2B5EF4-FFF2-40B4-BE49-F238E27FC236}">
                  <a16:creationId xmlns:a16="http://schemas.microsoft.com/office/drawing/2014/main" id="{12568474-3F1E-0103-4BDD-28742C99E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9442" y="2752201"/>
              <a:ext cx="108000" cy="108000"/>
            </a:xfrm>
            <a:prstGeom prst="rect">
              <a:avLst/>
            </a:prstGeom>
          </p:spPr>
        </p:pic>
      </p:grpSp>
      <p:sp>
        <p:nvSpPr>
          <p:cNvPr id="557" name="타원 556">
            <a:extLst>
              <a:ext uri="{FF2B5EF4-FFF2-40B4-BE49-F238E27FC236}">
                <a16:creationId xmlns:a16="http://schemas.microsoft.com/office/drawing/2014/main" id="{14F29B15-41A8-8ACA-24E5-167C6002AC7A}"/>
              </a:ext>
            </a:extLst>
          </p:cNvPr>
          <p:cNvSpPr/>
          <p:nvPr/>
        </p:nvSpPr>
        <p:spPr>
          <a:xfrm>
            <a:off x="7438717" y="258265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5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558" name="타원 557">
            <a:extLst>
              <a:ext uri="{FF2B5EF4-FFF2-40B4-BE49-F238E27FC236}">
                <a16:creationId xmlns:a16="http://schemas.microsoft.com/office/drawing/2014/main" id="{894194E9-69D2-92C4-6BBE-94FBCD631C18}"/>
              </a:ext>
            </a:extLst>
          </p:cNvPr>
          <p:cNvSpPr/>
          <p:nvPr/>
        </p:nvSpPr>
        <p:spPr>
          <a:xfrm>
            <a:off x="9392535" y="258265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6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F9A6D4-E076-0532-41D4-438266029816}"/>
              </a:ext>
            </a:extLst>
          </p:cNvPr>
          <p:cNvGrpSpPr/>
          <p:nvPr/>
        </p:nvGrpSpPr>
        <p:grpSpPr>
          <a:xfrm>
            <a:off x="430093" y="1924503"/>
            <a:ext cx="8911037" cy="396000"/>
            <a:chOff x="430093" y="2167263"/>
            <a:chExt cx="8911037" cy="396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D81697-C6BE-EE24-4DF3-701E261326A8}"/>
                </a:ext>
              </a:extLst>
            </p:cNvPr>
            <p:cNvSpPr/>
            <p:nvPr/>
          </p:nvSpPr>
          <p:spPr bwMode="auto">
            <a:xfrm>
              <a:off x="4877130" y="2167263"/>
              <a:ext cx="4464000" cy="39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orean"/>
                </a:rPr>
                <a:t>홍보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D42991-C956-D74D-79DF-919343A756E6}"/>
                </a:ext>
              </a:extLst>
            </p:cNvPr>
            <p:cNvSpPr/>
            <p:nvPr/>
          </p:nvSpPr>
          <p:spPr bwMode="auto">
            <a:xfrm>
              <a:off x="430093" y="2167263"/>
              <a:ext cx="4464000" cy="396000"/>
            </a:xfrm>
            <a:prstGeom prst="rect">
              <a:avLst/>
            </a:prstGeom>
            <a:solidFill>
              <a:srgbClr val="0070C0"/>
            </a:solidFill>
            <a:ln w="317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orean"/>
                </a:rPr>
                <a:t>소개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0CED20-0933-3799-9C48-EAAEFF9B5F74}"/>
              </a:ext>
            </a:extLst>
          </p:cNvPr>
          <p:cNvSpPr/>
          <p:nvPr/>
        </p:nvSpPr>
        <p:spPr bwMode="auto">
          <a:xfrm>
            <a:off x="431303" y="1210389"/>
            <a:ext cx="8923071" cy="648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lIns="89984" tIns="46792" rIns="89984" bIns="46792" rtlCol="0" anchor="ctr"/>
          <a:lstStyle/>
          <a:p>
            <a:pPr algn="ctr"/>
            <a:r>
              <a:rPr lang="ko-KR" altLang="en-US" sz="1000" i="0" dirty="0">
                <a:solidFill>
                  <a:srgbClr val="333333"/>
                </a:solidFill>
                <a:effectLst/>
              </a:rPr>
              <a:t>국토교통 기업지원허브에서 제공하는</a:t>
            </a:r>
            <a:r>
              <a:rPr lang="ko-KR" altLang="en-US" sz="1000" dirty="0">
                <a:solidFill>
                  <a:srgbClr val="333333"/>
                </a:solidFill>
              </a:rPr>
              <a:t> 지원사업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을 소개하고 </a:t>
            </a:r>
            <a:r>
              <a:rPr lang="ko-KR" altLang="en-US" sz="1000" dirty="0">
                <a:solidFill>
                  <a:srgbClr val="333333"/>
                </a:solidFill>
              </a:rPr>
              <a:t>관련 사업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공고를 통해 참여신청을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받고 있습니다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. </a:t>
            </a:r>
            <a:br>
              <a:rPr lang="en-US" altLang="ko-KR" sz="1000" i="0" dirty="0">
                <a:solidFill>
                  <a:srgbClr val="333333"/>
                </a:solidFill>
                <a:effectLst/>
              </a:rPr>
            </a:br>
            <a:r>
              <a:rPr lang="ko-KR" altLang="en-US" sz="1000" dirty="0">
                <a:solidFill>
                  <a:srgbClr val="333333"/>
                </a:solidFill>
              </a:rPr>
              <a:t>기업지원허브 지원사업 공고는 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로그인 </a:t>
            </a:r>
            <a:r>
              <a:rPr lang="ko-KR" altLang="en-US" sz="1000" dirty="0">
                <a:solidFill>
                  <a:srgbClr val="333333"/>
                </a:solidFill>
              </a:rPr>
              <a:t>후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 신청하실 수 있습니다</a:t>
            </a:r>
            <a:r>
              <a:rPr lang="en-US" altLang="ko-KR" sz="1000" i="0" dirty="0">
                <a:solidFill>
                  <a:srgbClr val="333333"/>
                </a:solidFill>
                <a:effectLst/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7" name="타원 526">
            <a:extLst>
              <a:ext uri="{FF2B5EF4-FFF2-40B4-BE49-F238E27FC236}">
                <a16:creationId xmlns:a16="http://schemas.microsoft.com/office/drawing/2014/main" id="{99EC57AC-D321-F44F-51ED-6101211387B6}"/>
              </a:ext>
            </a:extLst>
          </p:cNvPr>
          <p:cNvSpPr/>
          <p:nvPr/>
        </p:nvSpPr>
        <p:spPr>
          <a:xfrm>
            <a:off x="9131756" y="95166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528" name="TextBox 527">
            <a:extLst>
              <a:ext uri="{FF2B5EF4-FFF2-40B4-BE49-F238E27FC236}">
                <a16:creationId xmlns:a16="http://schemas.microsoft.com/office/drawing/2014/main" id="{88B697CF-F24F-DFC6-587D-18934FB574A5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기업지원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지원사업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8D897C6-AC53-9FD0-EDE3-460915677652}"/>
              </a:ext>
            </a:extLst>
          </p:cNvPr>
          <p:cNvGrpSpPr/>
          <p:nvPr/>
        </p:nvGrpSpPr>
        <p:grpSpPr>
          <a:xfrm>
            <a:off x="433702" y="4559908"/>
            <a:ext cx="2088000" cy="1476000"/>
            <a:chOff x="2725208" y="830158"/>
            <a:chExt cx="2088000" cy="1476000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63590E9-9ED6-7577-53A6-B12D83B75F3F}"/>
                </a:ext>
              </a:extLst>
            </p:cNvPr>
            <p:cNvSpPr/>
            <p:nvPr/>
          </p:nvSpPr>
          <p:spPr>
            <a:xfrm>
              <a:off x="2725208" y="830158"/>
              <a:ext cx="2088000" cy="1476000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8CC9DAD-F5B8-E690-ED0B-A2A6EC8EAF01}"/>
                </a:ext>
              </a:extLst>
            </p:cNvPr>
            <p:cNvSpPr txBox="1"/>
            <p:nvPr/>
          </p:nvSpPr>
          <p:spPr>
            <a:xfrm>
              <a:off x="2782498" y="1444168"/>
              <a:ext cx="1995077" cy="650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국토교통 분야 혁신기술을 보유한 창업기업의 민간 투자</a:t>
              </a:r>
              <a:r>
                <a:rPr lang="en-US" altLang="ko-KR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(VC, CVC)</a:t>
              </a:r>
            </a:p>
            <a:p>
              <a:pPr marL="0" marR="0" lvl="0" indent="0" algn="just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유치 지원을 위한 투자역량 강화 및 네트워킹</a:t>
              </a:r>
              <a:r>
                <a:rPr lang="en-US" altLang="ko-KR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(</a:t>
              </a: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舊</a:t>
              </a:r>
              <a:r>
                <a:rPr lang="en-US" altLang="ko-KR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, </a:t>
              </a: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투자유치 지원 프로그램</a:t>
              </a:r>
              <a:r>
                <a:rPr lang="en-US" altLang="ko-KR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)</a:t>
              </a:r>
              <a:endParaRPr lang="ko-KR" altLang="en-US" sz="85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 Korean"/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18674F7-04DA-5D14-0A9C-845FCB34196A}"/>
                </a:ext>
              </a:extLst>
            </p:cNvPr>
            <p:cNvSpPr/>
            <p:nvPr/>
          </p:nvSpPr>
          <p:spPr>
            <a:xfrm>
              <a:off x="2820598" y="1262479"/>
              <a:ext cx="1872000" cy="1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ko-KR" altLang="en-US" sz="1050" b="1" i="0" dirty="0">
                  <a:solidFill>
                    <a:srgbClr val="222222"/>
                  </a:solidFill>
                  <a:effectLst/>
                  <a:latin typeface="Noto Sans Korean"/>
                </a:rPr>
                <a:t>투자유치 역량강화 </a:t>
              </a:r>
              <a:r>
                <a:rPr lang="ko-KR" altLang="en-US" sz="1050" b="1" dirty="0">
                  <a:solidFill>
                    <a:srgbClr val="222222"/>
                  </a:solidFill>
                  <a:latin typeface="Noto Sans Korean"/>
                </a:rPr>
                <a:t>프로그램</a:t>
              </a:r>
              <a:endParaRPr lang="ko-KR" altLang="en-US" sz="1050" b="1" i="0" dirty="0">
                <a:solidFill>
                  <a:srgbClr val="222222"/>
                </a:solidFill>
                <a:effectLst/>
                <a:latin typeface="Noto Sans Korean"/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F7EE5A3-5638-48EC-8497-2D6A239EC905}"/>
                </a:ext>
              </a:extLst>
            </p:cNvPr>
            <p:cNvSpPr/>
            <p:nvPr/>
          </p:nvSpPr>
          <p:spPr>
            <a:xfrm>
              <a:off x="2854782" y="969967"/>
              <a:ext cx="540000" cy="16200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금융지원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65B8450-8C61-64CA-0CA4-4CB600FF363B}"/>
                </a:ext>
              </a:extLst>
            </p:cNvPr>
            <p:cNvSpPr txBox="1"/>
            <p:nvPr/>
          </p:nvSpPr>
          <p:spPr>
            <a:xfrm>
              <a:off x="3758036" y="936253"/>
              <a:ext cx="1021836" cy="22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Noto Sans Korean"/>
                </a:rPr>
                <a:t>진행중 공고   </a:t>
              </a:r>
              <a:r>
                <a:rPr lang="en-US" altLang="ko-KR" sz="800" b="1" i="0" dirty="0">
                  <a:solidFill>
                    <a:srgbClr val="EC7512"/>
                  </a:solidFill>
                  <a:effectLst/>
                  <a:latin typeface="Noto Sans Korean"/>
                </a:rPr>
                <a:t>1</a:t>
              </a:r>
              <a:endParaRPr kumimoji="0" lang="ko-KR" altLang="en-US" sz="800" b="1" i="0" u="none" strike="noStrike" kern="0" cap="none" normalizeH="0" baseline="0" noProof="0" dirty="0">
                <a:ln>
                  <a:noFill/>
                </a:ln>
                <a:solidFill>
                  <a:srgbClr val="EC7512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44939F9-CE3F-EF25-A904-E4998E39DB5B}"/>
              </a:ext>
            </a:extLst>
          </p:cNvPr>
          <p:cNvGrpSpPr/>
          <p:nvPr/>
        </p:nvGrpSpPr>
        <p:grpSpPr>
          <a:xfrm>
            <a:off x="7253835" y="2902684"/>
            <a:ext cx="2088000" cy="1476000"/>
            <a:chOff x="4987213" y="830158"/>
            <a:chExt cx="2088000" cy="1476000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E3DD4B86-234D-8535-A10B-27C84A0E6279}"/>
                </a:ext>
              </a:extLst>
            </p:cNvPr>
            <p:cNvSpPr/>
            <p:nvPr/>
          </p:nvSpPr>
          <p:spPr>
            <a:xfrm>
              <a:off x="4987213" y="830158"/>
              <a:ext cx="2088000" cy="1476000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7D2A223-FC42-AAB4-EDFA-0FE6D8AEEE70}"/>
                </a:ext>
              </a:extLst>
            </p:cNvPr>
            <p:cNvSpPr txBox="1"/>
            <p:nvPr/>
          </p:nvSpPr>
          <p:spPr>
            <a:xfrm>
              <a:off x="5038655" y="1470562"/>
              <a:ext cx="1986661" cy="644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국토교통 산업의 디지털 전환을 선도할 초기</a:t>
              </a:r>
              <a:r>
                <a:rPr lang="en-US" altLang="ko-KR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(</a:t>
              </a: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예비</a:t>
              </a:r>
              <a:r>
                <a:rPr lang="en-US" altLang="ko-KR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)</a:t>
              </a: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창업기업의</a:t>
              </a:r>
            </a:p>
            <a:p>
              <a:pPr marL="0" marR="0" lvl="0" indent="0" algn="just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역량 강화를 위한 맞춤형 창업교육 프로그램 지원</a:t>
              </a:r>
              <a:endParaRPr kumimoji="0" lang="ko-KR" altLang="en-US" sz="850" i="0" u="none" strike="noStrike" kern="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BC2B0817-CFDA-E618-7ECC-7705CA1FEC1B}"/>
                </a:ext>
              </a:extLst>
            </p:cNvPr>
            <p:cNvSpPr/>
            <p:nvPr/>
          </p:nvSpPr>
          <p:spPr>
            <a:xfrm>
              <a:off x="5073706" y="1291002"/>
              <a:ext cx="1908000" cy="1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ko-KR" altLang="en-US" sz="1050" b="1" dirty="0">
                  <a:solidFill>
                    <a:srgbClr val="222222"/>
                  </a:solidFill>
                  <a:latin typeface="Noto Sans Korean"/>
                </a:rPr>
                <a:t>창업기획</a:t>
              </a:r>
              <a:r>
                <a:rPr lang="en-US" altLang="ko-KR" sz="1050" b="1" dirty="0">
                  <a:solidFill>
                    <a:srgbClr val="222222"/>
                  </a:solidFill>
                  <a:latin typeface="Noto Sans Korean"/>
                </a:rPr>
                <a:t>(NEXT </a:t>
              </a:r>
              <a:r>
                <a:rPr lang="ko-KR" altLang="en-US" sz="1050" b="1" dirty="0">
                  <a:solidFill>
                    <a:srgbClr val="222222"/>
                  </a:solidFill>
                  <a:latin typeface="Noto Sans Korean"/>
                </a:rPr>
                <a:t>챌린지</a:t>
              </a:r>
              <a:r>
                <a:rPr lang="en-US" altLang="ko-KR" sz="1050" b="1" dirty="0">
                  <a:solidFill>
                    <a:srgbClr val="222222"/>
                  </a:solidFill>
                  <a:latin typeface="Noto Sans Korean"/>
                </a:rPr>
                <a:t>)</a:t>
              </a:r>
              <a:endParaRPr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6D8A34F4-5EA2-8CFD-F0FB-26BCFACF8D22}"/>
                </a:ext>
              </a:extLst>
            </p:cNvPr>
            <p:cNvSpPr/>
            <p:nvPr/>
          </p:nvSpPr>
          <p:spPr>
            <a:xfrm>
              <a:off x="5107890" y="997690"/>
              <a:ext cx="720000" cy="16200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창업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·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경영지원</a:t>
              </a:r>
              <a:endPara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BD53223-72B0-0FC8-D06C-DB9CF5DCBB21}"/>
                </a:ext>
              </a:extLst>
            </p:cNvPr>
            <p:cNvSpPr txBox="1"/>
            <p:nvPr/>
          </p:nvSpPr>
          <p:spPr>
            <a:xfrm>
              <a:off x="6000660" y="936253"/>
              <a:ext cx="1021836" cy="22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Noto Sans Korean"/>
                </a:rPr>
                <a:t>진행중 공고   </a:t>
              </a:r>
              <a:r>
                <a:rPr lang="en-US" altLang="ko-KR" sz="800" b="1" i="0" dirty="0">
                  <a:solidFill>
                    <a:srgbClr val="EC7512"/>
                  </a:solidFill>
                  <a:effectLst/>
                  <a:latin typeface="Noto Sans Korean"/>
                </a:rPr>
                <a:t>2</a:t>
              </a:r>
              <a:endParaRPr kumimoji="0" lang="ko-KR" altLang="en-US" sz="800" b="1" i="0" u="none" strike="noStrike" kern="0" cap="none" normalizeH="0" baseline="0" noProof="0" dirty="0">
                <a:ln>
                  <a:noFill/>
                </a:ln>
                <a:solidFill>
                  <a:srgbClr val="EC7512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78D7D9E-0264-2FD8-A368-99E498A81EDE}"/>
              </a:ext>
            </a:extLst>
          </p:cNvPr>
          <p:cNvGrpSpPr/>
          <p:nvPr/>
        </p:nvGrpSpPr>
        <p:grpSpPr>
          <a:xfrm>
            <a:off x="4987213" y="2902684"/>
            <a:ext cx="2088000" cy="1476000"/>
            <a:chOff x="2725208" y="830158"/>
            <a:chExt cx="2088000" cy="1476000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EFBE9C47-20BB-C2A9-367C-84A9C197BC9A}"/>
                </a:ext>
              </a:extLst>
            </p:cNvPr>
            <p:cNvSpPr/>
            <p:nvPr/>
          </p:nvSpPr>
          <p:spPr>
            <a:xfrm>
              <a:off x="2725208" y="830158"/>
              <a:ext cx="2088000" cy="1476000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DD344AC-70A3-25BE-905C-E9DD693B34E8}"/>
                </a:ext>
              </a:extLst>
            </p:cNvPr>
            <p:cNvSpPr txBox="1"/>
            <p:nvPr/>
          </p:nvSpPr>
          <p:spPr>
            <a:xfrm>
              <a:off x="2782498" y="1444168"/>
              <a:ext cx="1995077" cy="648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국토교통 분야 우수 기술을 보유한 기업이 시장으로</a:t>
              </a:r>
            </a:p>
            <a:p>
              <a:pPr marL="0" marR="0" lvl="0" indent="0" algn="just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진출하도록 해외 수요처와 기술교류 상담회 지원</a:t>
              </a:r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20EDDCD2-C3BA-7C50-65F8-D67C3C3512C0}"/>
                </a:ext>
              </a:extLst>
            </p:cNvPr>
            <p:cNvSpPr/>
            <p:nvPr/>
          </p:nvSpPr>
          <p:spPr>
            <a:xfrm>
              <a:off x="2820598" y="1262479"/>
              <a:ext cx="1872000" cy="1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ko-KR" altLang="en-US" sz="1050" b="1" i="0" dirty="0">
                  <a:solidFill>
                    <a:srgbClr val="222222"/>
                  </a:solidFill>
                  <a:effectLst/>
                  <a:latin typeface="Noto Sans Korean"/>
                </a:rPr>
                <a:t>해외수출 상담회</a:t>
              </a: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6EFB185E-E77B-FF5B-72D4-07B475B8372C}"/>
                </a:ext>
              </a:extLst>
            </p:cNvPr>
            <p:cNvSpPr/>
            <p:nvPr/>
          </p:nvSpPr>
          <p:spPr>
            <a:xfrm>
              <a:off x="2854782" y="969967"/>
              <a:ext cx="540000" cy="16200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판로지원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AB024F0-98AA-5305-C927-89976439B4C5}"/>
                </a:ext>
              </a:extLst>
            </p:cNvPr>
            <p:cNvSpPr txBox="1"/>
            <p:nvPr/>
          </p:nvSpPr>
          <p:spPr>
            <a:xfrm>
              <a:off x="3758036" y="936253"/>
              <a:ext cx="1021836" cy="22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Noto Sans Korean"/>
                </a:rPr>
                <a:t>진행중 공고   </a:t>
              </a:r>
              <a:r>
                <a:rPr lang="en-US" altLang="ko-KR" sz="800" b="1" i="0" dirty="0">
                  <a:solidFill>
                    <a:srgbClr val="EC7512"/>
                  </a:solidFill>
                  <a:effectLst/>
                  <a:latin typeface="Noto Sans Korean"/>
                </a:rPr>
                <a:t>1</a:t>
              </a:r>
              <a:endParaRPr kumimoji="0" lang="ko-KR" altLang="en-US" sz="800" b="1" i="0" u="none" strike="noStrike" kern="0" cap="none" normalizeH="0" baseline="0" noProof="0" dirty="0">
                <a:ln>
                  <a:noFill/>
                </a:ln>
                <a:solidFill>
                  <a:srgbClr val="EC7512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8BDB406-53E0-0ABF-E088-DEA5E55D9A01}"/>
              </a:ext>
            </a:extLst>
          </p:cNvPr>
          <p:cNvGrpSpPr/>
          <p:nvPr/>
        </p:nvGrpSpPr>
        <p:grpSpPr>
          <a:xfrm>
            <a:off x="7257483" y="4565153"/>
            <a:ext cx="2088000" cy="1476000"/>
            <a:chOff x="4992845" y="4565153"/>
            <a:chExt cx="2088000" cy="1476000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E0884FDA-E511-E5F6-8BCF-8A661A8C27FA}"/>
                </a:ext>
              </a:extLst>
            </p:cNvPr>
            <p:cNvSpPr/>
            <p:nvPr/>
          </p:nvSpPr>
          <p:spPr>
            <a:xfrm>
              <a:off x="4992845" y="4565153"/>
              <a:ext cx="2088000" cy="1476000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7232476-3A38-708C-0F3B-94F91F6FECD2}"/>
                </a:ext>
              </a:extLst>
            </p:cNvPr>
            <p:cNvSpPr txBox="1"/>
            <p:nvPr/>
          </p:nvSpPr>
          <p:spPr>
            <a:xfrm>
              <a:off x="5044287" y="5205557"/>
              <a:ext cx="198666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국토교통 중소</a:t>
              </a:r>
              <a:r>
                <a:rPr lang="en-US" altLang="ko-KR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·</a:t>
              </a: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벤처기업의 성장을 위한 지원제도 소개</a:t>
              </a:r>
              <a:r>
                <a:rPr lang="en-US" altLang="ko-KR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, </a:t>
              </a: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마케팅 전략 등 다양한 교육 및 세미나 개최</a:t>
              </a: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7761A05-F414-7DFE-01C2-1A1BE1290B09}"/>
                </a:ext>
              </a:extLst>
            </p:cNvPr>
            <p:cNvSpPr/>
            <p:nvPr/>
          </p:nvSpPr>
          <p:spPr>
            <a:xfrm>
              <a:off x="5079338" y="5025997"/>
              <a:ext cx="1908000" cy="1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ko-KR" altLang="en-US" sz="1050" b="1" i="0" dirty="0">
                  <a:solidFill>
                    <a:srgbClr val="222222"/>
                  </a:solidFill>
                  <a:effectLst/>
                  <a:latin typeface="Noto Sans Korean"/>
                </a:rPr>
                <a:t>교육</a:t>
              </a:r>
              <a:r>
                <a:rPr lang="en-US" altLang="ko-KR" sz="1050" b="1" i="0" dirty="0">
                  <a:solidFill>
                    <a:srgbClr val="222222"/>
                  </a:solidFill>
                  <a:effectLst/>
                  <a:latin typeface="Noto Sans Korean"/>
                </a:rPr>
                <a:t>/</a:t>
              </a:r>
              <a:r>
                <a:rPr lang="ko-KR" altLang="en-US" sz="1050" b="1" i="0" dirty="0">
                  <a:solidFill>
                    <a:srgbClr val="222222"/>
                  </a:solidFill>
                  <a:effectLst/>
                  <a:latin typeface="Noto Sans Korean"/>
                </a:rPr>
                <a:t>세미나</a:t>
              </a: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40D7D133-5C5E-AB23-178A-AA4A21CB461D}"/>
                </a:ext>
              </a:extLst>
            </p:cNvPr>
            <p:cNvSpPr/>
            <p:nvPr/>
          </p:nvSpPr>
          <p:spPr>
            <a:xfrm>
              <a:off x="5113522" y="4732685"/>
              <a:ext cx="540000" cy="16200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교육지원</a:t>
              </a:r>
              <a:endPara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A9700B2-32A3-D295-9769-8FE5ADC5B07A}"/>
              </a:ext>
            </a:extLst>
          </p:cNvPr>
          <p:cNvGrpSpPr/>
          <p:nvPr/>
        </p:nvGrpSpPr>
        <p:grpSpPr>
          <a:xfrm>
            <a:off x="4976011" y="4565153"/>
            <a:ext cx="2088000" cy="1476000"/>
            <a:chOff x="2711373" y="4565153"/>
            <a:chExt cx="2088000" cy="1476000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C4F74AC7-6D81-B760-CC79-5B2882717448}"/>
                </a:ext>
              </a:extLst>
            </p:cNvPr>
            <p:cNvSpPr/>
            <p:nvPr/>
          </p:nvSpPr>
          <p:spPr>
            <a:xfrm>
              <a:off x="2711373" y="4565153"/>
              <a:ext cx="2088000" cy="1476000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FA9C2FA-71E4-1A09-0843-FAC948418C9F}"/>
                </a:ext>
              </a:extLst>
            </p:cNvPr>
            <p:cNvSpPr txBox="1"/>
            <p:nvPr/>
          </p:nvSpPr>
          <p:spPr>
            <a:xfrm>
              <a:off x="2756968" y="5202279"/>
              <a:ext cx="199507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국토교통 분야 혁신기술 보유 중소</a:t>
              </a:r>
              <a:r>
                <a:rPr lang="en-US" altLang="ko-KR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· </a:t>
              </a: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벤처기업의 기술금융</a:t>
              </a:r>
              <a:r>
                <a:rPr lang="en-US" altLang="ko-KR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(</a:t>
              </a: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대출</a:t>
              </a:r>
              <a:r>
                <a:rPr lang="en-US" altLang="ko-KR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) </a:t>
              </a: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연계를 통한 혁신성장 지원</a:t>
              </a:r>
              <a:endParaRPr kumimoji="0" lang="ko-KR" altLang="en-US" sz="850" i="0" u="none" strike="noStrike" kern="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43F34E17-A4EE-C540-B081-665F72A0A01F}"/>
                </a:ext>
              </a:extLst>
            </p:cNvPr>
            <p:cNvSpPr/>
            <p:nvPr/>
          </p:nvSpPr>
          <p:spPr>
            <a:xfrm>
              <a:off x="2795068" y="4981793"/>
              <a:ext cx="2004305" cy="236470"/>
            </a:xfrm>
            <a:prstGeom prst="roundRect">
              <a:avLst>
                <a:gd name="adj" fmla="val 5000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ko-KR" altLang="en-US" sz="1050" b="1" dirty="0">
                  <a:solidFill>
                    <a:srgbClr val="222222"/>
                  </a:solidFill>
                  <a:latin typeface="Noto Sans Korean"/>
                </a:rPr>
                <a:t>기술금융</a:t>
              </a:r>
              <a:endParaRPr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1E28D466-3C78-96EF-4662-21A0D82005B7}"/>
                </a:ext>
              </a:extLst>
            </p:cNvPr>
            <p:cNvSpPr/>
            <p:nvPr/>
          </p:nvSpPr>
          <p:spPr>
            <a:xfrm>
              <a:off x="2829252" y="4728089"/>
              <a:ext cx="540000" cy="16200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금융지원</a:t>
              </a:r>
              <a:endPara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CF99B9D6-C833-BDB5-AE7A-2DBED3B5264D}"/>
              </a:ext>
            </a:extLst>
          </p:cNvPr>
          <p:cNvGrpSpPr/>
          <p:nvPr/>
        </p:nvGrpSpPr>
        <p:grpSpPr>
          <a:xfrm>
            <a:off x="2698340" y="4559908"/>
            <a:ext cx="2088000" cy="1476000"/>
            <a:chOff x="2725208" y="830158"/>
            <a:chExt cx="2088000" cy="1476000"/>
          </a:xfrm>
        </p:grpSpPr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3FB2081E-E9F0-1A18-121F-5152EA0DF566}"/>
                </a:ext>
              </a:extLst>
            </p:cNvPr>
            <p:cNvSpPr/>
            <p:nvPr/>
          </p:nvSpPr>
          <p:spPr>
            <a:xfrm>
              <a:off x="2725208" y="830158"/>
              <a:ext cx="2088000" cy="1476000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1C55F12-B49A-86DB-04E4-3CCB602700BD}"/>
                </a:ext>
              </a:extLst>
            </p:cNvPr>
            <p:cNvSpPr txBox="1"/>
            <p:nvPr/>
          </p:nvSpPr>
          <p:spPr>
            <a:xfrm>
              <a:off x="2782498" y="1444168"/>
              <a:ext cx="1995077" cy="650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수요</a:t>
              </a:r>
              <a:r>
                <a:rPr lang="en-US" altLang="ko-KR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(</a:t>
              </a: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발주</a:t>
              </a:r>
              <a:r>
                <a:rPr lang="en-US" altLang="ko-KR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)</a:t>
              </a: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기관을 대상으로 기술보유자 가 직접 기술을 설명하고 상담하는 자리를 통해 현장적용 및 판매 등 기술을 활용할 수 있도록 지원</a:t>
              </a: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20E82175-B701-BEAA-2CB5-6976EB790AEC}"/>
                </a:ext>
              </a:extLst>
            </p:cNvPr>
            <p:cNvSpPr/>
            <p:nvPr/>
          </p:nvSpPr>
          <p:spPr>
            <a:xfrm>
              <a:off x="2820598" y="1262479"/>
              <a:ext cx="1872000" cy="1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ko-KR" altLang="en-US" sz="1050" b="1" i="0" dirty="0">
                  <a:solidFill>
                    <a:srgbClr val="222222"/>
                  </a:solidFill>
                  <a:effectLst/>
                  <a:latin typeface="Noto Sans Korean"/>
                </a:rPr>
                <a:t>투자유치 설명회</a:t>
              </a: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5DD36328-5E89-816D-07B7-309EF771E63C}"/>
                </a:ext>
              </a:extLst>
            </p:cNvPr>
            <p:cNvSpPr/>
            <p:nvPr/>
          </p:nvSpPr>
          <p:spPr>
            <a:xfrm>
              <a:off x="2854782" y="969967"/>
              <a:ext cx="540000" cy="16200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금융지원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32466B-73A0-8ED8-79A2-9A342B0697F7}"/>
                </a:ext>
              </a:extLst>
            </p:cNvPr>
            <p:cNvSpPr txBox="1"/>
            <p:nvPr/>
          </p:nvSpPr>
          <p:spPr>
            <a:xfrm>
              <a:off x="3758036" y="936253"/>
              <a:ext cx="1021836" cy="22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Noto Sans Korean"/>
                </a:rPr>
                <a:t>진행중 공고   </a:t>
              </a:r>
              <a:r>
                <a:rPr lang="en-US" altLang="ko-KR" sz="800" b="1" i="0" dirty="0">
                  <a:solidFill>
                    <a:srgbClr val="EC7512"/>
                  </a:solidFill>
                  <a:effectLst/>
                  <a:latin typeface="Noto Sans Korean"/>
                </a:rPr>
                <a:t>1</a:t>
              </a:r>
              <a:endParaRPr kumimoji="0" lang="ko-KR" altLang="en-US" sz="800" b="1" i="0" u="none" strike="noStrike" kern="0" cap="none" normalizeH="0" baseline="0" noProof="0" dirty="0">
                <a:ln>
                  <a:noFill/>
                </a:ln>
                <a:solidFill>
                  <a:srgbClr val="EC7512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4840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32552FD-D0E0-EA02-42BF-EF2D8438A599}"/>
              </a:ext>
            </a:extLst>
          </p:cNvPr>
          <p:cNvSpPr txBox="1"/>
          <p:nvPr/>
        </p:nvSpPr>
        <p:spPr>
          <a:xfrm>
            <a:off x="66840" y="126321"/>
            <a:ext cx="3231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투자자 등록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투자도움협의체 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수정 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74C70FE-1337-AFAD-4BCE-74B75BD53A3C}"/>
              </a:ext>
            </a:extLst>
          </p:cNvPr>
          <p:cNvSpPr/>
          <p:nvPr/>
        </p:nvSpPr>
        <p:spPr>
          <a:xfrm>
            <a:off x="361744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함초롬돋움"/>
                <a:ea typeface="함초롬돋움"/>
              </a:rPr>
              <a:t>투자자 등록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orean"/>
              <a:ea typeface="함초롬돋움"/>
              <a:cs typeface="+mn-cs"/>
            </a:endParaRPr>
          </a:p>
        </p:txBody>
      </p:sp>
      <p:graphicFrame>
        <p:nvGraphicFramePr>
          <p:cNvPr id="87" name="표 7">
            <a:extLst>
              <a:ext uri="{FF2B5EF4-FFF2-40B4-BE49-F238E27FC236}">
                <a16:creationId xmlns:a16="http://schemas.microsoft.com/office/drawing/2014/main" id="{43510A6F-D804-BC47-C5D6-D60A93FAD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229654"/>
              </p:ext>
            </p:extLst>
          </p:nvPr>
        </p:nvGraphicFramePr>
        <p:xfrm>
          <a:off x="400734" y="1660428"/>
          <a:ext cx="8964000" cy="1800000"/>
        </p:xfrm>
        <a:graphic>
          <a:graphicData uri="http://schemas.openxmlformats.org/drawingml/2006/table">
            <a:tbl>
              <a:tblPr firstRow="1" bandRow="1"/>
              <a:tblGrid>
                <a:gridCol w="1800000">
                  <a:extLst>
                    <a:ext uri="{9D8B030D-6E8A-4147-A177-3AD203B41FA5}">
                      <a16:colId xmlns:a16="http://schemas.microsoft.com/office/drawing/2014/main" val="2485709317"/>
                    </a:ext>
                  </a:extLst>
                </a:gridCol>
                <a:gridCol w="7164000">
                  <a:extLst>
                    <a:ext uri="{9D8B030D-6E8A-4147-A177-3AD203B41FA5}">
                      <a16:colId xmlns:a16="http://schemas.microsoft.com/office/drawing/2014/main" val="1943532948"/>
                    </a:ext>
                  </a:extLst>
                </a:gridCol>
              </a:tblGrid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김투자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423487"/>
                  </a:ext>
                </a:extLst>
              </a:tr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이메일 주소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kim@email.com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014883"/>
                  </a:ext>
                </a:extLst>
              </a:tr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휴대폰번호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010-1234-5678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91596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신청일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j-ea"/>
                          <a:ea typeface="함초롬돋움"/>
                          <a:cs typeface="+mn-cs"/>
                        </a:rPr>
                        <a:t>2024. 05. 20</a:t>
                      </a:r>
                      <a:endParaRPr lang="ko-KR" altLang="en-US" sz="900" kern="0" dirty="0">
                        <a:solidFill>
                          <a:schemeClr val="tx1"/>
                        </a:solidFill>
                        <a:latin typeface="+mj-ea"/>
                        <a:ea typeface="함초롬돋움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4984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진행상태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dirty="0">
                          <a:solidFill>
                            <a:schemeClr val="tx1"/>
                          </a:solidFill>
                          <a:latin typeface="+mj-ea"/>
                          <a:ea typeface="함초롬돋움"/>
                          <a:cs typeface="+mn-cs"/>
                        </a:rPr>
                        <a:t>접수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24706"/>
                  </a:ext>
                </a:extLst>
              </a:tr>
            </a:tbl>
          </a:graphicData>
        </a:graphic>
      </p:graphicFrame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F884A53-0A7A-96BC-F8F1-F22D19AF185B}"/>
              </a:ext>
            </a:extLst>
          </p:cNvPr>
          <p:cNvCxnSpPr>
            <a:cxnSpLocks/>
          </p:cNvCxnSpPr>
          <p:nvPr/>
        </p:nvCxnSpPr>
        <p:spPr>
          <a:xfrm>
            <a:off x="402664" y="1649431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9" name="표 7">
            <a:extLst>
              <a:ext uri="{FF2B5EF4-FFF2-40B4-BE49-F238E27FC236}">
                <a16:creationId xmlns:a16="http://schemas.microsoft.com/office/drawing/2014/main" id="{68AA52EF-BF42-7322-50A8-39A44A8CB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594585"/>
              </p:ext>
            </p:extLst>
          </p:nvPr>
        </p:nvGraphicFramePr>
        <p:xfrm>
          <a:off x="400734" y="3919225"/>
          <a:ext cx="1800000" cy="720000"/>
        </p:xfrm>
        <a:graphic>
          <a:graphicData uri="http://schemas.openxmlformats.org/drawingml/2006/table">
            <a:tbl>
              <a:tblPr firstRow="1" bandRow="1"/>
              <a:tblGrid>
                <a:gridCol w="1800000">
                  <a:extLst>
                    <a:ext uri="{9D8B030D-6E8A-4147-A177-3AD203B41FA5}">
                      <a16:colId xmlns:a16="http://schemas.microsoft.com/office/drawing/2014/main" val="248570931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투자분야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*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110094"/>
                  </a:ext>
                </a:extLst>
              </a:tr>
              <a:tr h="360000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소속기관명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*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14103"/>
                  </a:ext>
                </a:extLst>
              </a:tr>
            </a:tbl>
          </a:graphicData>
        </a:graphic>
      </p:graphicFrame>
      <p:sp>
        <p:nvSpPr>
          <p:cNvPr id="90" name="TextBox 89">
            <a:extLst>
              <a:ext uri="{FF2B5EF4-FFF2-40B4-BE49-F238E27FC236}">
                <a16:creationId xmlns:a16="http://schemas.microsoft.com/office/drawing/2014/main" id="{E3623C9E-5CE1-2B94-18BC-03D906409747}"/>
              </a:ext>
            </a:extLst>
          </p:cNvPr>
          <p:cNvSpPr txBox="1"/>
          <p:nvPr/>
        </p:nvSpPr>
        <p:spPr>
          <a:xfrm>
            <a:off x="325666" y="3598667"/>
            <a:ext cx="3682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함초롬돋움" panose="020B0604000101010101" pitchFamily="50" charset="-127"/>
              </a:rPr>
              <a:t>신청기업 정보</a:t>
            </a: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4E18A545-B4EC-0B73-0580-4AC577F42617}"/>
              </a:ext>
            </a:extLst>
          </p:cNvPr>
          <p:cNvCxnSpPr>
            <a:cxnSpLocks/>
          </p:cNvCxnSpPr>
          <p:nvPr/>
        </p:nvCxnSpPr>
        <p:spPr>
          <a:xfrm>
            <a:off x="402664" y="3908228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869844C9-FEE7-234B-E089-CD075ECEC2D5}"/>
              </a:ext>
            </a:extLst>
          </p:cNvPr>
          <p:cNvCxnSpPr/>
          <p:nvPr/>
        </p:nvCxnSpPr>
        <p:spPr>
          <a:xfrm>
            <a:off x="402664" y="3456057"/>
            <a:ext cx="896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8D696DBA-FBEB-4FAE-0C74-3D5BF06A1898}"/>
              </a:ext>
            </a:extLst>
          </p:cNvPr>
          <p:cNvCxnSpPr/>
          <p:nvPr/>
        </p:nvCxnSpPr>
        <p:spPr>
          <a:xfrm>
            <a:off x="402664" y="4629027"/>
            <a:ext cx="896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B2D8C6B3-BB68-ADA5-12F1-523C11EDCEC0}"/>
              </a:ext>
            </a:extLst>
          </p:cNvPr>
          <p:cNvSpPr txBox="1"/>
          <p:nvPr/>
        </p:nvSpPr>
        <p:spPr>
          <a:xfrm>
            <a:off x="325666" y="1339870"/>
            <a:ext cx="3682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함초롬돋움" panose="020B0604000101010101" pitchFamily="50" charset="-127"/>
              </a:rPr>
              <a:t>신청자 정보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C7EB0D48-884F-801D-6E67-CFD3817DF3CD}"/>
              </a:ext>
            </a:extLst>
          </p:cNvPr>
          <p:cNvSpPr/>
          <p:nvPr/>
        </p:nvSpPr>
        <p:spPr>
          <a:xfrm>
            <a:off x="181807" y="1370091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0AB461D-547B-200B-362F-77FDB991BF34}"/>
              </a:ext>
            </a:extLst>
          </p:cNvPr>
          <p:cNvSpPr/>
          <p:nvPr/>
        </p:nvSpPr>
        <p:spPr>
          <a:xfrm>
            <a:off x="181807" y="361768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6BB01BB-1AB2-BD7A-F53F-9618EB0DD1C3}"/>
              </a:ext>
            </a:extLst>
          </p:cNvPr>
          <p:cNvSpPr txBox="1"/>
          <p:nvPr/>
        </p:nvSpPr>
        <p:spPr>
          <a:xfrm>
            <a:off x="8509917" y="3602178"/>
            <a:ext cx="936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* </a:t>
            </a:r>
            <a:r>
              <a: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함초롬돋움" panose="020B0604000101010101" pitchFamily="50" charset="-127"/>
              </a:rPr>
              <a:t>필수입력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함초롬돋움"/>
              <a:ea typeface="함초롬돋움"/>
              <a:cs typeface="함초롬돋움" panose="020B0604000101010101" pitchFamily="50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0B808E3-7CE7-6892-58BD-8B0B332CE3F8}"/>
              </a:ext>
            </a:extLst>
          </p:cNvPr>
          <p:cNvSpPr/>
          <p:nvPr/>
        </p:nvSpPr>
        <p:spPr>
          <a:xfrm>
            <a:off x="2029460" y="399494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3-1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graphicFrame>
        <p:nvGraphicFramePr>
          <p:cNvPr id="162" name="표 7">
            <a:extLst>
              <a:ext uri="{FF2B5EF4-FFF2-40B4-BE49-F238E27FC236}">
                <a16:creationId xmlns:a16="http://schemas.microsoft.com/office/drawing/2014/main" id="{C3789097-7706-C5B0-5CA2-21B766DFB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080001"/>
              </p:ext>
            </p:extLst>
          </p:nvPr>
        </p:nvGraphicFramePr>
        <p:xfrm>
          <a:off x="400734" y="5091675"/>
          <a:ext cx="8964000" cy="1296113"/>
        </p:xfrm>
        <a:graphic>
          <a:graphicData uri="http://schemas.openxmlformats.org/drawingml/2006/table">
            <a:tbl>
              <a:tblPr firstRow="1" bandRow="1"/>
              <a:tblGrid>
                <a:gridCol w="1800000">
                  <a:extLst>
                    <a:ext uri="{9D8B030D-6E8A-4147-A177-3AD203B41FA5}">
                      <a16:colId xmlns:a16="http://schemas.microsoft.com/office/drawing/2014/main" val="2485709317"/>
                    </a:ext>
                  </a:extLst>
                </a:gridCol>
                <a:gridCol w="7164000">
                  <a:extLst>
                    <a:ext uri="{9D8B030D-6E8A-4147-A177-3AD203B41FA5}">
                      <a16:colId xmlns:a16="http://schemas.microsoft.com/office/drawing/2014/main" val="1943532948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782320" marR="0" indent="-78232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투자사 증빙서류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lang="ko-KR" altLang="en-US" sz="900" b="1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1pPr>
                      <a:lvl2pPr marL="3714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2pPr>
                      <a:lvl3pPr marL="7429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3pPr>
                      <a:lvl4pPr marL="11144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4pPr>
                      <a:lvl5pPr marL="14859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5pPr>
                      <a:lvl6pPr marL="185737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6pPr>
                      <a:lvl7pPr marL="222885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7pPr>
                      <a:lvl8pPr marL="2600325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8pPr>
                      <a:lvl9pPr marL="2971800" algn="l" defTabSz="742950" rtl="0" eaLnBrk="1" latinLnBrk="1" hangingPunct="1">
                        <a:defRPr sz="1463" b="1" kern="1200">
                          <a:solidFill>
                            <a:schemeClr val="lt1"/>
                          </a:solidFill>
                          <a:latin typeface="함초롬돋움"/>
                          <a:ea typeface="함초롬돋움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84138" marR="0" lvl="0" indent="-8413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창업투자회사 등록증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창업기획자 등록증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금융투자업 등록증만 가능합니다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4234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97790" marR="0" indent="-97790" algn="l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재직증명서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</a:p>
                    <a:p>
                      <a:pPr marL="97790" marR="0" indent="-97790" algn="l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신청일 기준 </a:t>
                      </a:r>
                      <a:r>
                        <a:rPr lang="en-US" altLang="ko-KR" sz="9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9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 내</a:t>
                      </a:r>
                      <a:r>
                        <a:rPr lang="en-US" altLang="ko-KR" sz="9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8732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782320" marR="0" indent="-78232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개인정보 수집 이용 동의서 </a:t>
                      </a:r>
                      <a:r>
                        <a:rPr lang="en-US" altLang="ko-KR" sz="9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lang="ko-KR" altLang="en-US" sz="900" b="1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64770" marT="17907" marB="17907" anchor="ctr">
                    <a:lnL w="12700" cmpd="sng">
                      <a:noFill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543195"/>
                  </a:ext>
                </a:extLst>
              </a:tr>
            </a:tbl>
          </a:graphicData>
        </a:graphic>
      </p:graphicFrame>
      <p:sp>
        <p:nvSpPr>
          <p:cNvPr id="163" name="TextBox 162">
            <a:extLst>
              <a:ext uri="{FF2B5EF4-FFF2-40B4-BE49-F238E27FC236}">
                <a16:creationId xmlns:a16="http://schemas.microsoft.com/office/drawing/2014/main" id="{4C8CF396-C2A9-8B00-12ED-2CE89D4D594F}"/>
              </a:ext>
            </a:extLst>
          </p:cNvPr>
          <p:cNvSpPr txBox="1"/>
          <p:nvPr/>
        </p:nvSpPr>
        <p:spPr>
          <a:xfrm>
            <a:off x="325666" y="4771117"/>
            <a:ext cx="3682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  <a:cs typeface="함초롬돋움" panose="020B0604000101010101" pitchFamily="50" charset="-127"/>
              </a:rPr>
              <a:t>제출서류 등록</a:t>
            </a:r>
          </a:p>
        </p:txBody>
      </p: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B23E20B9-6B14-39C2-7437-3D561D5DB874}"/>
              </a:ext>
            </a:extLst>
          </p:cNvPr>
          <p:cNvCxnSpPr>
            <a:cxnSpLocks/>
          </p:cNvCxnSpPr>
          <p:nvPr/>
        </p:nvCxnSpPr>
        <p:spPr>
          <a:xfrm>
            <a:off x="402664" y="5080678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A9920F6-1B47-B716-8A49-EFCF89F08297}"/>
              </a:ext>
            </a:extLst>
          </p:cNvPr>
          <p:cNvSpPr/>
          <p:nvPr/>
        </p:nvSpPr>
        <p:spPr>
          <a:xfrm>
            <a:off x="2295277" y="5134997"/>
            <a:ext cx="3780000" cy="2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72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함초롬돋움" panose="020B0604000101010101" pitchFamily="50" charset="-127"/>
                <a:cs typeface="함초롬돋움" panose="020B0604000101010101" pitchFamily="50" charset="-127"/>
              </a:rPr>
              <a:t>창업투자회사 등록증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.pdf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(10 MB)</a:t>
            </a:r>
          </a:p>
        </p:txBody>
      </p:sp>
      <p:sp>
        <p:nvSpPr>
          <p:cNvPr id="166" name="사각형: 둥근 모서리 242">
            <a:extLst>
              <a:ext uri="{FF2B5EF4-FFF2-40B4-BE49-F238E27FC236}">
                <a16:creationId xmlns:a16="http://schemas.microsoft.com/office/drawing/2014/main" id="{50EDBD98-7261-F4BA-6E44-032937D95226}"/>
              </a:ext>
            </a:extLst>
          </p:cNvPr>
          <p:cNvSpPr/>
          <p:nvPr/>
        </p:nvSpPr>
        <p:spPr>
          <a:xfrm>
            <a:off x="6132909" y="5134997"/>
            <a:ext cx="612000" cy="252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파일선택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F717877-4F60-4FC1-0E19-F0365AC3C2F4}"/>
              </a:ext>
            </a:extLst>
          </p:cNvPr>
          <p:cNvSpPr txBox="1"/>
          <p:nvPr/>
        </p:nvSpPr>
        <p:spPr>
          <a:xfrm>
            <a:off x="8509917" y="4787300"/>
            <a:ext cx="936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spc="0" dirty="0">
                <a:solidFill>
                  <a:srgbClr val="FF0000"/>
                </a:solidFill>
                <a:effectLst/>
                <a:latin typeface="+mn-ea"/>
                <a:ea typeface="+mn-ea"/>
              </a:rPr>
              <a:t>* </a:t>
            </a:r>
            <a:r>
              <a:rPr kumimoji="1" lang="ko-KR" altLang="en-US" sz="8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ea typeface="+mn-ea"/>
                <a:cs typeface="함초롬돋움" panose="020B0604000101010101" pitchFamily="50" charset="-127"/>
              </a:rPr>
              <a:t>필수입력</a:t>
            </a:r>
            <a:endParaRPr kumimoji="1" lang="ko-KR" altLang="en-US" sz="800" dirty="0">
              <a:solidFill>
                <a:schemeClr val="tx1">
                  <a:lumMod val="65000"/>
                  <a:lumOff val="35000"/>
                </a:schemeClr>
              </a:solidFill>
              <a:cs typeface="함초롬돋움" panose="020B0604000101010101" pitchFamily="50" charset="-127"/>
            </a:endParaRPr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FA380E34-978B-836F-D49C-BBB6747A9D5C}"/>
              </a:ext>
            </a:extLst>
          </p:cNvPr>
          <p:cNvSpPr/>
          <p:nvPr/>
        </p:nvSpPr>
        <p:spPr>
          <a:xfrm>
            <a:off x="181807" y="478515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4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D5C5C555-E277-8DF7-2E03-BA4A76D63B9F}"/>
              </a:ext>
            </a:extLst>
          </p:cNvPr>
          <p:cNvSpPr/>
          <p:nvPr/>
        </p:nvSpPr>
        <p:spPr>
          <a:xfrm>
            <a:off x="6808423" y="514528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4-1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0E6D36C8-13A2-F104-5D41-E8E6F4879BEB}"/>
              </a:ext>
            </a:extLst>
          </p:cNvPr>
          <p:cNvSpPr/>
          <p:nvPr/>
        </p:nvSpPr>
        <p:spPr>
          <a:xfrm>
            <a:off x="2295277" y="5693797"/>
            <a:ext cx="3780000" cy="2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72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</a:rPr>
              <a:t>재직증명서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.pdf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(20 MB)</a:t>
            </a:r>
          </a:p>
        </p:txBody>
      </p:sp>
      <p:sp>
        <p:nvSpPr>
          <p:cNvPr id="193" name="사각형: 둥근 모서리 242">
            <a:extLst>
              <a:ext uri="{FF2B5EF4-FFF2-40B4-BE49-F238E27FC236}">
                <a16:creationId xmlns:a16="http://schemas.microsoft.com/office/drawing/2014/main" id="{BA74EBE9-35DD-6F61-113C-4B0922F988D0}"/>
              </a:ext>
            </a:extLst>
          </p:cNvPr>
          <p:cNvSpPr/>
          <p:nvPr/>
        </p:nvSpPr>
        <p:spPr>
          <a:xfrm>
            <a:off x="6132909" y="5693797"/>
            <a:ext cx="612000" cy="252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파일선택</a:t>
            </a: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D2287D1-EF7F-7B73-243F-42210BE4B280}"/>
              </a:ext>
            </a:extLst>
          </p:cNvPr>
          <p:cNvSpPr/>
          <p:nvPr/>
        </p:nvSpPr>
        <p:spPr>
          <a:xfrm>
            <a:off x="2295277" y="6079877"/>
            <a:ext cx="3780000" cy="2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72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</a:rPr>
              <a:t>개인정보 수집 이용 동의서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.pdf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(20 MB)</a:t>
            </a:r>
          </a:p>
        </p:txBody>
      </p:sp>
      <p:sp>
        <p:nvSpPr>
          <p:cNvPr id="195" name="사각형: 둥근 모서리 242">
            <a:extLst>
              <a:ext uri="{FF2B5EF4-FFF2-40B4-BE49-F238E27FC236}">
                <a16:creationId xmlns:a16="http://schemas.microsoft.com/office/drawing/2014/main" id="{A08ADD95-808B-9A11-BF03-8468D850CB43}"/>
              </a:ext>
            </a:extLst>
          </p:cNvPr>
          <p:cNvSpPr/>
          <p:nvPr/>
        </p:nvSpPr>
        <p:spPr>
          <a:xfrm>
            <a:off x="6132909" y="6079877"/>
            <a:ext cx="612000" cy="252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파일선택</a:t>
            </a:r>
          </a:p>
        </p:txBody>
      </p:sp>
      <p:graphicFrame>
        <p:nvGraphicFramePr>
          <p:cNvPr id="200" name="Group 974">
            <a:extLst>
              <a:ext uri="{FF2B5EF4-FFF2-40B4-BE49-F238E27FC236}">
                <a16:creationId xmlns:a16="http://schemas.microsoft.com/office/drawing/2014/main" id="{DE83EC16-6D47-EB8F-99C1-DF8359140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114095"/>
              </p:ext>
            </p:extLst>
          </p:nvPr>
        </p:nvGraphicFramePr>
        <p:xfrm>
          <a:off x="9680490" y="1691003"/>
          <a:ext cx="2340000" cy="311424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Arial Unicode MS"/>
                          <a:ea typeface="나눔바른고딕" panose="020B0603020101020101"/>
                        </a:rPr>
                        <a:t>타이틀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신청자 정보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휴대폰번호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이메일 주소 디폴트 세팅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회원가입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입력한 정보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신청기업 정보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투자분야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소속기관명 필수 입력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소속기관명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: KAIA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회원정보 연계하여 입력된 기관명 존재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화면에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미입력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후 등록버튼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얼럿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소속기관명을 입력해주세요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제출서류 등록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공고 제출서류별 파일 첨부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4-1)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파일선택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파일 탐색기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미등록 후 등록버튼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얼럿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제출서류를 모두 첨부해주세요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4-2)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다운로드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개인정보 수집 이용 동의서 양식 파일 다운로드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1" name="타원 200">
            <a:extLst>
              <a:ext uri="{FF2B5EF4-FFF2-40B4-BE49-F238E27FC236}">
                <a16:creationId xmlns:a16="http://schemas.microsoft.com/office/drawing/2014/main" id="{55409181-1E3A-7F61-171E-C534A90B0FBB}"/>
              </a:ext>
            </a:extLst>
          </p:cNvPr>
          <p:cNvSpPr/>
          <p:nvPr/>
        </p:nvSpPr>
        <p:spPr>
          <a:xfrm>
            <a:off x="3946151" y="889324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08CE1-0B8C-DA68-8D58-FC73D186FE65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투자자 등록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0F79D-2DD1-58A0-E67F-0DBED697E9A2}"/>
              </a:ext>
            </a:extLst>
          </p:cNvPr>
          <p:cNvSpPr txBox="1"/>
          <p:nvPr/>
        </p:nvSpPr>
        <p:spPr>
          <a:xfrm>
            <a:off x="10355844" y="1092566"/>
            <a:ext cx="166409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마이페이지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나의 활동내역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투자자 등록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E81BC2-718E-DB79-BCE0-D31441B95E11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마이페이지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lang="ko-KR" altLang="en-US" sz="1050" dirty="0">
                <a:solidFill>
                  <a:srgbClr val="7F7F7F"/>
                </a:solidFill>
                <a:latin typeface="함초롬돋움"/>
                <a:ea typeface="함초롬돋움"/>
              </a:rPr>
              <a:t> 나의 활동내역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50" b="1" dirty="0">
                <a:solidFill>
                  <a:prstClr val="black"/>
                </a:solidFill>
                <a:latin typeface="함초롬돋움"/>
                <a:ea typeface="함초롬돋움"/>
              </a:rPr>
              <a:t>투자자 등록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232A5C-0543-4DE7-B987-D4D654E074CD}"/>
              </a:ext>
            </a:extLst>
          </p:cNvPr>
          <p:cNvGrpSpPr/>
          <p:nvPr/>
        </p:nvGrpSpPr>
        <p:grpSpPr>
          <a:xfrm>
            <a:off x="6802541" y="6079877"/>
            <a:ext cx="828000" cy="252000"/>
            <a:chOff x="7585344" y="2381757"/>
            <a:chExt cx="828000" cy="252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40B8C7E-6451-F106-F68F-9CD0A4499EC4}"/>
                </a:ext>
              </a:extLst>
            </p:cNvPr>
            <p:cNvSpPr/>
            <p:nvPr/>
          </p:nvSpPr>
          <p:spPr>
            <a:xfrm>
              <a:off x="7585344" y="2381757"/>
              <a:ext cx="828000" cy="25200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lIns="30600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함초롬돋움"/>
                  <a:ea typeface="함초롬돋움"/>
                  <a:cs typeface="+mn-cs"/>
                </a:rPr>
                <a:t>다운로드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AB16581-470C-D656-7CD0-9F554A145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94427" y="2443259"/>
              <a:ext cx="129600" cy="129600"/>
            </a:xfrm>
            <a:prstGeom prst="rect">
              <a:avLst/>
            </a:prstGeom>
          </p:spPr>
        </p:pic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1F37AC7E-FD34-4A95-99F3-64F58DC4F25E}"/>
              </a:ext>
            </a:extLst>
          </p:cNvPr>
          <p:cNvSpPr/>
          <p:nvPr/>
        </p:nvSpPr>
        <p:spPr>
          <a:xfrm>
            <a:off x="7688173" y="6096421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4-2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D9BFC7-8C97-C121-51AA-AA475F7072D8}"/>
              </a:ext>
            </a:extLst>
          </p:cNvPr>
          <p:cNvSpPr/>
          <p:nvPr/>
        </p:nvSpPr>
        <p:spPr>
          <a:xfrm>
            <a:off x="2297523" y="4329998"/>
            <a:ext cx="3777754" cy="252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 dirty="0">
                <a:solidFill>
                  <a:schemeClr val="tx1"/>
                </a:solidFill>
                <a:latin typeface="+mj-ea"/>
                <a:ea typeface="함초롬돋움"/>
                <a:cs typeface="+mn-cs"/>
              </a:rPr>
              <a:t>㈜ 기업명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21A3A2D-3D06-29EE-D100-E7234514B006}"/>
              </a:ext>
            </a:extLst>
          </p:cNvPr>
          <p:cNvGrpSpPr/>
          <p:nvPr/>
        </p:nvGrpSpPr>
        <p:grpSpPr>
          <a:xfrm>
            <a:off x="2301663" y="3962977"/>
            <a:ext cx="1440000" cy="252000"/>
            <a:chOff x="2377079" y="3631174"/>
            <a:chExt cx="1440000" cy="2520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88E0BD1-94FC-F246-4503-885BD5A1EBC8}"/>
                </a:ext>
              </a:extLst>
            </p:cNvPr>
            <p:cNvSpPr/>
            <p:nvPr/>
          </p:nvSpPr>
          <p:spPr>
            <a:xfrm>
              <a:off x="2377079" y="3631174"/>
              <a:ext cx="1440000" cy="252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lIns="108000" r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rPr>
                <a:t>12</a:t>
              </a:r>
              <a:r>
                <a:rPr lang="ko-KR" altLang="en-US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rPr>
                <a:t>대 </a:t>
              </a:r>
              <a:r>
                <a:rPr lang="en-US" altLang="ko-KR" sz="9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rPr>
                <a:t>STAR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A2C47E3-6905-B5DF-EE23-EAA9138C8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191" y="3701077"/>
              <a:ext cx="108000" cy="108000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FDB48AE-EB1C-F382-4263-A6365A5222FC}"/>
              </a:ext>
            </a:extLst>
          </p:cNvPr>
          <p:cNvSpPr/>
          <p:nvPr/>
        </p:nvSpPr>
        <p:spPr>
          <a:xfrm>
            <a:off x="3785766" y="3964238"/>
            <a:ext cx="3777754" cy="252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n-ea"/>
                <a:cs typeface="+mn-cs"/>
              </a:rPr>
              <a:t>추가입력 투자분야</a:t>
            </a:r>
            <a:endParaRPr lang="ko-KR" altLang="en-US" sz="900" kern="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함초롬돋움"/>
              <a:cs typeface="+mn-cs"/>
            </a:endParaRPr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8E276890-9A4C-2301-4821-B784D3CFAEE7}"/>
              </a:ext>
            </a:extLst>
          </p:cNvPr>
          <p:cNvSpPr/>
          <p:nvPr/>
        </p:nvSpPr>
        <p:spPr>
          <a:xfrm rot="2700000">
            <a:off x="5895270" y="5205879"/>
            <a:ext cx="108000" cy="108000"/>
          </a:xfrm>
          <a:prstGeom prst="plus">
            <a:avLst>
              <a:gd name="adj" fmla="val 426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8" name="십자형 17">
            <a:extLst>
              <a:ext uri="{FF2B5EF4-FFF2-40B4-BE49-F238E27FC236}">
                <a16:creationId xmlns:a16="http://schemas.microsoft.com/office/drawing/2014/main" id="{DE1A4372-6274-1C29-3829-4CCC8B196F5A}"/>
              </a:ext>
            </a:extLst>
          </p:cNvPr>
          <p:cNvSpPr/>
          <p:nvPr/>
        </p:nvSpPr>
        <p:spPr>
          <a:xfrm rot="2700000">
            <a:off x="5895270" y="5770083"/>
            <a:ext cx="108000" cy="108000"/>
          </a:xfrm>
          <a:prstGeom prst="plus">
            <a:avLst>
              <a:gd name="adj" fmla="val 426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9" name="십자형 18">
            <a:extLst>
              <a:ext uri="{FF2B5EF4-FFF2-40B4-BE49-F238E27FC236}">
                <a16:creationId xmlns:a16="http://schemas.microsoft.com/office/drawing/2014/main" id="{32DAF3C8-3431-3D9E-A699-51EFD3A049E7}"/>
              </a:ext>
            </a:extLst>
          </p:cNvPr>
          <p:cNvSpPr/>
          <p:nvPr/>
        </p:nvSpPr>
        <p:spPr>
          <a:xfrm rot="2700000">
            <a:off x="5895270" y="6149463"/>
            <a:ext cx="108000" cy="108000"/>
          </a:xfrm>
          <a:prstGeom prst="plus">
            <a:avLst>
              <a:gd name="adj" fmla="val 426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9471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D103-E2A0-3A7D-69AA-371CD3E1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831E5589-C498-7DF4-8356-9366903A1E3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나눔바른고딕" panose="020B0603020101020101"/>
                <a:cs typeface="+mn-cs"/>
              </a:rPr>
              <a:t>-</a:t>
            </a:r>
            <a:endParaRPr kumimoji="0" lang="ko-KR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나눔바른고딕" panose="020B0603020101020101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A215C4-DC5A-004F-EE3F-DC9FB8A72E10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html</a:t>
            </a:r>
            <a:endParaRPr kumimoji="0" lang="ko-KR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2EA837-5B6D-499B-15C5-EEEC236D347E}"/>
              </a:ext>
            </a:extLst>
          </p:cNvPr>
          <p:cNvSpPr/>
          <p:nvPr/>
        </p:nvSpPr>
        <p:spPr>
          <a:xfrm>
            <a:off x="417269" y="1101166"/>
            <a:ext cx="8910000" cy="747087"/>
          </a:xfrm>
          <a:prstGeom prst="rect">
            <a:avLst/>
          </a:prstGeom>
          <a:solidFill>
            <a:srgbClr val="F3F3F3"/>
          </a:solidFill>
          <a:ln w="3175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15B623-6380-778C-4951-C6B3945C0E1F}"/>
              </a:ext>
            </a:extLst>
          </p:cNvPr>
          <p:cNvSpPr/>
          <p:nvPr/>
        </p:nvSpPr>
        <p:spPr>
          <a:xfrm>
            <a:off x="536195" y="1219033"/>
            <a:ext cx="8607805" cy="480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dirty="0">
                <a:solidFill>
                  <a:prstClr val="black"/>
                </a:solidFill>
                <a:latin typeface="함초롬돋움"/>
                <a:ea typeface="함초롬돋움"/>
              </a:rPr>
              <a:t>기업의 투자신청정보는 투자 목적 이외에 다른 목적으로 활용할 수 없으며</a:t>
            </a:r>
            <a:r>
              <a:rPr lang="en-US" altLang="ko-KR" sz="900" dirty="0">
                <a:solidFill>
                  <a:prstClr val="black"/>
                </a:solidFill>
                <a:latin typeface="함초롬돋움"/>
                <a:ea typeface="함초롬돋움"/>
              </a:rPr>
              <a:t>, </a:t>
            </a:r>
            <a:r>
              <a:rPr lang="ko-KR" altLang="en-US" sz="900" dirty="0">
                <a:solidFill>
                  <a:prstClr val="black"/>
                </a:solidFill>
                <a:latin typeface="함초롬돋움"/>
                <a:ea typeface="함초롬돋움"/>
              </a:rPr>
              <a:t>이를 위반할 경우 법적 책임이 따를 수 있습니다</a:t>
            </a:r>
            <a:r>
              <a:rPr lang="en-US" altLang="ko-KR" sz="900" dirty="0">
                <a:solidFill>
                  <a:prstClr val="black"/>
                </a:solidFill>
                <a:latin typeface="함초롬돋움"/>
                <a:ea typeface="함초롬돋움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투자자 등록 후에는 기업지원허브 기업 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IR Net &gt; </a:t>
            </a:r>
            <a:r>
              <a:rPr kumimoji="0" lang="ko-KR" altLang="en-US" sz="9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투자사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목록에 보여집니다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. 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36CB1-2470-FD31-72D1-AFB7CC340BA4}"/>
              </a:ext>
            </a:extLst>
          </p:cNvPr>
          <p:cNvSpPr txBox="1"/>
          <p:nvPr/>
        </p:nvSpPr>
        <p:spPr>
          <a:xfrm>
            <a:off x="66840" y="126321"/>
            <a:ext cx="1612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투자자 등록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수정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9AA8D-D65A-79C3-AB2C-BD985D9758AA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투자자 등록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Unicode MS"/>
                <a:ea typeface="나눔바른고딕" panose="020B0603020101020101"/>
                <a:cs typeface="+mn-cs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B31909-2985-F25D-EDED-06AE21472AE4}"/>
              </a:ext>
            </a:extLst>
          </p:cNvPr>
          <p:cNvSpPr txBox="1"/>
          <p:nvPr/>
        </p:nvSpPr>
        <p:spPr>
          <a:xfrm>
            <a:off x="10355844" y="1092566"/>
            <a:ext cx="166409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마이페이지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나의 활동내역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투자자 등록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553829-F66F-BA7B-A8B6-2DDF80001410}"/>
              </a:ext>
            </a:extLst>
          </p:cNvPr>
          <p:cNvSpPr txBox="1"/>
          <p:nvPr/>
        </p:nvSpPr>
        <p:spPr>
          <a:xfrm>
            <a:off x="325666" y="791605"/>
            <a:ext cx="3682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  <a:cs typeface="함초롬돋움" panose="020B0604000101010101" pitchFamily="50" charset="-127"/>
              </a:rPr>
              <a:t>이용 수칙 동의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B04060-EC4F-EA29-C781-994F8C77B295}"/>
              </a:ext>
            </a:extLst>
          </p:cNvPr>
          <p:cNvCxnSpPr>
            <a:cxnSpLocks/>
          </p:cNvCxnSpPr>
          <p:nvPr/>
        </p:nvCxnSpPr>
        <p:spPr>
          <a:xfrm>
            <a:off x="402664" y="1101166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3559EF4A-F95C-682A-DC5D-7E1948641B04}"/>
              </a:ext>
            </a:extLst>
          </p:cNvPr>
          <p:cNvSpPr/>
          <p:nvPr/>
        </p:nvSpPr>
        <p:spPr>
          <a:xfrm>
            <a:off x="181807" y="82182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5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4F1FB92-0CDA-8AFF-DB23-3C186DF4722D}"/>
              </a:ext>
            </a:extLst>
          </p:cNvPr>
          <p:cNvGrpSpPr/>
          <p:nvPr/>
        </p:nvGrpSpPr>
        <p:grpSpPr>
          <a:xfrm>
            <a:off x="7034902" y="1293684"/>
            <a:ext cx="939811" cy="369822"/>
            <a:chOff x="7034902" y="1293684"/>
            <a:chExt cx="939811" cy="36982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A86027A-4F61-A46D-243C-81707D81CA9B}"/>
                </a:ext>
              </a:extLst>
            </p:cNvPr>
            <p:cNvGrpSpPr/>
            <p:nvPr/>
          </p:nvGrpSpPr>
          <p:grpSpPr>
            <a:xfrm>
              <a:off x="7034902" y="1293684"/>
              <a:ext cx="904545" cy="165543"/>
              <a:chOff x="404026" y="5816031"/>
              <a:chExt cx="904545" cy="165543"/>
            </a:xfrm>
          </p:grpSpPr>
          <p:sp>
            <p:nvSpPr>
              <p:cNvPr id="17" name="Text">
                <a:extLst>
                  <a:ext uri="{FF2B5EF4-FFF2-40B4-BE49-F238E27FC236}">
                    <a16:creationId xmlns:a16="http://schemas.microsoft.com/office/drawing/2014/main" id="{E1587F40-33C5-2C1C-40F5-AC9C46552427}"/>
                  </a:ext>
                </a:extLst>
              </p:cNvPr>
              <p:cNvSpPr txBox="1"/>
              <p:nvPr/>
            </p:nvSpPr>
            <p:spPr>
              <a:xfrm>
                <a:off x="624088" y="5816031"/>
                <a:ext cx="684483" cy="1543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strike="noStrike" kern="1200" cap="none" spc="0" normalizeH="0" baseline="0" noProof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함초롬돋움"/>
                    <a:ea typeface="함초롬돋움"/>
                    <a:cs typeface="KoPubWorld돋움체_Pro Light" panose="00000300000000000000" pitchFamily="50" charset="-127"/>
                  </a:rPr>
                  <a:t>동의합니다</a:t>
                </a:r>
                <a:r>
                  <a:rPr kumimoji="0" lang="en-US" altLang="ko-KR" sz="900" b="0" i="0" strike="noStrike" kern="1200" cap="none" spc="0" normalizeH="0" baseline="0" noProof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함초롬돋움"/>
                    <a:ea typeface="함초롬돋움"/>
                    <a:cs typeface="KoPubWorld돋움체_Pro Light" panose="00000300000000000000" pitchFamily="50" charset="-127"/>
                  </a:rPr>
                  <a:t>. </a:t>
                </a:r>
                <a:r>
                  <a:rPr kumimoji="0" lang="en-US" altLang="ko-KR" sz="900" b="0" i="0" strike="noStrike" kern="1200" cap="none" spc="0" normalizeH="0" baseline="0" noProof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함초롬돋움"/>
                    <a:ea typeface="함초롬돋움"/>
                    <a:cs typeface="KoPubWorld돋움체_Pro Light" panose="00000300000000000000" pitchFamily="50" charset="-127"/>
                  </a:rPr>
                  <a:t>*</a:t>
                </a:r>
                <a:endParaRPr kumimoji="0" lang="en-US" sz="900" b="0" i="0" strike="noStrike" kern="1200" cap="none" spc="0" normalizeH="0" baseline="0" noProof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함초롬돋움"/>
                  <a:ea typeface="함초롬돋움"/>
                  <a:cs typeface="KoPubWorld돋움체_Pro Light" panose="00000300000000000000" pitchFamily="50" charset="-127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EFC4FD7-6712-5112-4651-3F55234BD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04026" y="5819574"/>
                <a:ext cx="162000" cy="162000"/>
              </a:xfrm>
              <a:prstGeom prst="rect">
                <a:avLst/>
              </a:prstGeom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A70DAF7-2994-1BA3-97B4-162E4120E1FE}"/>
                </a:ext>
              </a:extLst>
            </p:cNvPr>
            <p:cNvGrpSpPr/>
            <p:nvPr/>
          </p:nvGrpSpPr>
          <p:grpSpPr>
            <a:xfrm>
              <a:off x="7034902" y="1497963"/>
              <a:ext cx="939811" cy="165543"/>
              <a:chOff x="404026" y="5816031"/>
              <a:chExt cx="939811" cy="165543"/>
            </a:xfrm>
          </p:grpSpPr>
          <p:sp>
            <p:nvSpPr>
              <p:cNvPr id="15" name="Text">
                <a:extLst>
                  <a:ext uri="{FF2B5EF4-FFF2-40B4-BE49-F238E27FC236}">
                    <a16:creationId xmlns:a16="http://schemas.microsoft.com/office/drawing/2014/main" id="{C3673A9C-8B2B-95A3-1402-9D987EA35BBE}"/>
                  </a:ext>
                </a:extLst>
              </p:cNvPr>
              <p:cNvSpPr txBox="1"/>
              <p:nvPr/>
            </p:nvSpPr>
            <p:spPr>
              <a:xfrm>
                <a:off x="624088" y="5816031"/>
                <a:ext cx="719749" cy="1543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strike="noStrike" kern="1200" cap="none" spc="0" normalizeH="0" baseline="0" noProof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함초롬돋움"/>
                    <a:ea typeface="함초롬돋움"/>
                    <a:cs typeface="KoPubWorld돋움체_Pro Light" panose="00000300000000000000" pitchFamily="50" charset="-127"/>
                  </a:rPr>
                  <a:t>동의합니다</a:t>
                </a:r>
                <a:r>
                  <a:rPr kumimoji="0" lang="en-US" altLang="ko-KR" sz="900" b="0" i="0" strike="noStrike" kern="1200" cap="none" spc="0" normalizeH="0" baseline="0" noProof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함초롬돋움"/>
                    <a:ea typeface="함초롬돋움"/>
                    <a:cs typeface="KoPubWorld돋움체_Pro Light" panose="00000300000000000000" pitchFamily="50" charset="-127"/>
                  </a:rPr>
                  <a:t>. </a:t>
                </a:r>
                <a:r>
                  <a:rPr kumimoji="0" lang="en-US" altLang="ko-KR" sz="900" b="0" i="0" strike="noStrike" kern="1200" cap="none" spc="0" normalizeH="0" baseline="0" noProof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함초롬돋움"/>
                    <a:ea typeface="함초롬돋움"/>
                    <a:cs typeface="KoPubWorld돋움체_Pro Light" panose="00000300000000000000" pitchFamily="50" charset="-127"/>
                  </a:rPr>
                  <a:t>* </a:t>
                </a:r>
                <a:endParaRPr kumimoji="0" lang="en-US" sz="900" b="0" i="0" strike="noStrike" kern="1200" cap="none" spc="0" normalizeH="0" baseline="0" noProof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함초롬돋움"/>
                  <a:ea typeface="함초롬돋움"/>
                  <a:cs typeface="KoPubWorld돋움체_Pro Light" panose="00000300000000000000" pitchFamily="50" charset="-127"/>
                </a:endParaRP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9E56EA1-F15A-9251-D042-E8BD2158B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04026" y="5819574"/>
                <a:ext cx="162000" cy="162000"/>
              </a:xfrm>
              <a:prstGeom prst="rect">
                <a:avLst/>
              </a:prstGeom>
            </p:spPr>
          </p:pic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F908E30-ADA9-96FA-D5DC-895C1B24C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65597" y="1544845"/>
              <a:ext cx="114300" cy="8572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3D65A6B-D7C9-E396-4E57-53115FE9D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65597" y="1336614"/>
              <a:ext cx="114300" cy="85725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38BC42-813D-B14A-FBBA-631C22AEAB82}"/>
              </a:ext>
            </a:extLst>
          </p:cNvPr>
          <p:cNvGrpSpPr/>
          <p:nvPr/>
        </p:nvGrpSpPr>
        <p:grpSpPr>
          <a:xfrm>
            <a:off x="3748406" y="3105000"/>
            <a:ext cx="2247727" cy="324000"/>
            <a:chOff x="3241501" y="4059890"/>
            <a:chExt cx="2226257" cy="28800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F1F70B4-4471-5FAA-71CB-FD51F0F15F7F}"/>
                </a:ext>
              </a:extLst>
            </p:cNvPr>
            <p:cNvSpPr/>
            <p:nvPr/>
          </p:nvSpPr>
          <p:spPr bwMode="auto">
            <a:xfrm>
              <a:off x="4398075" y="4059890"/>
              <a:ext cx="1069683" cy="288000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tIns="0" bIns="0" rtlCol="0" anchor="ctr"/>
            <a:lstStyle/>
            <a:p>
              <a:pPr algn="ctr" latinLnBrk="0"/>
              <a:r>
                <a:rPr lang="ko-KR" altLang="en-US" sz="1000" kern="0" dirty="0">
                  <a:solidFill>
                    <a:schemeClr val="bg1"/>
                  </a:solidFill>
                  <a:latin typeface="+mn-ea"/>
                </a:rPr>
                <a:t>저장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1FAFA61-07D6-23DF-F792-91464A3E30FE}"/>
                </a:ext>
              </a:extLst>
            </p:cNvPr>
            <p:cNvSpPr/>
            <p:nvPr/>
          </p:nvSpPr>
          <p:spPr bwMode="auto">
            <a:xfrm>
              <a:off x="3241501" y="4059890"/>
              <a:ext cx="1069683" cy="28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tIns="0" bIns="0" rtlCol="0" anchor="ctr"/>
            <a:lstStyle/>
            <a:p>
              <a:pPr algn="ctr" latinLnBrk="0"/>
              <a:r>
                <a:rPr lang="ko-KR" altLang="en-US" sz="1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취소</a:t>
              </a:r>
            </a:p>
          </p:txBody>
        </p:sp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20A8D01B-E116-0B51-B5F2-3B823CACB4B1}"/>
              </a:ext>
            </a:extLst>
          </p:cNvPr>
          <p:cNvSpPr/>
          <p:nvPr/>
        </p:nvSpPr>
        <p:spPr>
          <a:xfrm>
            <a:off x="4180405" y="352314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7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C1DFF32-9F56-F5AB-3C30-060D48FBAF5C}"/>
              </a:ext>
            </a:extLst>
          </p:cNvPr>
          <p:cNvSpPr/>
          <p:nvPr/>
        </p:nvSpPr>
        <p:spPr>
          <a:xfrm>
            <a:off x="5366408" y="352314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8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6DF083-8930-3165-971B-FE1F65097CC7}"/>
              </a:ext>
            </a:extLst>
          </p:cNvPr>
          <p:cNvSpPr/>
          <p:nvPr/>
        </p:nvSpPr>
        <p:spPr>
          <a:xfrm>
            <a:off x="417269" y="2269138"/>
            <a:ext cx="8910000" cy="551134"/>
          </a:xfrm>
          <a:prstGeom prst="rect">
            <a:avLst/>
          </a:prstGeom>
          <a:solidFill>
            <a:srgbClr val="F3F3F3"/>
          </a:solidFill>
          <a:ln w="3175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463080-6E46-AC3B-E9E0-D61DA93EAF6B}"/>
              </a:ext>
            </a:extLst>
          </p:cNvPr>
          <p:cNvSpPr/>
          <p:nvPr/>
        </p:nvSpPr>
        <p:spPr>
          <a:xfrm>
            <a:off x="536195" y="2387005"/>
            <a:ext cx="8607805" cy="272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>
                <a:solidFill>
                  <a:prstClr val="black"/>
                </a:solidFill>
                <a:latin typeface="함초롬돋움"/>
                <a:ea typeface="함초롬돋움"/>
              </a:rPr>
              <a:t>SMS </a:t>
            </a:r>
            <a:r>
              <a:rPr lang="ko-KR" altLang="en-US" sz="900" dirty="0">
                <a:solidFill>
                  <a:prstClr val="black"/>
                </a:solidFill>
                <a:latin typeface="함초롬돋움"/>
                <a:ea typeface="함초롬돋움"/>
              </a:rPr>
              <a:t>알림 수신 동의를 설정하시면 </a:t>
            </a:r>
            <a:r>
              <a:rPr lang="ko-KR" altLang="en-US" sz="900" dirty="0" err="1">
                <a:solidFill>
                  <a:prstClr val="black"/>
                </a:solidFill>
                <a:latin typeface="함초롬돋움"/>
                <a:ea typeface="함초롬돋움"/>
              </a:rPr>
              <a:t>게시글에</a:t>
            </a:r>
            <a:r>
              <a:rPr lang="ko-KR" altLang="en-US" sz="900" dirty="0">
                <a:solidFill>
                  <a:prstClr val="black"/>
                </a:solidFill>
                <a:latin typeface="함초롬돋움"/>
                <a:ea typeface="함초롬돋움"/>
              </a:rPr>
              <a:t> 대한 댓글 알림 등을 문자로 받으실 수 있습니다</a:t>
            </a:r>
            <a:r>
              <a:rPr lang="en-US" altLang="ko-KR" sz="900" dirty="0">
                <a:solidFill>
                  <a:prstClr val="black"/>
                </a:solidFill>
                <a:latin typeface="함초롬돋움"/>
                <a:ea typeface="함초롬돋움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7A810-E7DF-4419-5597-3F065F6AA64F}"/>
              </a:ext>
            </a:extLst>
          </p:cNvPr>
          <p:cNvSpPr txBox="1"/>
          <p:nvPr/>
        </p:nvSpPr>
        <p:spPr>
          <a:xfrm>
            <a:off x="325666" y="1959577"/>
            <a:ext cx="3682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black"/>
                </a:solidFill>
                <a:cs typeface="함초롬돋움" panose="020B0604000101010101" pitchFamily="50" charset="-127"/>
              </a:rPr>
              <a:t>SMS </a:t>
            </a:r>
            <a:r>
              <a:rPr kumimoji="1" lang="ko-KR" altLang="en-US" sz="1000" b="1" dirty="0">
                <a:solidFill>
                  <a:prstClr val="black"/>
                </a:solidFill>
                <a:cs typeface="함초롬돋움" panose="020B0604000101010101" pitchFamily="50" charset="-127"/>
              </a:rPr>
              <a:t>수신 동의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308C1BC-1510-B712-AFF2-BA2433835433}"/>
              </a:ext>
            </a:extLst>
          </p:cNvPr>
          <p:cNvCxnSpPr>
            <a:cxnSpLocks/>
          </p:cNvCxnSpPr>
          <p:nvPr/>
        </p:nvCxnSpPr>
        <p:spPr>
          <a:xfrm>
            <a:off x="402664" y="2269138"/>
            <a:ext cx="8964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F18DF1-D705-7AC6-C1D1-0235D1D3A3D7}"/>
              </a:ext>
            </a:extLst>
          </p:cNvPr>
          <p:cNvGrpSpPr/>
          <p:nvPr/>
        </p:nvGrpSpPr>
        <p:grpSpPr>
          <a:xfrm>
            <a:off x="7034902" y="2461656"/>
            <a:ext cx="975077" cy="165543"/>
            <a:chOff x="404026" y="5816031"/>
            <a:chExt cx="975077" cy="165543"/>
          </a:xfrm>
        </p:grpSpPr>
        <p:sp>
          <p:nvSpPr>
            <p:cNvPr id="24" name="Text">
              <a:extLst>
                <a:ext uri="{FF2B5EF4-FFF2-40B4-BE49-F238E27FC236}">
                  <a16:creationId xmlns:a16="http://schemas.microsoft.com/office/drawing/2014/main" id="{D2EB27AC-2496-9579-AA4A-70D6D196A322}"/>
                </a:ext>
              </a:extLst>
            </p:cNvPr>
            <p:cNvSpPr txBox="1"/>
            <p:nvPr/>
          </p:nvSpPr>
          <p:spPr>
            <a:xfrm>
              <a:off x="624088" y="5816031"/>
              <a:ext cx="755015" cy="15433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strike="noStrike" kern="1200" cap="none" spc="0" normalizeH="0" baseline="0" noProof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돋움"/>
                  <a:ea typeface="함초롬돋움"/>
                  <a:cs typeface="KoPubWorld돋움체_Pro Light" panose="00000300000000000000" pitchFamily="50" charset="-127"/>
                </a:rPr>
                <a:t>SMS </a:t>
              </a:r>
              <a:r>
                <a:rPr kumimoji="0" lang="ko-KR" altLang="en-US" sz="900" b="0" i="0" strike="noStrike" kern="1200" cap="none" spc="0" normalizeH="0" baseline="0" noProof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돋움"/>
                  <a:ea typeface="함초롬돋움"/>
                  <a:cs typeface="KoPubWorld돋움체_Pro Light" panose="00000300000000000000" pitchFamily="50" charset="-127"/>
                </a:rPr>
                <a:t>수신 동의</a:t>
              </a:r>
              <a:endParaRPr kumimoji="0" lang="en-US" sz="900" b="0" i="0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함초롬돋움"/>
                <a:ea typeface="함초롬돋움"/>
                <a:cs typeface="KoPubWorld돋움체_Pro Light" panose="00000300000000000000" pitchFamily="50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6E87F1E-69B1-214D-848D-878D799FE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4026" y="5819574"/>
              <a:ext cx="162000" cy="162000"/>
            </a:xfrm>
            <a:prstGeom prst="rect">
              <a:avLst/>
            </a:prstGeom>
          </p:spPr>
        </p:pic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52F89472-FBEB-ECB6-5274-20B700B6327A}"/>
              </a:ext>
            </a:extLst>
          </p:cNvPr>
          <p:cNvSpPr/>
          <p:nvPr/>
        </p:nvSpPr>
        <p:spPr>
          <a:xfrm>
            <a:off x="181807" y="198979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6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87893E2-5F9D-3EDA-F431-104C0D4A7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8202" y="2507671"/>
            <a:ext cx="114300" cy="85725"/>
          </a:xfrm>
          <a:prstGeom prst="rect">
            <a:avLst/>
          </a:prstGeom>
        </p:spPr>
      </p:pic>
      <p:graphicFrame>
        <p:nvGraphicFramePr>
          <p:cNvPr id="37" name="Group 974">
            <a:extLst>
              <a:ext uri="{FF2B5EF4-FFF2-40B4-BE49-F238E27FC236}">
                <a16:creationId xmlns:a16="http://schemas.microsoft.com/office/drawing/2014/main" id="{236C1B96-3413-8861-C5BA-35902FD0F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702890"/>
              </p:ext>
            </p:extLst>
          </p:nvPr>
        </p:nvGraphicFramePr>
        <p:xfrm>
          <a:off x="9680490" y="1691003"/>
          <a:ext cx="2340000" cy="296448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이용 수칙 동의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동의 체크 필수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미체크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후 저장버튼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얼럭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이용 수칙 동의에 체크해주세요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.’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614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SMS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수신 동의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디폴트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체크상태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SMS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수신 동의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관리자가 승인한 신규 게시물 등록 알림 발송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1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취소 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투자자 등록 목록으로 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6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저장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버튼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얼럿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저장하시겠습니까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?’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아니요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예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수정되었습니다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.’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49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03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1097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3D268-D4E4-340A-2711-73CFDCF22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7950E8CC-8EF1-6477-5452-40D2F808C06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/>
            <a:r>
              <a:rPr lang="en-US" altLang="ko-KR" sz="700" b="1" dirty="0">
                <a:ea typeface="나눔바른고딕" panose="020B0603020101020101"/>
              </a:rPr>
              <a:t>-</a:t>
            </a:r>
            <a:endParaRPr lang="ko-KR" altLang="ko-KR" sz="700" b="1" dirty="0">
              <a:ea typeface="나눔바른고딕" panose="020B0603020101020101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D83A31-1568-2BBA-BEC2-6295C061C98C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통합검색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73A3B16-B3B6-F2AC-8E93-3753B94AD52F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html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78CCAD09-8160-2F3C-85EE-1809CC40E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626027"/>
              </p:ext>
            </p:extLst>
          </p:nvPr>
        </p:nvGraphicFramePr>
        <p:xfrm>
          <a:off x="9680490" y="1691003"/>
          <a:ext cx="2340000" cy="401184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화면 타이틀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노쿨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검색 영역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검색어 입력 후 검색 아이콘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(6)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영역에 검색결과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검색 범위에 첨부파일 포함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검색어 총 결과 건수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대메뉴별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검색결과 건수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대메뉴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검색결과 전체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대메뉴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강조 표시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리스트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리스트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상세화면으로 이동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 최대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한줄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표시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초과 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말줄임표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 최대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줄 표시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초과 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말줄임표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첨부파일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명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5-2)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다운로드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첨부파일 다운로드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5-3)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바로보기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첨부파일 새창으로 오픈</a:t>
                      </a: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49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더보기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대메뉴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검색결과 전체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03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4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744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4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97518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226B6F4-E43A-8CC7-65B0-1A2DF1F9B877}"/>
              </a:ext>
            </a:extLst>
          </p:cNvPr>
          <p:cNvSpPr>
            <a:spLocks/>
          </p:cNvSpPr>
          <p:nvPr/>
        </p:nvSpPr>
        <p:spPr bwMode="auto">
          <a:xfrm>
            <a:off x="2361484" y="1428124"/>
            <a:ext cx="5129035" cy="540001"/>
          </a:xfrm>
          <a:prstGeom prst="roundRect">
            <a:avLst>
              <a:gd name="adj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180000" tIns="0" rIns="0" bIns="25200" anchor="ctr"/>
          <a:lstStyle/>
          <a:p>
            <a:pPr defTabSz="755934">
              <a:lnSpc>
                <a:spcPct val="130000"/>
              </a:lnSpc>
            </a:pPr>
            <a:r>
              <a:rPr lang="ko-KR" altLang="en-US" sz="1300" spc="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사업지원</a:t>
            </a:r>
          </a:p>
        </p:txBody>
      </p:sp>
      <p:pic>
        <p:nvPicPr>
          <p:cNvPr id="6" name="그림 5" descr="원, 그래픽, 화이트이(가) 표시된 사진&#10;&#10;자동 생성된 설명">
            <a:extLst>
              <a:ext uri="{FF2B5EF4-FFF2-40B4-BE49-F238E27FC236}">
                <a16:creationId xmlns:a16="http://schemas.microsoft.com/office/drawing/2014/main" id="{0F084350-686C-E0A7-F829-B732AFFC0B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348" y="1581124"/>
            <a:ext cx="233999" cy="23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1A792B-0C68-D8AE-B9A0-C786992BB6BA}"/>
              </a:ext>
            </a:extLst>
          </p:cNvPr>
          <p:cNvSpPr txBox="1"/>
          <p:nvPr/>
        </p:nvSpPr>
        <p:spPr>
          <a:xfrm>
            <a:off x="529901" y="2547504"/>
            <a:ext cx="8922709" cy="499913"/>
          </a:xfrm>
          <a:prstGeom prst="rect">
            <a:avLst/>
          </a:prstGeom>
        </p:spPr>
        <p:txBody>
          <a:bodyPr lIns="72000" tIns="0" rIns="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전체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200" b="1" dirty="0">
                <a:solidFill>
                  <a:srgbClr val="F3562B"/>
                </a:solidFill>
                <a:latin typeface="+mn-ea"/>
                <a:ea typeface="+mn-ea"/>
              </a:rPr>
              <a:t>83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건  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ko-KR" altLang="en-US" sz="1200" dirty="0">
                <a:latin typeface="+mn-ea"/>
                <a:ea typeface="+mn-ea"/>
              </a:rPr>
              <a:t>기업지원 </a:t>
            </a:r>
            <a:r>
              <a:rPr lang="en-US" altLang="ko-KR" sz="1200" b="1" dirty="0">
                <a:latin typeface="+mn-ea"/>
                <a:ea typeface="+mn-ea"/>
              </a:rPr>
              <a:t>9</a:t>
            </a:r>
            <a:r>
              <a:rPr lang="ko-KR" altLang="en-US" sz="1200" dirty="0">
                <a:latin typeface="+mn-ea"/>
                <a:ea typeface="+mn-ea"/>
              </a:rPr>
              <a:t>건  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ko-KR" altLang="en-US" sz="1200" dirty="0">
                <a:latin typeface="+mn-ea"/>
                <a:ea typeface="+mn-ea"/>
              </a:rPr>
              <a:t>사업공고 </a:t>
            </a:r>
            <a:r>
              <a:rPr lang="en-US" altLang="ko-KR" sz="1200" b="1" dirty="0">
                <a:latin typeface="+mn-ea"/>
                <a:ea typeface="+mn-ea"/>
              </a:rPr>
              <a:t>67</a:t>
            </a:r>
            <a:r>
              <a:rPr lang="ko-KR" altLang="en-US" sz="1200" dirty="0">
                <a:latin typeface="+mn-ea"/>
                <a:ea typeface="+mn-ea"/>
              </a:rPr>
              <a:t>건  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ko-KR" altLang="en-US" sz="1200" dirty="0">
                <a:latin typeface="+mn-ea"/>
                <a:ea typeface="+mn-ea"/>
              </a:rPr>
              <a:t>기술 </a:t>
            </a:r>
            <a:r>
              <a:rPr lang="en-US" altLang="ko-KR" sz="1200" dirty="0">
                <a:latin typeface="+mn-ea"/>
                <a:ea typeface="+mn-ea"/>
              </a:rPr>
              <a:t>·</a:t>
            </a:r>
            <a:r>
              <a:rPr lang="ko-KR" altLang="en-US" sz="1200" dirty="0">
                <a:latin typeface="+mn-ea"/>
                <a:ea typeface="+mn-ea"/>
              </a:rPr>
              <a:t>투자수요  </a:t>
            </a:r>
            <a:r>
              <a:rPr lang="en-US" altLang="ko-KR" sz="1200" b="1" dirty="0">
                <a:latin typeface="+mn-ea"/>
                <a:ea typeface="+mn-ea"/>
              </a:rPr>
              <a:t>3</a:t>
            </a:r>
            <a:r>
              <a:rPr lang="ko-KR" altLang="en-US" sz="1200" dirty="0">
                <a:latin typeface="+mn-ea"/>
                <a:ea typeface="+mn-ea"/>
              </a:rPr>
              <a:t>건  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기업홍보관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b="1" dirty="0">
                <a:latin typeface="+mn-ea"/>
                <a:ea typeface="+mn-ea"/>
              </a:rPr>
              <a:t>2</a:t>
            </a:r>
            <a:r>
              <a:rPr lang="ko-KR" altLang="en-US" sz="1200" dirty="0">
                <a:latin typeface="+mn-ea"/>
                <a:ea typeface="+mn-ea"/>
              </a:rPr>
              <a:t>건  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ko-KR" altLang="en-US" sz="1200" dirty="0">
                <a:latin typeface="+mn-ea"/>
                <a:ea typeface="+mn-ea"/>
              </a:rPr>
              <a:t>정보마당 </a:t>
            </a:r>
            <a:r>
              <a:rPr lang="en-US" altLang="ko-KR" sz="1200" b="1" dirty="0">
                <a:latin typeface="+mn-ea"/>
                <a:ea typeface="+mn-ea"/>
              </a:rPr>
              <a:t>1</a:t>
            </a:r>
            <a:r>
              <a:rPr lang="ko-KR" altLang="en-US" sz="1200" dirty="0">
                <a:latin typeface="+mn-ea"/>
                <a:ea typeface="+mn-ea"/>
              </a:rPr>
              <a:t>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DE54A8-CDC7-A472-DE7B-10638FEC51CE}"/>
              </a:ext>
            </a:extLst>
          </p:cNvPr>
          <p:cNvSpPr txBox="1"/>
          <p:nvPr/>
        </p:nvSpPr>
        <p:spPr>
          <a:xfrm>
            <a:off x="527260" y="3159939"/>
            <a:ext cx="1908340" cy="499913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기업지원 </a:t>
            </a:r>
            <a:r>
              <a:rPr lang="en-US" altLang="ko-KR" sz="1400" b="1" dirty="0">
                <a:solidFill>
                  <a:srgbClr val="F3562B"/>
                </a:solidFill>
                <a:latin typeface="+mn-ea"/>
                <a:ea typeface="+mn-ea"/>
              </a:rPr>
              <a:t>9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건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587D055-260A-FAC2-D4A2-71F7D48C8E87}"/>
              </a:ext>
            </a:extLst>
          </p:cNvPr>
          <p:cNvCxnSpPr>
            <a:cxnSpLocks/>
          </p:cNvCxnSpPr>
          <p:nvPr/>
        </p:nvCxnSpPr>
        <p:spPr>
          <a:xfrm>
            <a:off x="561550" y="3693870"/>
            <a:ext cx="8640000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50519D7-9672-9725-112E-F7DE04D31D14}"/>
              </a:ext>
            </a:extLst>
          </p:cNvPr>
          <p:cNvSpPr txBox="1"/>
          <p:nvPr/>
        </p:nvSpPr>
        <p:spPr>
          <a:xfrm>
            <a:off x="527260" y="3708708"/>
            <a:ext cx="4782947" cy="396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r>
              <a:rPr lang="en-US" altLang="ko-KR" sz="1200" b="1" dirty="0">
                <a:solidFill>
                  <a:schemeClr val="tx1"/>
                </a:solidFill>
                <a:latin typeface="Noto Sans Korean"/>
              </a:rPr>
              <a:t>NEXT</a:t>
            </a:r>
            <a:r>
              <a:rPr lang="ko-KR" altLang="en-US" sz="1200" b="1" dirty="0">
                <a:solidFill>
                  <a:schemeClr val="tx1"/>
                </a:solidFill>
                <a:latin typeface="Noto Sans Korean"/>
              </a:rPr>
              <a:t>챌린지</a:t>
            </a:r>
            <a:endParaRPr lang="ko-KR" altLang="en-US" sz="1200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D1CCCE-AABC-8C62-434D-825F841A1E2D}"/>
              </a:ext>
            </a:extLst>
          </p:cNvPr>
          <p:cNvSpPr txBox="1"/>
          <p:nvPr/>
        </p:nvSpPr>
        <p:spPr>
          <a:xfrm>
            <a:off x="527260" y="4049601"/>
            <a:ext cx="8640000" cy="396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pPr>
              <a:lnSpc>
                <a:spcPts val="102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국토교통 분야 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스타트업의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창업부터 성장단계별 맞춤형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  <a:ea typeface="+mn-ea"/>
              </a:rPr>
              <a:t>지원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을 통해 혁신적 사회적 가치 창출 및 산업생태계 활성화 도모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</a:pP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스타트업부터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예비유니콘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기업 육성까지 기업 성장단계별 체계적인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  <a:ea typeface="+mn-ea"/>
              </a:rPr>
              <a:t>지원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을 통해 국토교통 산업 생태계 활성화 및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  <a:ea typeface="+mn-ea"/>
              </a:rPr>
              <a:t>사업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화 성공률 제고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3A29FD-67EB-82B5-59BF-2B8B7119FC85}"/>
              </a:ext>
            </a:extLst>
          </p:cNvPr>
          <p:cNvSpPr txBox="1"/>
          <p:nvPr/>
        </p:nvSpPr>
        <p:spPr>
          <a:xfrm>
            <a:off x="171511" y="2006401"/>
            <a:ext cx="9508980" cy="499913"/>
          </a:xfrm>
          <a:prstGeom prst="rect">
            <a:avLst/>
          </a:prstGeom>
        </p:spPr>
        <p:txBody>
          <a:bodyPr lIns="72000" tIns="0" rIns="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pPr algn="ctr"/>
            <a:r>
              <a:rPr lang="ko-KR" altLang="en-US" sz="1300" b="1" dirty="0">
                <a:solidFill>
                  <a:srgbClr val="0070C0"/>
                </a:solidFill>
                <a:latin typeface="+mn-ea"/>
                <a:ea typeface="+mn-ea"/>
              </a:rPr>
              <a:t>사업지원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에 대한 검색결과 총 </a:t>
            </a:r>
            <a:r>
              <a:rPr lang="en-US" altLang="ko-KR" sz="1300" b="1" dirty="0">
                <a:solidFill>
                  <a:srgbClr val="F3562B"/>
                </a:solidFill>
                <a:latin typeface="+mn-ea"/>
                <a:ea typeface="+mn-ea"/>
              </a:rPr>
              <a:t>83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건이 검색되었습니다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.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EE9A84-EBBD-1D33-B971-93F3E9DCF808}"/>
              </a:ext>
            </a:extLst>
          </p:cNvPr>
          <p:cNvSpPr txBox="1"/>
          <p:nvPr/>
        </p:nvSpPr>
        <p:spPr>
          <a:xfrm>
            <a:off x="527260" y="4379818"/>
            <a:ext cx="8374069" cy="360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pPr>
              <a:lnSpc>
                <a:spcPts val="102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HOME &gt;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사업안내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&gt;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지원프로그램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0D4FD9-B038-5023-9A47-9AA9C7890914}"/>
              </a:ext>
            </a:extLst>
          </p:cNvPr>
          <p:cNvSpPr txBox="1"/>
          <p:nvPr/>
        </p:nvSpPr>
        <p:spPr>
          <a:xfrm>
            <a:off x="7857750" y="3153182"/>
            <a:ext cx="1343800" cy="499913"/>
          </a:xfrm>
          <a:prstGeom prst="rect">
            <a:avLst/>
          </a:prstGeom>
        </p:spPr>
        <p:txBody>
          <a:bodyPr lIns="72000" tIns="0" rIns="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pPr algn="r"/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더보기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&gt;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384A6F-7FA5-31D0-1897-8E37988B8E60}"/>
              </a:ext>
            </a:extLst>
          </p:cNvPr>
          <p:cNvSpPr/>
          <p:nvPr/>
        </p:nvSpPr>
        <p:spPr>
          <a:xfrm>
            <a:off x="372482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rgbClr val="333333"/>
                </a:solidFill>
                <a:effectLst/>
                <a:latin typeface="Noto Sans Korean"/>
              </a:rPr>
              <a:t>통합검색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CD3D89-2503-368E-ABEB-0BD066E5038C}"/>
              </a:ext>
            </a:extLst>
          </p:cNvPr>
          <p:cNvCxnSpPr>
            <a:cxnSpLocks/>
          </p:cNvCxnSpPr>
          <p:nvPr/>
        </p:nvCxnSpPr>
        <p:spPr>
          <a:xfrm>
            <a:off x="561550" y="4791150"/>
            <a:ext cx="8640000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0C66220-CBCF-2981-F439-283886F18160}"/>
              </a:ext>
            </a:extLst>
          </p:cNvPr>
          <p:cNvSpPr txBox="1"/>
          <p:nvPr/>
        </p:nvSpPr>
        <p:spPr>
          <a:xfrm>
            <a:off x="527260" y="4783128"/>
            <a:ext cx="4782947" cy="396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r>
              <a:rPr lang="ko-KR" altLang="en-US" sz="1200" b="1" i="0" dirty="0">
                <a:solidFill>
                  <a:schemeClr val="tx1"/>
                </a:solidFill>
                <a:effectLst/>
                <a:latin typeface="Noto Sans Korean"/>
              </a:rPr>
              <a:t>기술</a:t>
            </a:r>
            <a:r>
              <a:rPr lang="ko-KR" altLang="en-US" sz="1200" b="1" i="0" dirty="0">
                <a:solidFill>
                  <a:srgbClr val="0070C0"/>
                </a:solidFill>
                <a:effectLst/>
                <a:latin typeface="Noto Sans Korean"/>
              </a:rPr>
              <a:t>사업</a:t>
            </a:r>
            <a:r>
              <a:rPr lang="ko-KR" altLang="en-US" sz="1200" b="1" i="0" dirty="0">
                <a:solidFill>
                  <a:schemeClr val="tx1"/>
                </a:solidFill>
                <a:effectLst/>
                <a:latin typeface="Noto Sans Korean"/>
              </a:rPr>
              <a:t>화 </a:t>
            </a:r>
            <a:r>
              <a:rPr lang="en-US" altLang="ko-KR" sz="1200" b="1" i="0" dirty="0">
                <a:solidFill>
                  <a:schemeClr val="tx1"/>
                </a:solidFill>
                <a:effectLst/>
                <a:latin typeface="Noto Sans Korean"/>
              </a:rPr>
              <a:t>R&amp;D</a:t>
            </a:r>
            <a:endParaRPr lang="ko-KR" altLang="en-US" sz="1200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EFAB1B-6851-41A7-5E39-5D9E49EC30E7}"/>
              </a:ext>
            </a:extLst>
          </p:cNvPr>
          <p:cNvSpPr txBox="1"/>
          <p:nvPr/>
        </p:nvSpPr>
        <p:spPr>
          <a:xfrm>
            <a:off x="527260" y="5124021"/>
            <a:ext cx="8640000" cy="396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pPr>
              <a:lnSpc>
                <a:spcPct val="10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공공기관 보유기술의 중소기업 이전을 통해 현장적용이 가능한 기술로 개선하고 </a:t>
            </a:r>
            <a:r>
              <a:rPr lang="ko-KR" altLang="en-US" sz="1100" b="1" dirty="0" err="1">
                <a:solidFill>
                  <a:srgbClr val="0070C0"/>
                </a:solidFill>
                <a:latin typeface="+mn-ea"/>
                <a:ea typeface="+mn-ea"/>
              </a:rPr>
              <a:t>사업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화하기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위해 필요한 테스트베드 적용 등 기술개발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  <a:ea typeface="+mn-ea"/>
              </a:rPr>
              <a:t>지원</a:t>
            </a:r>
            <a:br>
              <a:rPr lang="en-US" altLang="ko-KR" sz="1100" b="1" dirty="0">
                <a:solidFill>
                  <a:srgbClr val="0070C0"/>
                </a:solidFill>
                <a:latin typeface="+mn-ea"/>
                <a:ea typeface="+mn-ea"/>
              </a:rPr>
            </a:b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중소기업 보유기술을 시장 수요 및 요구수준에 부합 하도록 기술개량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시제품 제작 및 검증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신기술 인증 확보 등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  <a:ea typeface="+mn-ea"/>
              </a:rPr>
              <a:t>지원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EDC942-7EE2-CBA2-8769-296E5E7EE192}"/>
              </a:ext>
            </a:extLst>
          </p:cNvPr>
          <p:cNvSpPr txBox="1"/>
          <p:nvPr/>
        </p:nvSpPr>
        <p:spPr>
          <a:xfrm>
            <a:off x="527260" y="5454238"/>
            <a:ext cx="8374069" cy="360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pPr>
              <a:lnSpc>
                <a:spcPts val="102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HOME &gt;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사업안내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&gt;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지원프로그램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29E480F-9A1E-F547-FCD0-A2D69F5510BB}"/>
              </a:ext>
            </a:extLst>
          </p:cNvPr>
          <p:cNvCxnSpPr>
            <a:cxnSpLocks/>
          </p:cNvCxnSpPr>
          <p:nvPr/>
        </p:nvCxnSpPr>
        <p:spPr>
          <a:xfrm>
            <a:off x="561550" y="5864942"/>
            <a:ext cx="8640000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1A18940-BBE0-C165-09F2-B64DBCF6DD5C}"/>
              </a:ext>
            </a:extLst>
          </p:cNvPr>
          <p:cNvCxnSpPr>
            <a:cxnSpLocks/>
          </p:cNvCxnSpPr>
          <p:nvPr/>
        </p:nvCxnSpPr>
        <p:spPr>
          <a:xfrm>
            <a:off x="6949440" y="1566793"/>
            <a:ext cx="0" cy="252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AAB76CA-7006-9A16-3972-F5ECF582D03D}"/>
              </a:ext>
            </a:extLst>
          </p:cNvPr>
          <p:cNvSpPr txBox="1"/>
          <p:nvPr/>
        </p:nvSpPr>
        <p:spPr>
          <a:xfrm>
            <a:off x="8044615" y="3733075"/>
            <a:ext cx="1038650" cy="396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pPr algn="r"/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 2021-02-16</a:t>
            </a:r>
            <a:endParaRPr lang="ko-KR" altLang="en-US" sz="12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66EB94-F051-D219-E0E2-EB533F0BF17B}"/>
              </a:ext>
            </a:extLst>
          </p:cNvPr>
          <p:cNvSpPr txBox="1"/>
          <p:nvPr/>
        </p:nvSpPr>
        <p:spPr>
          <a:xfrm>
            <a:off x="8044615" y="4807495"/>
            <a:ext cx="1038650" cy="396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pPr algn="r"/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 2021-02-16</a:t>
            </a:r>
            <a:endParaRPr lang="ko-KR" altLang="en-US" sz="12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A8FC3-AB19-6DAD-06AE-F0AD41F95034}"/>
              </a:ext>
            </a:extLst>
          </p:cNvPr>
          <p:cNvSpPr txBox="1"/>
          <p:nvPr/>
        </p:nvSpPr>
        <p:spPr>
          <a:xfrm>
            <a:off x="66840" y="126321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통합검색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43DB87-976B-90EC-17AD-5114415A6E8C}"/>
              </a:ext>
            </a:extLst>
          </p:cNvPr>
          <p:cNvSpPr/>
          <p:nvPr/>
        </p:nvSpPr>
        <p:spPr>
          <a:xfrm>
            <a:off x="331315" y="556414"/>
            <a:ext cx="8587746" cy="3815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lang="ko-KR" altLang="en-US" sz="1050" dirty="0">
                <a:solidFill>
                  <a:srgbClr val="7F7F7F"/>
                </a:solidFill>
                <a:latin typeface="함초롬돋움"/>
                <a:ea typeface="함초롬돋움"/>
              </a:rPr>
              <a:t>통합검색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F0EB6B-15C1-9ADA-949E-54BDF0284786}"/>
              </a:ext>
            </a:extLst>
          </p:cNvPr>
          <p:cNvSpPr/>
          <p:nvPr/>
        </p:nvSpPr>
        <p:spPr>
          <a:xfrm>
            <a:off x="595294" y="5799948"/>
            <a:ext cx="8640000" cy="468000"/>
          </a:xfrm>
          <a:prstGeom prst="rect">
            <a:avLst/>
          </a:prstGeom>
          <a:solidFill>
            <a:srgbClr val="F3F3F3"/>
          </a:solidFill>
          <a:ln w="3175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BD30A36-0C1F-AE0E-E451-32EE617CF094}"/>
              </a:ext>
            </a:extLst>
          </p:cNvPr>
          <p:cNvSpPr/>
          <p:nvPr/>
        </p:nvSpPr>
        <p:spPr>
          <a:xfrm>
            <a:off x="950415" y="5910838"/>
            <a:ext cx="56417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000" dirty="0">
                <a:latin typeface="+mj-ea"/>
                <a:ea typeface="+mj-ea"/>
              </a:rPr>
              <a:t>기술</a:t>
            </a:r>
            <a:r>
              <a:rPr lang="ko-KR" altLang="en-US" sz="1000" b="1" dirty="0">
                <a:solidFill>
                  <a:srgbClr val="0070C0"/>
                </a:solidFill>
                <a:latin typeface="+mj-ea"/>
                <a:ea typeface="+mj-ea"/>
              </a:rPr>
              <a:t>사업</a:t>
            </a:r>
            <a:r>
              <a:rPr lang="ko-KR" altLang="en-US" sz="1000" dirty="0">
                <a:latin typeface="+mj-ea"/>
                <a:ea typeface="+mj-ea"/>
              </a:rPr>
              <a:t>화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중소벤처기업용</a:t>
            </a:r>
            <a:r>
              <a:rPr lang="en-US" altLang="ko-KR" sz="1000" dirty="0">
                <a:latin typeface="+mj-ea"/>
                <a:ea typeface="+mj-ea"/>
              </a:rPr>
              <a:t>).pdf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3EE0826-9C4F-1036-F97D-B5F10B74195B}"/>
              </a:ext>
            </a:extLst>
          </p:cNvPr>
          <p:cNvGrpSpPr/>
          <p:nvPr/>
        </p:nvGrpSpPr>
        <p:grpSpPr>
          <a:xfrm>
            <a:off x="7341327" y="5907948"/>
            <a:ext cx="1708618" cy="252000"/>
            <a:chOff x="7541352" y="5719960"/>
            <a:chExt cx="1708618" cy="25200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CFFE604-85D2-C7DE-936C-6A86AE75AF91}"/>
                </a:ext>
              </a:extLst>
            </p:cNvPr>
            <p:cNvGrpSpPr/>
            <p:nvPr/>
          </p:nvGrpSpPr>
          <p:grpSpPr>
            <a:xfrm>
              <a:off x="8421970" y="5719960"/>
              <a:ext cx="828000" cy="252000"/>
              <a:chOff x="7339351" y="1314095"/>
              <a:chExt cx="828000" cy="252000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98663FFB-0719-077D-9238-134345EB2519}"/>
                  </a:ext>
                </a:extLst>
              </p:cNvPr>
              <p:cNvSpPr/>
              <p:nvPr/>
            </p:nvSpPr>
            <p:spPr>
              <a:xfrm>
                <a:off x="7339351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900" b="0" i="0" u="none" strike="noStrike" kern="0" cap="none" spc="-30" normalizeH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바로보기</a:t>
                </a:r>
              </a:p>
            </p:txBody>
          </p:sp>
          <p:pic>
            <p:nvPicPr>
              <p:cNvPr id="44" name="그림 43" descr="원, 그래픽, 화이트이(가) 표시된 사진&#10;&#10;자동 생성된 설명">
                <a:extLst>
                  <a:ext uri="{FF2B5EF4-FFF2-40B4-BE49-F238E27FC236}">
                    <a16:creationId xmlns:a16="http://schemas.microsoft.com/office/drawing/2014/main" id="{6049B7A7-0946-976C-8386-C0FFCA1945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589" y="1376841"/>
                <a:ext cx="125999" cy="126000"/>
              </a:xfrm>
              <a:prstGeom prst="rect">
                <a:avLst/>
              </a:prstGeom>
            </p:spPr>
          </p:pic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BAB85FD-DFC7-A589-75C3-031789D960C6}"/>
                </a:ext>
              </a:extLst>
            </p:cNvPr>
            <p:cNvGrpSpPr/>
            <p:nvPr/>
          </p:nvGrpSpPr>
          <p:grpSpPr>
            <a:xfrm>
              <a:off x="7541352" y="5719960"/>
              <a:ext cx="828000" cy="252000"/>
              <a:chOff x="8217849" y="1314095"/>
              <a:chExt cx="828000" cy="25200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FCF43A0-4964-5AC4-5DA9-D0F83B09F778}"/>
                  </a:ext>
                </a:extLst>
              </p:cNvPr>
              <p:cNvSpPr/>
              <p:nvPr/>
            </p:nvSpPr>
            <p:spPr>
              <a:xfrm>
                <a:off x="8217849" y="1314095"/>
                <a:ext cx="828000" cy="252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306000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900" b="0" i="0" u="none" strike="noStrike" kern="0" cap="none" spc="-30" normalizeH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다운로드</a:t>
                </a:r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F8CB777C-432E-3B8A-B680-856F124421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26932" y="1375597"/>
                <a:ext cx="129600" cy="129600"/>
              </a:xfrm>
              <a:prstGeom prst="rect">
                <a:avLst/>
              </a:prstGeom>
            </p:spPr>
          </p:pic>
        </p:grpSp>
      </p:grpSp>
      <p:sp>
        <p:nvSpPr>
          <p:cNvPr id="46" name="타원 45">
            <a:extLst>
              <a:ext uri="{FF2B5EF4-FFF2-40B4-BE49-F238E27FC236}">
                <a16:creationId xmlns:a16="http://schemas.microsoft.com/office/drawing/2014/main" id="{A5BFAF85-FF6D-AEC6-D98F-59A09BBB43CA}"/>
              </a:ext>
            </a:extLst>
          </p:cNvPr>
          <p:cNvSpPr/>
          <p:nvPr/>
        </p:nvSpPr>
        <p:spPr>
          <a:xfrm>
            <a:off x="7071497" y="594033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5-2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BD0CEE-E795-2A32-BC50-B7F993A6F696}"/>
              </a:ext>
            </a:extLst>
          </p:cNvPr>
          <p:cNvSpPr/>
          <p:nvPr/>
        </p:nvSpPr>
        <p:spPr>
          <a:xfrm>
            <a:off x="9090419" y="5940338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5-3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54ED028-D516-CB1C-79E3-B79D8A1BF9F4}"/>
              </a:ext>
            </a:extLst>
          </p:cNvPr>
          <p:cNvSpPr/>
          <p:nvPr/>
        </p:nvSpPr>
        <p:spPr>
          <a:xfrm>
            <a:off x="379294" y="592458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5-1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21138520-B0F1-5E40-99BC-AD76DF375B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336" y="5940338"/>
            <a:ext cx="171450" cy="209550"/>
          </a:xfrm>
          <a:prstGeom prst="rect">
            <a:avLst/>
          </a:prstGeom>
        </p:spPr>
      </p:pic>
      <p:sp>
        <p:nvSpPr>
          <p:cNvPr id="55" name="타원 54">
            <a:extLst>
              <a:ext uri="{FF2B5EF4-FFF2-40B4-BE49-F238E27FC236}">
                <a16:creationId xmlns:a16="http://schemas.microsoft.com/office/drawing/2014/main" id="{88DA0766-4F21-9B84-2B7C-E737E1EB4CC2}"/>
              </a:ext>
            </a:extLst>
          </p:cNvPr>
          <p:cNvSpPr/>
          <p:nvPr/>
        </p:nvSpPr>
        <p:spPr>
          <a:xfrm>
            <a:off x="4228513" y="882512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D8B722BB-DD6D-8A81-52F1-F81B0CD8330A}"/>
              </a:ext>
            </a:extLst>
          </p:cNvPr>
          <p:cNvSpPr/>
          <p:nvPr/>
        </p:nvSpPr>
        <p:spPr>
          <a:xfrm>
            <a:off x="345550" y="332695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5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E7129A85-D3CB-C83D-F3F2-1B7C78D83C11}"/>
              </a:ext>
            </a:extLst>
          </p:cNvPr>
          <p:cNvSpPr/>
          <p:nvPr/>
        </p:nvSpPr>
        <p:spPr>
          <a:xfrm>
            <a:off x="2031544" y="158232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9D1A8BF-B740-9624-5931-4288E3C8E7E8}"/>
              </a:ext>
            </a:extLst>
          </p:cNvPr>
          <p:cNvSpPr/>
          <p:nvPr/>
        </p:nvSpPr>
        <p:spPr>
          <a:xfrm>
            <a:off x="2653554" y="217552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CB0DEF5-EA06-E489-2565-1DD431182069}"/>
              </a:ext>
            </a:extLst>
          </p:cNvPr>
          <p:cNvSpPr/>
          <p:nvPr/>
        </p:nvSpPr>
        <p:spPr>
          <a:xfrm>
            <a:off x="960058" y="270963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99E9EF3-C5A0-346B-15AF-91E50286364D}"/>
              </a:ext>
            </a:extLst>
          </p:cNvPr>
          <p:cNvSpPr/>
          <p:nvPr/>
        </p:nvSpPr>
        <p:spPr>
          <a:xfrm>
            <a:off x="8421650" y="332695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6</a:t>
            </a:r>
            <a:endParaRPr kumimoji="0" lang="ko-KR" altLang="en-US" sz="8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53082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FE19C-CBFF-3B58-D6DA-309AA69A2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F58306B5-D48A-81F3-12A2-7E5E5E2FC461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/>
            <a:r>
              <a:rPr lang="en-US" altLang="ko-KR" sz="700" b="1" dirty="0">
                <a:ea typeface="나눔바른고딕" panose="020B0603020101020101"/>
              </a:rPr>
              <a:t>-</a:t>
            </a:r>
            <a:endParaRPr lang="ko-KR" altLang="ko-KR" sz="700" b="1" dirty="0">
              <a:ea typeface="나눔바른고딕" panose="020B0603020101020101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712F4E-52DC-0A3F-5393-9BF5C09C4181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통합검색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EF36391-57D9-8AFA-75F5-656DC2C21792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html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B8AC692A-1C66-61D9-FF87-C3EF3349BFEB}"/>
              </a:ext>
            </a:extLst>
          </p:cNvPr>
          <p:cNvGraphicFramePr>
            <a:graphicFrameLocks noGrp="1"/>
          </p:cNvGraphicFramePr>
          <p:nvPr/>
        </p:nvGraphicFramePr>
        <p:xfrm>
          <a:off x="9680490" y="1713863"/>
          <a:ext cx="2340000" cy="193920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ü"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 Unicode MS"/>
                        <a:ea typeface="나눔바른고딕" panose="020B0603020101020101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49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03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4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744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4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9751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EFA3894-83B7-35F3-0EE2-FFFDF9DF5CEB}"/>
              </a:ext>
            </a:extLst>
          </p:cNvPr>
          <p:cNvSpPr txBox="1"/>
          <p:nvPr/>
        </p:nvSpPr>
        <p:spPr>
          <a:xfrm>
            <a:off x="527260" y="1853178"/>
            <a:ext cx="1908340" cy="499913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사업공고 </a:t>
            </a:r>
            <a:r>
              <a:rPr lang="en-US" altLang="ko-KR" sz="1400" b="1" dirty="0">
                <a:solidFill>
                  <a:srgbClr val="F3562B"/>
                </a:solidFill>
                <a:latin typeface="+mn-ea"/>
                <a:ea typeface="+mn-ea"/>
              </a:rPr>
              <a:t>67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건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DB215A-8190-07B0-CC72-9807722446C5}"/>
              </a:ext>
            </a:extLst>
          </p:cNvPr>
          <p:cNvCxnSpPr>
            <a:cxnSpLocks/>
          </p:cNvCxnSpPr>
          <p:nvPr/>
        </p:nvCxnSpPr>
        <p:spPr>
          <a:xfrm>
            <a:off x="561550" y="2387109"/>
            <a:ext cx="8640000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C659421-7832-1F2D-2C84-BB2D441DCB60}"/>
              </a:ext>
            </a:extLst>
          </p:cNvPr>
          <p:cNvSpPr txBox="1"/>
          <p:nvPr/>
        </p:nvSpPr>
        <p:spPr>
          <a:xfrm>
            <a:off x="527260" y="2401947"/>
            <a:ext cx="4782947" cy="396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국토교통 기술금융 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대출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연계 프로그램 수요조사 안내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(24.2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월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lang="ko-KR" altLang="en-US" sz="12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DD0D8-82A6-5B2A-B7AC-5B58E40AE77A}"/>
              </a:ext>
            </a:extLst>
          </p:cNvPr>
          <p:cNvSpPr txBox="1"/>
          <p:nvPr/>
        </p:nvSpPr>
        <p:spPr>
          <a:xfrm>
            <a:off x="527260" y="2742840"/>
            <a:ext cx="8640000" cy="396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pPr>
              <a:lnSpc>
                <a:spcPct val="10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국토교통 분야 우수한 기술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지식재산권을 보유한 중소기업을 대상으로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  <a:ea typeface="+mn-ea"/>
              </a:rPr>
              <a:t>사업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화 자금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운영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,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시설자금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)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확보를 위한 기술금융 희망 기업을 모집하여 금융기관에 추천하고자 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하오니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  <a:ea typeface="+mn-ea"/>
              </a:rPr>
              <a:t>사업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화 자금 확보를 위한 기술금융에 관심이 있는 기업의 많은 참여를 바랍니다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.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14D57-7CE5-85E0-5FE9-3EE1AF216E66}"/>
              </a:ext>
            </a:extLst>
          </p:cNvPr>
          <p:cNvSpPr txBox="1"/>
          <p:nvPr/>
        </p:nvSpPr>
        <p:spPr>
          <a:xfrm>
            <a:off x="527260" y="3095917"/>
            <a:ext cx="8374069" cy="360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pPr>
              <a:lnSpc>
                <a:spcPts val="102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HOME &gt;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사업공고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&gt;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공고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·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접수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7C2259-B62B-B8AB-9CF2-1726659C12EB}"/>
              </a:ext>
            </a:extLst>
          </p:cNvPr>
          <p:cNvSpPr txBox="1"/>
          <p:nvPr/>
        </p:nvSpPr>
        <p:spPr>
          <a:xfrm>
            <a:off x="7857750" y="1865877"/>
            <a:ext cx="1343800" cy="499913"/>
          </a:xfrm>
          <a:prstGeom prst="rect">
            <a:avLst/>
          </a:prstGeom>
        </p:spPr>
        <p:txBody>
          <a:bodyPr lIns="72000" tIns="0" rIns="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pPr algn="r"/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더보기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&gt;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75586D5-3D7B-3EB2-FF22-27B6CC0F6041}"/>
              </a:ext>
            </a:extLst>
          </p:cNvPr>
          <p:cNvCxnSpPr>
            <a:cxnSpLocks/>
          </p:cNvCxnSpPr>
          <p:nvPr/>
        </p:nvCxnSpPr>
        <p:spPr>
          <a:xfrm>
            <a:off x="561550" y="3484389"/>
            <a:ext cx="8640000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05D0899-1A12-9E71-1A97-C09D269E685D}"/>
              </a:ext>
            </a:extLst>
          </p:cNvPr>
          <p:cNvSpPr txBox="1"/>
          <p:nvPr/>
        </p:nvSpPr>
        <p:spPr>
          <a:xfrm>
            <a:off x="527260" y="3476367"/>
            <a:ext cx="4782947" cy="396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국토교통부 우수연구개발 혁신제품 지정 공고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(2023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년 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4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차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lang="ko-KR" altLang="en-US" sz="12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2980D3-15FF-8566-7656-B294584B26AA}"/>
              </a:ext>
            </a:extLst>
          </p:cNvPr>
          <p:cNvSpPr txBox="1"/>
          <p:nvPr/>
        </p:nvSpPr>
        <p:spPr>
          <a:xfrm>
            <a:off x="527260" y="3817260"/>
            <a:ext cx="8640000" cy="396000"/>
          </a:xfrm>
          <a:prstGeom prst="rect">
            <a:avLst/>
          </a:prstGeom>
        </p:spPr>
        <p:txBody>
          <a:bodyPr lIns="72000" tIns="0" rIns="36000" bIns="0" anchor="ctr"/>
          <a:lstStyle>
            <a:defPPr>
              <a:defRPr lang="ko-KR"/>
            </a:defPPr>
            <a:lvl1pPr indent="0" defTabSz="755934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r>
              <a:rPr lang="ko-KR" altLang="en-US" dirty="0"/>
              <a:t>국토교통부 소관 국가연구개발사업을 통해 개발한 기술을 </a:t>
            </a:r>
            <a:r>
              <a:rPr lang="ko-KR" altLang="en-US" dirty="0">
                <a:solidFill>
                  <a:srgbClr val="0070C0"/>
                </a:solidFill>
              </a:rPr>
              <a:t>사업</a:t>
            </a:r>
            <a:r>
              <a:rPr lang="ko-KR" altLang="en-US" dirty="0"/>
              <a:t>화 한 제품 중</a:t>
            </a:r>
            <a:r>
              <a:rPr lang="en-US" altLang="ko-KR" dirty="0"/>
              <a:t>, </a:t>
            </a:r>
            <a:r>
              <a:rPr lang="ko-KR" altLang="en-US" dirty="0"/>
              <a:t>각 중앙관서의 수요와 연계될 수 있고 기술의 혁신성이 인정되는 제품을 “우수연구개발 </a:t>
            </a:r>
            <a:r>
              <a:rPr lang="ko-KR" altLang="en-US" dirty="0" err="1"/>
              <a:t>혁신제품”으로</a:t>
            </a:r>
            <a:r>
              <a:rPr lang="ko-KR" altLang="en-US" dirty="0"/>
              <a:t> 지정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B0892-2DEC-8AAC-C80C-B293E7497DB2}"/>
              </a:ext>
            </a:extLst>
          </p:cNvPr>
          <p:cNvSpPr txBox="1"/>
          <p:nvPr/>
        </p:nvSpPr>
        <p:spPr>
          <a:xfrm>
            <a:off x="527260" y="4170337"/>
            <a:ext cx="8374069" cy="360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pPr>
              <a:lnSpc>
                <a:spcPts val="102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HOME &gt;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사업공고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&gt;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공고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·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접수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C40C9D8-AE07-BD74-EEA9-F4D7F8F48E48}"/>
              </a:ext>
            </a:extLst>
          </p:cNvPr>
          <p:cNvCxnSpPr>
            <a:cxnSpLocks/>
          </p:cNvCxnSpPr>
          <p:nvPr/>
        </p:nvCxnSpPr>
        <p:spPr>
          <a:xfrm>
            <a:off x="561550" y="5470560"/>
            <a:ext cx="8640000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5A101CD-4EBB-7341-D134-BFCA9674C1C9}"/>
              </a:ext>
            </a:extLst>
          </p:cNvPr>
          <p:cNvCxnSpPr>
            <a:cxnSpLocks/>
          </p:cNvCxnSpPr>
          <p:nvPr/>
        </p:nvCxnSpPr>
        <p:spPr>
          <a:xfrm>
            <a:off x="561550" y="5470560"/>
            <a:ext cx="8640000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11CDCF4-47B3-18EC-5415-07DFFFA0866A}"/>
              </a:ext>
            </a:extLst>
          </p:cNvPr>
          <p:cNvSpPr txBox="1"/>
          <p:nvPr/>
        </p:nvSpPr>
        <p:spPr>
          <a:xfrm>
            <a:off x="527260" y="5462538"/>
            <a:ext cx="4782947" cy="396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국토교통 중소벤처기업 투자유치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  <a:ea typeface="+mn-ea"/>
              </a:rPr>
              <a:t>지원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 프로그램 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기 모집 공고</a:t>
            </a:r>
            <a:endParaRPr lang="ko-KR" altLang="en-US" sz="12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C0BD71-3014-967C-2698-29D1D26706D9}"/>
              </a:ext>
            </a:extLst>
          </p:cNvPr>
          <p:cNvSpPr txBox="1"/>
          <p:nvPr/>
        </p:nvSpPr>
        <p:spPr>
          <a:xfrm>
            <a:off x="527260" y="5803431"/>
            <a:ext cx="8640000" cy="396000"/>
          </a:xfrm>
          <a:prstGeom prst="rect">
            <a:avLst/>
          </a:prstGeom>
        </p:spPr>
        <p:txBody>
          <a:bodyPr lIns="72000" tIns="0" rIns="36000" bIns="0" anchor="ctr"/>
          <a:lstStyle>
            <a:defPPr>
              <a:defRPr lang="ko-KR"/>
            </a:defPPr>
            <a:lvl1pPr indent="0" defTabSz="755934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r>
              <a:rPr lang="ko-KR" altLang="en-US" dirty="0"/>
              <a:t>국토교통 분야 중소벤처기업의 투자유치역량 강화 및 투자유치를 </a:t>
            </a:r>
            <a:r>
              <a:rPr lang="ko-KR" altLang="en-US" dirty="0">
                <a:solidFill>
                  <a:srgbClr val="0070C0"/>
                </a:solidFill>
              </a:rPr>
              <a:t>지원</a:t>
            </a:r>
            <a:r>
              <a:rPr lang="ko-KR" altLang="en-US" dirty="0"/>
              <a:t>하기 위한 프로그램으로 우수한 기술을 보유하고 있는 기업의 많은 관심과 </a:t>
            </a:r>
            <a:r>
              <a:rPr lang="ko-KR" altLang="en-US" dirty="0" err="1"/>
              <a:t>참여부탁드립니다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27BB33-6454-1D6B-43CF-B5CA98B4346C}"/>
              </a:ext>
            </a:extLst>
          </p:cNvPr>
          <p:cNvSpPr txBox="1"/>
          <p:nvPr/>
        </p:nvSpPr>
        <p:spPr>
          <a:xfrm>
            <a:off x="527260" y="6156508"/>
            <a:ext cx="8374069" cy="360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pPr>
              <a:lnSpc>
                <a:spcPts val="102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HOME &gt;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사업공고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&gt;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공고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·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접수</a:t>
            </a: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FCFFF02B-30F8-451A-D315-A34F9CA00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-307776"/>
            <a:ext cx="65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200" b="1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Noto Sans Korean"/>
            </a:endParaRPr>
          </a:p>
          <a:p>
            <a:pPr marL="457200" marR="0" lvl="1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F1B01B-F78A-44D7-1FB5-416E2E09F87D}"/>
              </a:ext>
            </a:extLst>
          </p:cNvPr>
          <p:cNvSpPr txBox="1"/>
          <p:nvPr/>
        </p:nvSpPr>
        <p:spPr>
          <a:xfrm>
            <a:off x="8044615" y="5462538"/>
            <a:ext cx="1038650" cy="396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pPr algn="r"/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 2023-08-16</a:t>
            </a:r>
            <a:endParaRPr lang="ko-KR" altLang="en-US" sz="12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62F58D-EAA6-C0EC-A87C-417EF62A51EF}"/>
              </a:ext>
            </a:extLst>
          </p:cNvPr>
          <p:cNvSpPr txBox="1"/>
          <p:nvPr/>
        </p:nvSpPr>
        <p:spPr>
          <a:xfrm>
            <a:off x="8044615" y="3487797"/>
            <a:ext cx="1038650" cy="396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pPr algn="r"/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 2023-09-14</a:t>
            </a:r>
            <a:endParaRPr lang="ko-KR" altLang="en-US" sz="12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FAEF58-C1CA-2082-A67D-524B66BB68A3}"/>
              </a:ext>
            </a:extLst>
          </p:cNvPr>
          <p:cNvSpPr txBox="1"/>
          <p:nvPr/>
        </p:nvSpPr>
        <p:spPr>
          <a:xfrm>
            <a:off x="8044615" y="2390517"/>
            <a:ext cx="1038650" cy="396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pPr algn="r"/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 2024-02-06</a:t>
            </a:r>
            <a:endParaRPr lang="ko-KR" altLang="en-US" sz="12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14FACB-2ACB-F334-CF14-077DB2F0D61E}"/>
              </a:ext>
            </a:extLst>
          </p:cNvPr>
          <p:cNvSpPr txBox="1"/>
          <p:nvPr/>
        </p:nvSpPr>
        <p:spPr>
          <a:xfrm>
            <a:off x="527260" y="687747"/>
            <a:ext cx="4782947" cy="396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r>
              <a:rPr lang="ko-KR" altLang="en-US" sz="1200" b="1" i="0" dirty="0">
                <a:solidFill>
                  <a:schemeClr val="tx1"/>
                </a:solidFill>
                <a:effectLst/>
                <a:latin typeface="Noto Sans Korean"/>
              </a:rPr>
              <a:t>스마트시티 </a:t>
            </a:r>
            <a:r>
              <a:rPr lang="ko-KR" altLang="en-US" sz="1200" b="1" i="0" dirty="0" err="1">
                <a:solidFill>
                  <a:schemeClr val="tx1"/>
                </a:solidFill>
                <a:effectLst/>
                <a:latin typeface="Noto Sans Korean"/>
              </a:rPr>
              <a:t>규제샌드박스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75C783-D8EA-AC3A-A83D-4DF6DB05B784}"/>
              </a:ext>
            </a:extLst>
          </p:cNvPr>
          <p:cNvSpPr txBox="1"/>
          <p:nvPr/>
        </p:nvSpPr>
        <p:spPr>
          <a:xfrm>
            <a:off x="527260" y="1028640"/>
            <a:ext cx="8640000" cy="396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pPr>
              <a:lnSpc>
                <a:spcPct val="10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스마트시티에 도입되는 다양한 혁신기술 서비스를 일정 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조건하에서자유롭게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실험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100" b="1" dirty="0" err="1">
                <a:solidFill>
                  <a:srgbClr val="0070C0"/>
                </a:solidFill>
                <a:latin typeface="+mn-ea"/>
                <a:ea typeface="+mn-ea"/>
              </a:rPr>
              <a:t>사업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화하도록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기존 규제 해소를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  <a:ea typeface="+mn-ea"/>
              </a:rPr>
              <a:t>지원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하는 프로그램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규제특례 승인사업 중 일부 사업에 대해 필요성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혁신성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실현가능성 등을 평가하여 실증사업비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사업별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5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억원 이내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)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및 책임보험료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(1,500 ...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AEDD30-4DD5-B06F-23CD-15F60DB2320D}"/>
              </a:ext>
            </a:extLst>
          </p:cNvPr>
          <p:cNvSpPr txBox="1"/>
          <p:nvPr/>
        </p:nvSpPr>
        <p:spPr>
          <a:xfrm>
            <a:off x="527260" y="1358857"/>
            <a:ext cx="8374069" cy="360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pPr>
              <a:lnSpc>
                <a:spcPts val="102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HOME &gt;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사업안내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&gt;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지원프로그램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81D736F-A201-49A8-DED0-0294F72BF8D5}"/>
              </a:ext>
            </a:extLst>
          </p:cNvPr>
          <p:cNvCxnSpPr>
            <a:cxnSpLocks/>
          </p:cNvCxnSpPr>
          <p:nvPr/>
        </p:nvCxnSpPr>
        <p:spPr>
          <a:xfrm>
            <a:off x="561550" y="1747329"/>
            <a:ext cx="8640000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C08F41F-7AC5-436C-6E62-CF351C2161CC}"/>
              </a:ext>
            </a:extLst>
          </p:cNvPr>
          <p:cNvSpPr txBox="1"/>
          <p:nvPr/>
        </p:nvSpPr>
        <p:spPr>
          <a:xfrm>
            <a:off x="8044615" y="698393"/>
            <a:ext cx="1038650" cy="396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pPr algn="r"/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 2021-02-16</a:t>
            </a:r>
            <a:endParaRPr lang="ko-KR" altLang="en-US" sz="12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9BF84E-1D5A-C321-098F-0B8F7D4B2209}"/>
              </a:ext>
            </a:extLst>
          </p:cNvPr>
          <p:cNvSpPr txBox="1"/>
          <p:nvPr/>
        </p:nvSpPr>
        <p:spPr>
          <a:xfrm>
            <a:off x="66840" y="126321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통합검색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35EAA-D59E-A7DC-0CD7-82DE26973CDE}"/>
              </a:ext>
            </a:extLst>
          </p:cNvPr>
          <p:cNvCxnSpPr>
            <a:cxnSpLocks/>
          </p:cNvCxnSpPr>
          <p:nvPr/>
        </p:nvCxnSpPr>
        <p:spPr>
          <a:xfrm>
            <a:off x="561550" y="4598569"/>
            <a:ext cx="8640000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C79B67-1C5D-E480-CBEC-5C7428A5BE60}"/>
              </a:ext>
            </a:extLst>
          </p:cNvPr>
          <p:cNvSpPr/>
          <p:nvPr/>
        </p:nvSpPr>
        <p:spPr>
          <a:xfrm>
            <a:off x="595294" y="4533574"/>
            <a:ext cx="8640000" cy="829981"/>
          </a:xfrm>
          <a:prstGeom prst="rect">
            <a:avLst/>
          </a:prstGeom>
          <a:solidFill>
            <a:srgbClr val="F3F3F3"/>
          </a:solidFill>
          <a:ln w="3175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15327AD-0C80-278D-F136-2AB4CCFA1F39}"/>
              </a:ext>
            </a:extLst>
          </p:cNvPr>
          <p:cNvGrpSpPr/>
          <p:nvPr/>
        </p:nvGrpSpPr>
        <p:grpSpPr>
          <a:xfrm>
            <a:off x="755336" y="4641575"/>
            <a:ext cx="8294609" cy="252000"/>
            <a:chOff x="755336" y="4806951"/>
            <a:chExt cx="8294609" cy="252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8E2ACC-A317-64D8-6731-4313CFDEC696}"/>
                </a:ext>
              </a:extLst>
            </p:cNvPr>
            <p:cNvSpPr/>
            <p:nvPr/>
          </p:nvSpPr>
          <p:spPr>
            <a:xfrm>
              <a:off x="950415" y="4809841"/>
              <a:ext cx="5641767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1000" dirty="0">
                  <a:latin typeface="+mj-ea"/>
                  <a:ea typeface="+mj-ea"/>
                </a:rPr>
                <a:t>기업</a:t>
              </a:r>
              <a:r>
                <a:rPr lang="ko-KR" altLang="en-US" sz="1000" b="1" dirty="0">
                  <a:solidFill>
                    <a:srgbClr val="0070C0"/>
                  </a:solidFill>
                  <a:latin typeface="+mj-ea"/>
                  <a:ea typeface="+mj-ea"/>
                </a:rPr>
                <a:t>지원</a:t>
              </a:r>
              <a:r>
                <a:rPr lang="en-US" altLang="ko-KR" sz="1000" dirty="0">
                  <a:latin typeface="+mj-ea"/>
                  <a:ea typeface="+mj-ea"/>
                </a:rPr>
                <a:t>(</a:t>
              </a:r>
              <a:r>
                <a:rPr lang="ko-KR" altLang="en-US" sz="1000" dirty="0">
                  <a:latin typeface="+mj-ea"/>
                  <a:ea typeface="+mj-ea"/>
                </a:rPr>
                <a:t>중소벤처기업용</a:t>
              </a:r>
              <a:r>
                <a:rPr lang="en-US" altLang="ko-KR" sz="1000" dirty="0">
                  <a:latin typeface="+mj-ea"/>
                  <a:ea typeface="+mj-ea"/>
                </a:rPr>
                <a:t>)_1.pdf</a:t>
              </a:r>
              <a:endPara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DCA2975-0F2D-CCC9-EE43-3194F229357B}"/>
                </a:ext>
              </a:extLst>
            </p:cNvPr>
            <p:cNvGrpSpPr/>
            <p:nvPr/>
          </p:nvGrpSpPr>
          <p:grpSpPr>
            <a:xfrm>
              <a:off x="7341327" y="4806951"/>
              <a:ext cx="1708618" cy="252000"/>
              <a:chOff x="7541352" y="5719960"/>
              <a:chExt cx="1708618" cy="25200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78D24A8-A818-0C34-B562-EF2A76F26143}"/>
                  </a:ext>
                </a:extLst>
              </p:cNvPr>
              <p:cNvGrpSpPr/>
              <p:nvPr/>
            </p:nvGrpSpPr>
            <p:grpSpPr>
              <a:xfrm>
                <a:off x="8421970" y="5719960"/>
                <a:ext cx="828000" cy="252000"/>
                <a:chOff x="7339351" y="1314095"/>
                <a:chExt cx="828000" cy="252000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F7925BF-707A-8D3F-62EB-EC78788C3C85}"/>
                    </a:ext>
                  </a:extLst>
                </p:cNvPr>
                <p:cNvSpPr/>
                <p:nvPr/>
              </p:nvSpPr>
              <p:spPr>
                <a:xfrm>
                  <a:off x="7339351" y="1314095"/>
                  <a:ext cx="828000" cy="252000"/>
                </a:xfrm>
                <a:prstGeom prst="rect">
                  <a:avLst/>
                </a:prstGeom>
                <a:solidFill>
                  <a:schemeClr val="bg1"/>
                </a:solidFill>
                <a:ln w="317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306000" rtlCol="0" anchor="ctr"/>
                <a:lstStyle/>
                <a:p>
                  <a:pPr marL="0" marR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ko-KR" altLang="en-US" sz="900" b="0" i="0" u="none" strike="noStrike" kern="0" cap="none" spc="-30" normalizeH="0" noProof="0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바로보기</a:t>
                  </a:r>
                </a:p>
              </p:txBody>
            </p:sp>
            <p:pic>
              <p:nvPicPr>
                <p:cNvPr id="15" name="그림 14" descr="원, 그래픽, 화이트이(가) 표시된 사진&#10;&#10;자동 생성된 설명">
                  <a:extLst>
                    <a:ext uri="{FF2B5EF4-FFF2-40B4-BE49-F238E27FC236}">
                      <a16:creationId xmlns:a16="http://schemas.microsoft.com/office/drawing/2014/main" id="{BE45C048-0748-CFF8-2473-F9C466516D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49589" y="1376841"/>
                  <a:ext cx="125999" cy="126000"/>
                </a:xfrm>
                <a:prstGeom prst="rect">
                  <a:avLst/>
                </a:prstGeom>
              </p:spPr>
            </p:pic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66320C0A-6A94-8EB7-40AA-E9D0F4202421}"/>
                  </a:ext>
                </a:extLst>
              </p:cNvPr>
              <p:cNvGrpSpPr/>
              <p:nvPr/>
            </p:nvGrpSpPr>
            <p:grpSpPr>
              <a:xfrm>
                <a:off x="7541352" y="5719960"/>
                <a:ext cx="828000" cy="252000"/>
                <a:chOff x="8217849" y="1314095"/>
                <a:chExt cx="828000" cy="252000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100EC396-70EB-0208-BE48-C3E578291D8A}"/>
                    </a:ext>
                  </a:extLst>
                </p:cNvPr>
                <p:cNvSpPr/>
                <p:nvPr/>
              </p:nvSpPr>
              <p:spPr>
                <a:xfrm>
                  <a:off x="8217849" y="1314095"/>
                  <a:ext cx="828000" cy="252000"/>
                </a:xfrm>
                <a:prstGeom prst="rect">
                  <a:avLst/>
                </a:prstGeom>
                <a:solidFill>
                  <a:schemeClr val="bg1"/>
                </a:solidFill>
                <a:ln w="317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306000" rtlCol="0" anchor="ctr"/>
                <a:lstStyle/>
                <a:p>
                  <a:pPr marL="0" marR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ko-KR" altLang="en-US" sz="900" b="0" i="0" u="none" strike="noStrike" kern="0" cap="none" spc="-30" normalizeH="0" noProof="0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다운로드</a:t>
                  </a:r>
                </a:p>
              </p:txBody>
            </p:sp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A1855095-F0DE-117E-BDA6-23F720D9DA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326932" y="1375597"/>
                  <a:ext cx="129600" cy="1296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3088BA5-5885-3D9F-E58D-7606D53DE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5336" y="4839341"/>
              <a:ext cx="171450" cy="209550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C66B92B-7617-2E8C-2F57-514289124EC3}"/>
              </a:ext>
            </a:extLst>
          </p:cNvPr>
          <p:cNvGrpSpPr/>
          <p:nvPr/>
        </p:nvGrpSpPr>
        <p:grpSpPr>
          <a:xfrm>
            <a:off x="755336" y="4962588"/>
            <a:ext cx="8294609" cy="252000"/>
            <a:chOff x="755336" y="4806951"/>
            <a:chExt cx="8294609" cy="252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33EA871-EE76-B6A4-525D-B4725FBD3437}"/>
                </a:ext>
              </a:extLst>
            </p:cNvPr>
            <p:cNvSpPr/>
            <p:nvPr/>
          </p:nvSpPr>
          <p:spPr>
            <a:xfrm>
              <a:off x="950415" y="4809841"/>
              <a:ext cx="5641767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1000" dirty="0">
                  <a:latin typeface="+mj-ea"/>
                  <a:ea typeface="+mj-ea"/>
                </a:rPr>
                <a:t>기업</a:t>
              </a:r>
              <a:r>
                <a:rPr lang="ko-KR" altLang="en-US" sz="1000" b="1" dirty="0">
                  <a:solidFill>
                    <a:srgbClr val="0070C0"/>
                  </a:solidFill>
                  <a:latin typeface="+mj-ea"/>
                  <a:ea typeface="+mj-ea"/>
                </a:rPr>
                <a:t>지원</a:t>
              </a:r>
              <a:r>
                <a:rPr lang="en-US" altLang="ko-KR" sz="1000" dirty="0">
                  <a:latin typeface="+mj-ea"/>
                  <a:ea typeface="+mj-ea"/>
                </a:rPr>
                <a:t>(</a:t>
              </a:r>
              <a:r>
                <a:rPr lang="ko-KR" altLang="en-US" sz="1000" dirty="0">
                  <a:latin typeface="+mj-ea"/>
                  <a:ea typeface="+mj-ea"/>
                </a:rPr>
                <a:t>중소벤처기업용</a:t>
              </a:r>
              <a:r>
                <a:rPr lang="en-US" altLang="ko-KR" sz="1000" dirty="0">
                  <a:latin typeface="+mj-ea"/>
                  <a:ea typeface="+mj-ea"/>
                </a:rPr>
                <a:t>)_2.pdf</a:t>
              </a:r>
              <a:endPara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97C32F2-52AC-5581-6657-785B1ED9DC48}"/>
                </a:ext>
              </a:extLst>
            </p:cNvPr>
            <p:cNvGrpSpPr/>
            <p:nvPr/>
          </p:nvGrpSpPr>
          <p:grpSpPr>
            <a:xfrm>
              <a:off x="7341327" y="4806951"/>
              <a:ext cx="1708618" cy="252000"/>
              <a:chOff x="7541352" y="5719960"/>
              <a:chExt cx="1708618" cy="252000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22377460-E0D7-DD96-BA05-7E35818E4F3B}"/>
                  </a:ext>
                </a:extLst>
              </p:cNvPr>
              <p:cNvGrpSpPr/>
              <p:nvPr/>
            </p:nvGrpSpPr>
            <p:grpSpPr>
              <a:xfrm>
                <a:off x="8421970" y="5719960"/>
                <a:ext cx="828000" cy="252000"/>
                <a:chOff x="7339351" y="1314095"/>
                <a:chExt cx="828000" cy="252000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95750B0C-75EA-2F3D-D4E3-9CA8AA602A4F}"/>
                    </a:ext>
                  </a:extLst>
                </p:cNvPr>
                <p:cNvSpPr/>
                <p:nvPr/>
              </p:nvSpPr>
              <p:spPr>
                <a:xfrm>
                  <a:off x="7339351" y="1314095"/>
                  <a:ext cx="828000" cy="252000"/>
                </a:xfrm>
                <a:prstGeom prst="rect">
                  <a:avLst/>
                </a:prstGeom>
                <a:solidFill>
                  <a:schemeClr val="bg1"/>
                </a:solidFill>
                <a:ln w="317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306000" rtlCol="0" anchor="ctr"/>
                <a:lstStyle/>
                <a:p>
                  <a:pPr marL="0" marR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ko-KR" altLang="en-US" sz="900" b="0" i="0" u="none" strike="noStrike" kern="0" cap="none" spc="-30" normalizeH="0" noProof="0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바로보기</a:t>
                  </a:r>
                </a:p>
              </p:txBody>
            </p:sp>
            <p:pic>
              <p:nvPicPr>
                <p:cNvPr id="46" name="그림 45" descr="원, 그래픽, 화이트이(가) 표시된 사진&#10;&#10;자동 생성된 설명">
                  <a:extLst>
                    <a:ext uri="{FF2B5EF4-FFF2-40B4-BE49-F238E27FC236}">
                      <a16:creationId xmlns:a16="http://schemas.microsoft.com/office/drawing/2014/main" id="{E47146B2-D6C7-8CA0-09BA-39310644EB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49589" y="1376841"/>
                  <a:ext cx="125999" cy="126000"/>
                </a:xfrm>
                <a:prstGeom prst="rect">
                  <a:avLst/>
                </a:prstGeom>
              </p:spPr>
            </p:pic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139A6BE2-9181-CC88-4820-03AFBCD62CC0}"/>
                  </a:ext>
                </a:extLst>
              </p:cNvPr>
              <p:cNvGrpSpPr/>
              <p:nvPr/>
            </p:nvGrpSpPr>
            <p:grpSpPr>
              <a:xfrm>
                <a:off x="7541352" y="5719960"/>
                <a:ext cx="828000" cy="252000"/>
                <a:chOff x="8217849" y="1314095"/>
                <a:chExt cx="828000" cy="252000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E3FAD4F-EC98-5488-F2E8-E15C83604388}"/>
                    </a:ext>
                  </a:extLst>
                </p:cNvPr>
                <p:cNvSpPr/>
                <p:nvPr/>
              </p:nvSpPr>
              <p:spPr>
                <a:xfrm>
                  <a:off x="8217849" y="1314095"/>
                  <a:ext cx="828000" cy="252000"/>
                </a:xfrm>
                <a:prstGeom prst="rect">
                  <a:avLst/>
                </a:prstGeom>
                <a:solidFill>
                  <a:schemeClr val="bg1"/>
                </a:solidFill>
                <a:ln w="317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306000" rtlCol="0" anchor="ctr"/>
                <a:lstStyle/>
                <a:p>
                  <a:pPr marL="0" marR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ko-KR" altLang="en-US" sz="900" b="0" i="0" u="none" strike="noStrike" kern="0" cap="none" spc="-30" normalizeH="0" noProof="0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다운로드</a:t>
                  </a:r>
                </a:p>
              </p:txBody>
            </p:sp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AD77D603-6947-C274-4C46-ADBE90F00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326932" y="1375597"/>
                  <a:ext cx="129600" cy="1296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BC7AF79-97BE-4962-C56D-38842687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5336" y="4839341"/>
              <a:ext cx="171450" cy="209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9605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3D268-D4E4-340A-2711-73CFDCF22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7950E8CC-8EF1-6477-5452-40D2F808C06D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/>
            <a:r>
              <a:rPr lang="en-US" altLang="ko-KR" sz="700" b="1" dirty="0">
                <a:ea typeface="나눔바른고딕" panose="020B0603020101020101"/>
              </a:rPr>
              <a:t>-</a:t>
            </a:r>
            <a:endParaRPr lang="ko-KR" altLang="ko-KR" sz="700" b="1" dirty="0">
              <a:ea typeface="나눔바른고딕" panose="020B0603020101020101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D83A31-1568-2BBA-BEC2-6295C061C98C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통합검색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73A3B16-B3B6-F2AC-8E93-3753B94AD52F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html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graphicFrame>
        <p:nvGraphicFramePr>
          <p:cNvPr id="4" name="Group 974">
            <a:extLst>
              <a:ext uri="{FF2B5EF4-FFF2-40B4-BE49-F238E27FC236}">
                <a16:creationId xmlns:a16="http://schemas.microsoft.com/office/drawing/2014/main" id="{78CCAD09-8160-2F3C-85EE-1809CC40E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090918"/>
              </p:ext>
            </p:extLst>
          </p:nvPr>
        </p:nvGraphicFramePr>
        <p:xfrm>
          <a:off x="9680490" y="1691003"/>
          <a:ext cx="2340000" cy="230496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더보기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클릭 시 해당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대메뉴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검색결과 전체 노출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b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1-1)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해당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대메뉴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건수 강조 표시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페이지네이션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0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49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03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4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744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4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97518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226B6F4-E43A-8CC7-65B0-1A2DF1F9B877}"/>
              </a:ext>
            </a:extLst>
          </p:cNvPr>
          <p:cNvSpPr>
            <a:spLocks/>
          </p:cNvSpPr>
          <p:nvPr/>
        </p:nvSpPr>
        <p:spPr bwMode="auto">
          <a:xfrm>
            <a:off x="2361484" y="1428124"/>
            <a:ext cx="5129035" cy="540001"/>
          </a:xfrm>
          <a:prstGeom prst="roundRect">
            <a:avLst>
              <a:gd name="adj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180000" tIns="0" rIns="0" bIns="25200" anchor="ctr"/>
          <a:lstStyle/>
          <a:p>
            <a:pPr defTabSz="755934">
              <a:lnSpc>
                <a:spcPct val="130000"/>
              </a:lnSpc>
            </a:pPr>
            <a:r>
              <a:rPr lang="ko-KR" altLang="en-US" sz="1300" spc="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사업지원</a:t>
            </a:r>
          </a:p>
        </p:txBody>
      </p:sp>
      <p:pic>
        <p:nvPicPr>
          <p:cNvPr id="6" name="그림 5" descr="원, 그래픽, 화이트이(가) 표시된 사진&#10;&#10;자동 생성된 설명">
            <a:extLst>
              <a:ext uri="{FF2B5EF4-FFF2-40B4-BE49-F238E27FC236}">
                <a16:creationId xmlns:a16="http://schemas.microsoft.com/office/drawing/2014/main" id="{0F084350-686C-E0A7-F829-B732AFFC0B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348" y="1581124"/>
            <a:ext cx="233999" cy="234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3A29FD-67EB-82B5-59BF-2B8B7119FC85}"/>
              </a:ext>
            </a:extLst>
          </p:cNvPr>
          <p:cNvSpPr txBox="1"/>
          <p:nvPr/>
        </p:nvSpPr>
        <p:spPr>
          <a:xfrm>
            <a:off x="171511" y="2006401"/>
            <a:ext cx="9508980" cy="499913"/>
          </a:xfrm>
          <a:prstGeom prst="rect">
            <a:avLst/>
          </a:prstGeom>
        </p:spPr>
        <p:txBody>
          <a:bodyPr lIns="72000" tIns="0" rIns="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pPr algn="ctr"/>
            <a:r>
              <a:rPr lang="ko-KR" altLang="en-US" sz="1300" b="1" dirty="0">
                <a:solidFill>
                  <a:srgbClr val="0070C0"/>
                </a:solidFill>
                <a:latin typeface="+mn-ea"/>
                <a:ea typeface="+mn-ea"/>
              </a:rPr>
              <a:t>사업지원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에 대한 검색결과 총 </a:t>
            </a:r>
            <a:r>
              <a:rPr lang="en-US" altLang="ko-KR" sz="1300" b="1" dirty="0">
                <a:solidFill>
                  <a:srgbClr val="F3562B"/>
                </a:solidFill>
                <a:latin typeface="+mn-ea"/>
                <a:ea typeface="+mn-ea"/>
              </a:rPr>
              <a:t>83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건이 검색되었습니다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.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384A6F-7FA5-31D0-1897-8E37988B8E60}"/>
              </a:ext>
            </a:extLst>
          </p:cNvPr>
          <p:cNvSpPr/>
          <p:nvPr/>
        </p:nvSpPr>
        <p:spPr>
          <a:xfrm>
            <a:off x="3724823" y="828675"/>
            <a:ext cx="2402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rgbClr val="333333"/>
                </a:solidFill>
                <a:effectLst/>
                <a:latin typeface="Noto Sans Korean"/>
              </a:rPr>
              <a:t>통합검색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1A18940-BBE0-C165-09F2-B64DBCF6DD5C}"/>
              </a:ext>
            </a:extLst>
          </p:cNvPr>
          <p:cNvCxnSpPr>
            <a:cxnSpLocks/>
          </p:cNvCxnSpPr>
          <p:nvPr/>
        </p:nvCxnSpPr>
        <p:spPr>
          <a:xfrm>
            <a:off x="6949440" y="1566793"/>
            <a:ext cx="0" cy="252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3A8FC3-AB19-6DAD-06AE-F0AD41F95034}"/>
              </a:ext>
            </a:extLst>
          </p:cNvPr>
          <p:cNvSpPr txBox="1"/>
          <p:nvPr/>
        </p:nvSpPr>
        <p:spPr>
          <a:xfrm>
            <a:off x="66840" y="126321"/>
            <a:ext cx="2215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통합검색 사업공고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더보기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27C6E1-F0A6-BADB-E545-13C0766AFA48}"/>
              </a:ext>
            </a:extLst>
          </p:cNvPr>
          <p:cNvSpPr txBox="1"/>
          <p:nvPr/>
        </p:nvSpPr>
        <p:spPr>
          <a:xfrm>
            <a:off x="527260" y="3166417"/>
            <a:ext cx="1908340" cy="499913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사업공고 </a:t>
            </a:r>
            <a:r>
              <a:rPr lang="en-US" altLang="ko-KR" sz="1400" b="1" dirty="0">
                <a:solidFill>
                  <a:srgbClr val="F3562B"/>
                </a:solidFill>
                <a:latin typeface="+mn-ea"/>
                <a:ea typeface="+mn-ea"/>
              </a:rPr>
              <a:t>67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건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4AB8A8CF-A3E6-AF93-B6B5-C5FBFC28892D}"/>
              </a:ext>
            </a:extLst>
          </p:cNvPr>
          <p:cNvCxnSpPr>
            <a:cxnSpLocks/>
          </p:cNvCxnSpPr>
          <p:nvPr/>
        </p:nvCxnSpPr>
        <p:spPr>
          <a:xfrm>
            <a:off x="561550" y="3700348"/>
            <a:ext cx="8640000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31746B8-0725-2B6E-212B-5597065A1327}"/>
              </a:ext>
            </a:extLst>
          </p:cNvPr>
          <p:cNvSpPr txBox="1"/>
          <p:nvPr/>
        </p:nvSpPr>
        <p:spPr>
          <a:xfrm>
            <a:off x="527260" y="3715186"/>
            <a:ext cx="4782947" cy="396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국토교통 기술금융 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대출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연계 프로그램 수요조사 안내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(24.2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월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lang="ko-KR" altLang="en-US" sz="12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CF944EE-4AC8-BCAF-73F9-6940014203B0}"/>
              </a:ext>
            </a:extLst>
          </p:cNvPr>
          <p:cNvSpPr txBox="1"/>
          <p:nvPr/>
        </p:nvSpPr>
        <p:spPr>
          <a:xfrm>
            <a:off x="527260" y="4056079"/>
            <a:ext cx="8640000" cy="396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pPr>
              <a:lnSpc>
                <a:spcPct val="10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국토교통 분야 우수한 기술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지식재산권을 보유한 중소기업을 대상으로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  <a:ea typeface="+mn-ea"/>
              </a:rPr>
              <a:t>사업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화 자금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운영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,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시설자금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)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확보를 위한 기술금융 희망 기업을 모집하여 금융기관에 추천하고자 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하오니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  <a:ea typeface="+mn-ea"/>
              </a:rPr>
              <a:t>사업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화 자금 확보를 위한 기술금융에 관심이 있는 기업의 많은 참여를 바랍니다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.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F690082-2EBE-93B1-77CC-00A5DFD9AF04}"/>
              </a:ext>
            </a:extLst>
          </p:cNvPr>
          <p:cNvSpPr txBox="1"/>
          <p:nvPr/>
        </p:nvSpPr>
        <p:spPr>
          <a:xfrm>
            <a:off x="527260" y="4409156"/>
            <a:ext cx="8374069" cy="360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pPr>
              <a:lnSpc>
                <a:spcPts val="102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HOME &gt;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사업공고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&gt;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공고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·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접수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3F7FD05-CC23-6A69-DA90-DB784CFC8968}"/>
              </a:ext>
            </a:extLst>
          </p:cNvPr>
          <p:cNvCxnSpPr>
            <a:cxnSpLocks/>
          </p:cNvCxnSpPr>
          <p:nvPr/>
        </p:nvCxnSpPr>
        <p:spPr>
          <a:xfrm>
            <a:off x="561550" y="4797628"/>
            <a:ext cx="8640000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042518-6B68-46E4-82A7-D307F4B2AB8A}"/>
              </a:ext>
            </a:extLst>
          </p:cNvPr>
          <p:cNvSpPr txBox="1"/>
          <p:nvPr/>
        </p:nvSpPr>
        <p:spPr>
          <a:xfrm>
            <a:off x="527260" y="4789606"/>
            <a:ext cx="4782947" cy="396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국토교통부 우수연구개발 혁신제품 지정 공고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(2023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년 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4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차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lang="ko-KR" altLang="en-US" sz="12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86713F-66F6-F7FF-3C6F-3FF1172CAF93}"/>
              </a:ext>
            </a:extLst>
          </p:cNvPr>
          <p:cNvSpPr txBox="1"/>
          <p:nvPr/>
        </p:nvSpPr>
        <p:spPr>
          <a:xfrm>
            <a:off x="527260" y="5130499"/>
            <a:ext cx="8640000" cy="396000"/>
          </a:xfrm>
          <a:prstGeom prst="rect">
            <a:avLst/>
          </a:prstGeom>
        </p:spPr>
        <p:txBody>
          <a:bodyPr lIns="72000" tIns="0" rIns="36000" bIns="0" anchor="ctr"/>
          <a:lstStyle>
            <a:defPPr>
              <a:defRPr lang="ko-KR"/>
            </a:defPPr>
            <a:lvl1pPr indent="0" defTabSz="755934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r>
              <a:rPr lang="ko-KR" altLang="en-US" dirty="0"/>
              <a:t>국토교통부 소관 국가연구개발사업을 통해 개발한 기술을 </a:t>
            </a:r>
            <a:r>
              <a:rPr lang="ko-KR" altLang="en-US" dirty="0">
                <a:solidFill>
                  <a:srgbClr val="0070C0"/>
                </a:solidFill>
              </a:rPr>
              <a:t>사업</a:t>
            </a:r>
            <a:r>
              <a:rPr lang="ko-KR" altLang="en-US" dirty="0"/>
              <a:t>화 한 제품 중</a:t>
            </a:r>
            <a:r>
              <a:rPr lang="en-US" altLang="ko-KR" dirty="0"/>
              <a:t>, </a:t>
            </a:r>
            <a:r>
              <a:rPr lang="ko-KR" altLang="en-US" dirty="0"/>
              <a:t>각 중앙관서의 수요와 연계될 수 있고 기술의 혁신성이 인정되는 제품을 “우수연구개발 </a:t>
            </a:r>
            <a:r>
              <a:rPr lang="ko-KR" altLang="en-US" dirty="0" err="1"/>
              <a:t>혁신제품”으로</a:t>
            </a:r>
            <a:r>
              <a:rPr lang="ko-KR" altLang="en-US" dirty="0"/>
              <a:t> 지정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6F5095E-6862-75C6-4039-AF1DA171B2B6}"/>
              </a:ext>
            </a:extLst>
          </p:cNvPr>
          <p:cNvSpPr txBox="1"/>
          <p:nvPr/>
        </p:nvSpPr>
        <p:spPr>
          <a:xfrm>
            <a:off x="527260" y="5483576"/>
            <a:ext cx="8374069" cy="360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pPr>
              <a:lnSpc>
                <a:spcPts val="102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HOME &gt;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사업공고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&gt;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공고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·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접수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8FDB840-CCE2-E227-27EE-DD7DC3E1A672}"/>
              </a:ext>
            </a:extLst>
          </p:cNvPr>
          <p:cNvSpPr txBox="1"/>
          <p:nvPr/>
        </p:nvSpPr>
        <p:spPr>
          <a:xfrm>
            <a:off x="8044615" y="4801036"/>
            <a:ext cx="1038650" cy="396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pPr algn="r"/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 2023-09-14</a:t>
            </a:r>
            <a:endParaRPr lang="ko-KR" altLang="en-US" sz="12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6518AC0-403C-5924-C443-BDDF5FCCF9AF}"/>
              </a:ext>
            </a:extLst>
          </p:cNvPr>
          <p:cNvSpPr txBox="1"/>
          <p:nvPr/>
        </p:nvSpPr>
        <p:spPr>
          <a:xfrm>
            <a:off x="8044615" y="3703756"/>
            <a:ext cx="1038650" cy="396000"/>
          </a:xfrm>
          <a:prstGeom prst="rect">
            <a:avLst/>
          </a:prstGeom>
        </p:spPr>
        <p:txBody>
          <a:bodyPr lIns="72000" tIns="0" rIns="3600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pPr algn="r"/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 2024-02-06</a:t>
            </a:r>
            <a:endParaRPr lang="ko-KR" altLang="en-US" sz="12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CE26824-004F-2A9B-438F-2FBA95FB357E}"/>
              </a:ext>
            </a:extLst>
          </p:cNvPr>
          <p:cNvGrpSpPr/>
          <p:nvPr/>
        </p:nvGrpSpPr>
        <p:grpSpPr>
          <a:xfrm>
            <a:off x="3625486" y="6201209"/>
            <a:ext cx="2251830" cy="216000"/>
            <a:chOff x="2650639" y="5805098"/>
            <a:chExt cx="2251830" cy="216000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FF011AB-06C9-8732-929E-5F0681F15A75}"/>
                </a:ext>
              </a:extLst>
            </p:cNvPr>
            <p:cNvSpPr/>
            <p:nvPr/>
          </p:nvSpPr>
          <p:spPr>
            <a:xfrm>
              <a:off x="2650639" y="5805098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>
                      <a:lumMod val="75000"/>
                    </a:schemeClr>
                  </a:solidFill>
                </a:rPr>
                <a:t>|&lt;</a:t>
              </a:r>
              <a:endParaRPr lang="ko-KR" altLang="en-US" sz="800" b="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D0035EC-B7DD-8B19-0E7C-AF0D14C3A55A}"/>
                </a:ext>
              </a:extLst>
            </p:cNvPr>
            <p:cNvSpPr/>
            <p:nvPr/>
          </p:nvSpPr>
          <p:spPr>
            <a:xfrm>
              <a:off x="2905352" y="5805098"/>
              <a:ext cx="214129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bg1">
                      <a:lumMod val="75000"/>
                    </a:schemeClr>
                  </a:solidFill>
                </a:rPr>
                <a:t>&lt;</a:t>
              </a:r>
              <a:endParaRPr lang="ko-KR" altLang="en-US" sz="800" b="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DB438C6-46CD-AE78-D389-D52EE5CEC0A8}"/>
                </a:ext>
              </a:extLst>
            </p:cNvPr>
            <p:cNvSpPr/>
            <p:nvPr/>
          </p:nvSpPr>
          <p:spPr>
            <a:xfrm>
              <a:off x="3414778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72A0522-2C48-9B1F-DE5B-BD954C572716}"/>
                </a:ext>
              </a:extLst>
            </p:cNvPr>
            <p:cNvSpPr/>
            <p:nvPr/>
          </p:nvSpPr>
          <p:spPr>
            <a:xfrm>
              <a:off x="3669491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A9A9B5B-857E-77D9-2F03-602D4148B781}"/>
                </a:ext>
              </a:extLst>
            </p:cNvPr>
            <p:cNvSpPr/>
            <p:nvPr/>
          </p:nvSpPr>
          <p:spPr>
            <a:xfrm>
              <a:off x="3924204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B4F4466-FB1F-3245-9BA2-C30C2D6B5B64}"/>
                </a:ext>
              </a:extLst>
            </p:cNvPr>
            <p:cNvSpPr/>
            <p:nvPr/>
          </p:nvSpPr>
          <p:spPr>
            <a:xfrm>
              <a:off x="4178917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FB6C632-393B-49B8-4421-D377A0157501}"/>
                </a:ext>
              </a:extLst>
            </p:cNvPr>
            <p:cNvSpPr/>
            <p:nvPr/>
          </p:nvSpPr>
          <p:spPr>
            <a:xfrm>
              <a:off x="4433630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D5EDB60-D6FB-5EAB-6D9F-599117339B2B}"/>
                </a:ext>
              </a:extLst>
            </p:cNvPr>
            <p:cNvSpPr/>
            <p:nvPr/>
          </p:nvSpPr>
          <p:spPr>
            <a:xfrm>
              <a:off x="4688340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&gt;|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E8BA93A-B497-7635-1F6C-9D162E0435AD}"/>
                </a:ext>
              </a:extLst>
            </p:cNvPr>
            <p:cNvSpPr/>
            <p:nvPr/>
          </p:nvSpPr>
          <p:spPr>
            <a:xfrm>
              <a:off x="3160065" y="5805098"/>
              <a:ext cx="21412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0" name="타원 89">
            <a:extLst>
              <a:ext uri="{FF2B5EF4-FFF2-40B4-BE49-F238E27FC236}">
                <a16:creationId xmlns:a16="http://schemas.microsoft.com/office/drawing/2014/main" id="{C5E9AB98-9C89-6070-3432-390FDA9DBC40}"/>
              </a:ext>
            </a:extLst>
          </p:cNvPr>
          <p:cNvSpPr/>
          <p:nvPr/>
        </p:nvSpPr>
        <p:spPr>
          <a:xfrm>
            <a:off x="3359475" y="6183629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2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9A456AC-0A36-20AB-998F-C6345F8C0846}"/>
              </a:ext>
            </a:extLst>
          </p:cNvPr>
          <p:cNvGrpSpPr/>
          <p:nvPr/>
        </p:nvGrpSpPr>
        <p:grpSpPr>
          <a:xfrm>
            <a:off x="331315" y="5762289"/>
            <a:ext cx="9041406" cy="208291"/>
            <a:chOff x="696657" y="3830306"/>
            <a:chExt cx="12167522" cy="274068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68AE9DAD-F1E2-6CDA-D767-D19DE638F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657" y="3830306"/>
              <a:ext cx="7712152" cy="274068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26E31D10-78E4-91A4-3A0F-ED7F2F680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2027" y="3830306"/>
              <a:ext cx="7712152" cy="274068"/>
            </a:xfrm>
            <a:prstGeom prst="rect">
              <a:avLst/>
            </a:prstGeom>
          </p:spPr>
        </p:pic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2C62C302-3741-E045-4506-AEE140CF9173}"/>
              </a:ext>
            </a:extLst>
          </p:cNvPr>
          <p:cNvSpPr txBox="1"/>
          <p:nvPr/>
        </p:nvSpPr>
        <p:spPr>
          <a:xfrm>
            <a:off x="529901" y="2547504"/>
            <a:ext cx="8922709" cy="499913"/>
          </a:xfrm>
          <a:prstGeom prst="rect">
            <a:avLst/>
          </a:prstGeom>
        </p:spPr>
        <p:txBody>
          <a:bodyPr lIns="72000" tIns="0" rIns="0" bIns="0" anchor="ctr"/>
          <a:lstStyle>
            <a:lvl1pPr indent="0" defTabSz="755934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66951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/>
            </a:lvl2pPr>
            <a:lvl3pPr marL="944918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/>
            </a:lvl3pPr>
            <a:lvl4pPr marL="1322885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4pPr>
            <a:lvl5pPr marL="1700853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5pPr>
            <a:lvl6pPr marL="2078820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6pPr>
            <a:lvl7pPr marL="2456787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7pPr>
            <a:lvl8pPr marL="2834754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8pPr>
            <a:lvl9pPr marL="3212722" indent="-188984" defTabSz="755934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/>
            </a:lvl9pPr>
          </a:lstStyle>
          <a:p>
            <a:pPr algn="ctr"/>
            <a:r>
              <a:rPr lang="ko-KR" altLang="en-US" sz="1200" dirty="0">
                <a:latin typeface="+mn-ea"/>
                <a:ea typeface="+mn-ea"/>
              </a:rPr>
              <a:t>전체 </a:t>
            </a:r>
            <a:r>
              <a:rPr lang="en-US" altLang="ko-KR" sz="1200" b="1" dirty="0">
                <a:latin typeface="+mn-ea"/>
                <a:ea typeface="+mn-ea"/>
              </a:rPr>
              <a:t>83</a:t>
            </a:r>
            <a:r>
              <a:rPr lang="ko-KR" altLang="en-US" sz="1200" dirty="0">
                <a:latin typeface="+mn-ea"/>
                <a:ea typeface="+mn-ea"/>
              </a:rPr>
              <a:t>건  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ko-KR" altLang="en-US" sz="1200" dirty="0">
                <a:latin typeface="+mn-ea"/>
                <a:ea typeface="+mn-ea"/>
              </a:rPr>
              <a:t>기업지원 </a:t>
            </a:r>
            <a:r>
              <a:rPr lang="en-US" altLang="ko-KR" sz="1200" b="1" dirty="0">
                <a:latin typeface="+mn-ea"/>
                <a:ea typeface="+mn-ea"/>
              </a:rPr>
              <a:t>9</a:t>
            </a:r>
            <a:r>
              <a:rPr lang="ko-KR" altLang="en-US" sz="1200" dirty="0">
                <a:latin typeface="+mn-ea"/>
                <a:ea typeface="+mn-ea"/>
              </a:rPr>
              <a:t>건  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사업공고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200" b="1" dirty="0">
                <a:solidFill>
                  <a:srgbClr val="F3562B"/>
                </a:solidFill>
                <a:latin typeface="+mn-ea"/>
                <a:ea typeface="+mn-ea"/>
              </a:rPr>
              <a:t>67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건</a:t>
            </a:r>
            <a:r>
              <a:rPr lang="ko-KR" altLang="en-US" sz="1200" dirty="0">
                <a:latin typeface="+mn-ea"/>
                <a:ea typeface="+mn-ea"/>
              </a:rPr>
              <a:t>  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ko-KR" altLang="en-US" sz="1200" dirty="0">
                <a:latin typeface="+mn-ea"/>
                <a:ea typeface="+mn-ea"/>
              </a:rPr>
              <a:t>기술 </a:t>
            </a:r>
            <a:r>
              <a:rPr lang="en-US" altLang="ko-KR" sz="1200" dirty="0">
                <a:latin typeface="+mn-ea"/>
                <a:ea typeface="+mn-ea"/>
              </a:rPr>
              <a:t>·</a:t>
            </a:r>
            <a:r>
              <a:rPr lang="ko-KR" altLang="en-US" sz="1200" dirty="0">
                <a:latin typeface="+mn-ea"/>
                <a:ea typeface="+mn-ea"/>
              </a:rPr>
              <a:t>투자수요  </a:t>
            </a:r>
            <a:r>
              <a:rPr lang="en-US" altLang="ko-KR" sz="1200" b="1" dirty="0">
                <a:latin typeface="+mn-ea"/>
                <a:ea typeface="+mn-ea"/>
              </a:rPr>
              <a:t>3</a:t>
            </a:r>
            <a:r>
              <a:rPr lang="ko-KR" altLang="en-US" sz="1200" dirty="0">
                <a:latin typeface="+mn-ea"/>
                <a:ea typeface="+mn-ea"/>
              </a:rPr>
              <a:t>건  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기업홍보관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b="1" dirty="0">
                <a:latin typeface="+mn-ea"/>
                <a:ea typeface="+mn-ea"/>
              </a:rPr>
              <a:t>2</a:t>
            </a:r>
            <a:r>
              <a:rPr lang="ko-KR" altLang="en-US" sz="1200" dirty="0">
                <a:latin typeface="+mn-ea"/>
                <a:ea typeface="+mn-ea"/>
              </a:rPr>
              <a:t>건  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ko-KR" altLang="en-US" sz="1200" dirty="0">
                <a:latin typeface="+mn-ea"/>
                <a:ea typeface="+mn-ea"/>
              </a:rPr>
              <a:t>정보마당 </a:t>
            </a:r>
            <a:r>
              <a:rPr lang="en-US" altLang="ko-KR" sz="1200" b="1" dirty="0">
                <a:latin typeface="+mn-ea"/>
                <a:ea typeface="+mn-ea"/>
              </a:rPr>
              <a:t>1</a:t>
            </a:r>
            <a:r>
              <a:rPr lang="ko-KR" altLang="en-US" sz="1200" dirty="0">
                <a:latin typeface="+mn-ea"/>
                <a:ea typeface="+mn-ea"/>
              </a:rPr>
              <a:t>건</a:t>
            </a: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34885F8-3DA5-9E5C-8B8F-14C580ED60EB}"/>
              </a:ext>
            </a:extLst>
          </p:cNvPr>
          <p:cNvSpPr/>
          <p:nvPr/>
        </p:nvSpPr>
        <p:spPr>
          <a:xfrm>
            <a:off x="3890386" y="2974997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spc="-50" dirty="0">
                <a:solidFill>
                  <a:prstClr val="white"/>
                </a:solidFill>
              </a:rPr>
              <a:t>1-1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966C9D4E-2680-E7B5-00DB-B183D4E11FD6}"/>
              </a:ext>
            </a:extLst>
          </p:cNvPr>
          <p:cNvSpPr/>
          <p:nvPr/>
        </p:nvSpPr>
        <p:spPr>
          <a:xfrm>
            <a:off x="305320" y="3321000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1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084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119AC-AFA9-83A4-3645-66F47322C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F24832-DD4B-8F57-40D0-FFBB55A20080}"/>
              </a:ext>
            </a:extLst>
          </p:cNvPr>
          <p:cNvSpPr txBox="1"/>
          <p:nvPr/>
        </p:nvSpPr>
        <p:spPr>
          <a:xfrm>
            <a:off x="66840" y="126321"/>
            <a:ext cx="2424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</a:rPr>
              <a:t>지원사업 소개</a:t>
            </a:r>
            <a:r>
              <a:rPr lang="en-US" altLang="ko-KR" sz="1400" dirty="0">
                <a:solidFill>
                  <a:schemeClr val="tx1"/>
                </a:solidFill>
              </a:rPr>
              <a:t>_</a:t>
            </a:r>
            <a:r>
              <a:rPr lang="ko-KR" altLang="en-US" sz="1400" dirty="0">
                <a:solidFill>
                  <a:schemeClr val="tx1"/>
                </a:solidFill>
              </a:rPr>
              <a:t>목록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카드형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562" name="Group 974">
            <a:extLst>
              <a:ext uri="{FF2B5EF4-FFF2-40B4-BE49-F238E27FC236}">
                <a16:creationId xmlns:a16="http://schemas.microsoft.com/office/drawing/2014/main" id="{C6BE21F7-3EBC-4756-3975-870DA2798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578252"/>
              </p:ext>
            </p:extLst>
          </p:nvPr>
        </p:nvGraphicFramePr>
        <p:xfrm>
          <a:off x="9680490" y="1691003"/>
          <a:ext cx="2340000" cy="509760"/>
        </p:xfrm>
        <a:graphic>
          <a:graphicData uri="http://schemas.openxmlformats.org/drawingml/2006/table">
            <a:tbl>
              <a:tblPr/>
              <a:tblGrid>
                <a:gridCol w="2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국토교통신기술인증제도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스마트시티규제샌드박스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Unicode MS"/>
                          <a:ea typeface="나눔바른고딕" panose="020B0603020101020101"/>
                        </a:rPr>
                        <a:t>개 지원사업은 사업신청 기능 없음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0148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477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03585"/>
                  </a:ext>
                </a:extLst>
              </a:tr>
            </a:tbl>
          </a:graphicData>
        </a:graphic>
      </p:graphicFrame>
      <p:sp>
        <p:nvSpPr>
          <p:cNvPr id="563" name="TextBox 562">
            <a:extLst>
              <a:ext uri="{FF2B5EF4-FFF2-40B4-BE49-F238E27FC236}">
                <a16:creationId xmlns:a16="http://schemas.microsoft.com/office/drawing/2014/main" id="{A1CE6B6C-7C0B-094E-D36E-5F198DA5BBD8}"/>
              </a:ext>
            </a:extLst>
          </p:cNvPr>
          <p:cNvSpPr txBox="1"/>
          <p:nvPr/>
        </p:nvSpPr>
        <p:spPr>
          <a:xfrm>
            <a:off x="10355844" y="1146427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기업지원 </a:t>
            </a:r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&gt; </a:t>
            </a:r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지원사업</a:t>
            </a:r>
          </a:p>
        </p:txBody>
      </p:sp>
      <p:sp>
        <p:nvSpPr>
          <p:cNvPr id="564" name="TextBox 563">
            <a:extLst>
              <a:ext uri="{FF2B5EF4-FFF2-40B4-BE49-F238E27FC236}">
                <a16:creationId xmlns:a16="http://schemas.microsoft.com/office/drawing/2014/main" id="{179A6DE7-166A-6AFC-B462-6E9E1BF1C319}"/>
              </a:ext>
            </a:extLst>
          </p:cNvPr>
          <p:cNvSpPr txBox="1"/>
          <p:nvPr/>
        </p:nvSpPr>
        <p:spPr>
          <a:xfrm>
            <a:off x="10355844" y="688967"/>
            <a:ext cx="166409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/>
            <a:r>
              <a:rPr lang="en-US" altLang="ko-KR" sz="700" b="1" dirty="0">
                <a:ea typeface="나눔바른고딕" panose="020B0603020101020101"/>
              </a:rPr>
              <a:t>-</a:t>
            </a:r>
            <a:endParaRPr lang="ko-KR" altLang="ko-KR" sz="700" b="1" dirty="0">
              <a:ea typeface="나눔바른고딕" panose="020B0603020101020101"/>
            </a:endParaRPr>
          </a:p>
        </p:txBody>
      </p:sp>
      <p:sp>
        <p:nvSpPr>
          <p:cNvPr id="565" name="TextBox 564">
            <a:extLst>
              <a:ext uri="{FF2B5EF4-FFF2-40B4-BE49-F238E27FC236}">
                <a16:creationId xmlns:a16="http://schemas.microsoft.com/office/drawing/2014/main" id="{094377F2-DE21-D2E9-4805-CBF4FD447E0C}"/>
              </a:ext>
            </a:extLst>
          </p:cNvPr>
          <p:cNvSpPr txBox="1"/>
          <p:nvPr/>
        </p:nvSpPr>
        <p:spPr>
          <a:xfrm>
            <a:off x="10355844" y="507574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지원사업 목록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sp>
        <p:nvSpPr>
          <p:cNvPr id="566" name="TextBox 565">
            <a:extLst>
              <a:ext uri="{FF2B5EF4-FFF2-40B4-BE49-F238E27FC236}">
                <a16:creationId xmlns:a16="http://schemas.microsoft.com/office/drawing/2014/main" id="{C34F5E4B-6080-56B7-6FA9-38C05242A3A9}"/>
              </a:ext>
            </a:extLst>
          </p:cNvPr>
          <p:cNvSpPr txBox="1"/>
          <p:nvPr/>
        </p:nvSpPr>
        <p:spPr>
          <a:xfrm>
            <a:off x="10355844" y="873860"/>
            <a:ext cx="1664090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700" dirty="0">
                <a:solidFill>
                  <a:srgbClr val="202124"/>
                </a:solidFill>
                <a:latin typeface="Arial Unicode MS"/>
                <a:ea typeface="나눔바른고딕" panose="020B0603020101020101"/>
              </a:rPr>
              <a:t>html</a:t>
            </a:r>
            <a:endParaRPr lang="ko-KR" altLang="ko-KR" sz="700" dirty="0">
              <a:latin typeface="Arial" panose="020B0604020202020204" pitchFamily="34" charset="0"/>
              <a:ea typeface="나눔바른고딕" panose="020B0603020101020101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24DDD0-A5AB-BB08-587E-92D646E22CCC}"/>
              </a:ext>
            </a:extLst>
          </p:cNvPr>
          <p:cNvGrpSpPr/>
          <p:nvPr/>
        </p:nvGrpSpPr>
        <p:grpSpPr>
          <a:xfrm>
            <a:off x="445681" y="2586544"/>
            <a:ext cx="2088000" cy="1476000"/>
            <a:chOff x="2703723" y="3903243"/>
            <a:chExt cx="2088000" cy="147600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CBEBD59-6EB6-811B-F307-A4234F0C0220}"/>
                </a:ext>
              </a:extLst>
            </p:cNvPr>
            <p:cNvSpPr/>
            <p:nvPr/>
          </p:nvSpPr>
          <p:spPr>
            <a:xfrm>
              <a:off x="2703723" y="3903243"/>
              <a:ext cx="2088000" cy="1476000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28390F-D877-561B-F8A2-FC1FD05E50F1}"/>
                </a:ext>
              </a:extLst>
            </p:cNvPr>
            <p:cNvSpPr txBox="1"/>
            <p:nvPr/>
          </p:nvSpPr>
          <p:spPr>
            <a:xfrm>
              <a:off x="2761013" y="4517253"/>
              <a:ext cx="1995077" cy="650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스마트시티에 도입되는 다양한 혁신 기술 서비스를 일정 조건하에서 자유롭게 실험</a:t>
              </a:r>
              <a:r>
                <a:rPr lang="en-US" altLang="ko-KR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, </a:t>
              </a: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사업화 하도록 기존 규제 해소를 지원하는 프로그램</a:t>
              </a:r>
              <a:endParaRPr kumimoji="0" lang="ko-KR" altLang="en-US" sz="850" i="0" u="none" strike="noStrike" kern="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FE30A5B-FFED-FF4C-3BD2-75B6198C7DAA}"/>
                </a:ext>
              </a:extLst>
            </p:cNvPr>
            <p:cNvSpPr/>
            <p:nvPr/>
          </p:nvSpPr>
          <p:spPr>
            <a:xfrm>
              <a:off x="2799113" y="4335564"/>
              <a:ext cx="1872000" cy="1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ko-KR" altLang="en-US" sz="1050" b="1" i="0" dirty="0">
                  <a:solidFill>
                    <a:srgbClr val="222222"/>
                  </a:solidFill>
                  <a:effectLst/>
                  <a:latin typeface="Noto Sans Korean"/>
                </a:rPr>
                <a:t>스마트시티 규제샌드박스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714CE56-7802-32B9-5060-6E5E8EC0A8D0}"/>
                </a:ext>
              </a:extLst>
            </p:cNvPr>
            <p:cNvSpPr/>
            <p:nvPr/>
          </p:nvSpPr>
          <p:spPr>
            <a:xfrm>
              <a:off x="2833297" y="4043052"/>
              <a:ext cx="540000" cy="16200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규제해소</a:t>
              </a:r>
              <a:endPara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9147029-BDBA-233A-65E8-DA3A6624EA4F}"/>
              </a:ext>
            </a:extLst>
          </p:cNvPr>
          <p:cNvGrpSpPr/>
          <p:nvPr/>
        </p:nvGrpSpPr>
        <p:grpSpPr>
          <a:xfrm>
            <a:off x="7270175" y="944231"/>
            <a:ext cx="2088000" cy="1476000"/>
            <a:chOff x="442788" y="3910268"/>
            <a:chExt cx="2088000" cy="1476000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A768078-EF63-7382-8B24-DF174383F535}"/>
                </a:ext>
              </a:extLst>
            </p:cNvPr>
            <p:cNvSpPr/>
            <p:nvPr/>
          </p:nvSpPr>
          <p:spPr>
            <a:xfrm>
              <a:off x="442788" y="3910268"/>
              <a:ext cx="2088000" cy="1476000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D6C4A8-AC51-4FEE-EF14-C60D49719154}"/>
                </a:ext>
              </a:extLst>
            </p:cNvPr>
            <p:cNvSpPr txBox="1"/>
            <p:nvPr/>
          </p:nvSpPr>
          <p:spPr>
            <a:xfrm>
              <a:off x="488383" y="4547394"/>
              <a:ext cx="1995077" cy="650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국내에서 최초로 개발되거나 외국에서 도입하여 개량한 건설</a:t>
              </a:r>
              <a:r>
                <a:rPr lang="en-US" altLang="ko-KR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·</a:t>
              </a: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교통</a:t>
              </a:r>
              <a:r>
                <a:rPr lang="en-US" altLang="ko-KR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·</a:t>
              </a: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물류기술을 평가하여 우수한 기술을 국토교통부 장관이 인증하는 제도 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8444A13E-A724-DE78-96C1-4A1599E4EEBC}"/>
                </a:ext>
              </a:extLst>
            </p:cNvPr>
            <p:cNvSpPr/>
            <p:nvPr/>
          </p:nvSpPr>
          <p:spPr>
            <a:xfrm>
              <a:off x="526483" y="4326908"/>
              <a:ext cx="2004305" cy="236470"/>
            </a:xfrm>
            <a:prstGeom prst="roundRect">
              <a:avLst>
                <a:gd name="adj" fmla="val 5000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ko-KR" altLang="en-US" sz="1050" b="1" i="0" dirty="0" err="1">
                  <a:solidFill>
                    <a:srgbClr val="222222"/>
                  </a:solidFill>
                  <a:effectLst/>
                  <a:latin typeface="Noto Sans Korean"/>
                </a:rPr>
                <a:t>국토교통신기술인증제도</a:t>
              </a:r>
              <a:endParaRPr lang="ko-KR" altLang="en-US" sz="1050" b="1" i="0" dirty="0">
                <a:solidFill>
                  <a:srgbClr val="222222"/>
                </a:solidFill>
                <a:effectLst/>
                <a:latin typeface="Noto Sans Korean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E7C2C150-C5FA-4F2A-9BBC-787E908ED828}"/>
                </a:ext>
              </a:extLst>
            </p:cNvPr>
            <p:cNvSpPr/>
            <p:nvPr/>
          </p:nvSpPr>
          <p:spPr>
            <a:xfrm>
              <a:off x="560667" y="4073204"/>
              <a:ext cx="540000" cy="16200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8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판로지원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15E538-E154-5FAB-9FE4-5CAAC3269B5A}"/>
              </a:ext>
            </a:extLst>
          </p:cNvPr>
          <p:cNvGrpSpPr/>
          <p:nvPr/>
        </p:nvGrpSpPr>
        <p:grpSpPr>
          <a:xfrm>
            <a:off x="5011069" y="944231"/>
            <a:ext cx="2088000" cy="1476000"/>
            <a:chOff x="438952" y="830158"/>
            <a:chExt cx="2088000" cy="147600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3E45E04-C0C7-FE34-366B-F7B2D6978304}"/>
                </a:ext>
              </a:extLst>
            </p:cNvPr>
            <p:cNvSpPr/>
            <p:nvPr/>
          </p:nvSpPr>
          <p:spPr>
            <a:xfrm>
              <a:off x="438952" y="830158"/>
              <a:ext cx="2088000" cy="1476000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1F06AF-E7F1-5FB7-07D4-CA72BEBCBB04}"/>
                </a:ext>
              </a:extLst>
            </p:cNvPr>
            <p:cNvSpPr txBox="1"/>
            <p:nvPr/>
          </p:nvSpPr>
          <p:spPr>
            <a:xfrm>
              <a:off x="484547" y="1467284"/>
              <a:ext cx="1995077" cy="650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국토교통 분야 중소기업의 매출액 신장을 통한 글로벌 강소기업으로 육성 및 일자리 창출을 위한 중소기업 전용</a:t>
              </a:r>
              <a:r>
                <a:rPr lang="en-US" altLang="ko-KR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R&amp;D</a:t>
              </a:r>
              <a:endParaRPr kumimoji="0" lang="ko-KR" altLang="en-US" sz="850" i="0" u="none" strike="noStrike" kern="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B61B016-7401-0E22-34F2-1EEF444EB83F}"/>
                </a:ext>
              </a:extLst>
            </p:cNvPr>
            <p:cNvSpPr/>
            <p:nvPr/>
          </p:nvSpPr>
          <p:spPr>
            <a:xfrm>
              <a:off x="522647" y="1246798"/>
              <a:ext cx="2004305" cy="236470"/>
            </a:xfrm>
            <a:prstGeom prst="roundRect">
              <a:avLst>
                <a:gd name="adj" fmla="val 5000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ko-KR" altLang="en-US" sz="1050" b="1" i="0" dirty="0">
                  <a:solidFill>
                    <a:srgbClr val="222222"/>
                  </a:solidFill>
                  <a:effectLst/>
                  <a:latin typeface="Noto Sans Korean"/>
                </a:rPr>
                <a:t>기술사업화 </a:t>
              </a:r>
              <a:r>
                <a:rPr lang="en-US" altLang="ko-KR" sz="1050" b="1" i="0" dirty="0">
                  <a:solidFill>
                    <a:srgbClr val="222222"/>
                  </a:solidFill>
                  <a:effectLst/>
                  <a:latin typeface="Noto Sans Korean"/>
                </a:rPr>
                <a:t>R&amp;D</a:t>
              </a:r>
              <a:endParaRPr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C2104979-EA8E-9609-D920-58FFEE2B61A4}"/>
                </a:ext>
              </a:extLst>
            </p:cNvPr>
            <p:cNvSpPr/>
            <p:nvPr/>
          </p:nvSpPr>
          <p:spPr>
            <a:xfrm>
              <a:off x="556831" y="993094"/>
              <a:ext cx="540000" cy="16200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기술지원</a:t>
              </a:r>
              <a:endPara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43" name="타원 42">
            <a:extLst>
              <a:ext uri="{FF2B5EF4-FFF2-40B4-BE49-F238E27FC236}">
                <a16:creationId xmlns:a16="http://schemas.microsoft.com/office/drawing/2014/main" id="{98F8C75B-DDD7-7486-FCB4-4D3564B9E77E}"/>
              </a:ext>
            </a:extLst>
          </p:cNvPr>
          <p:cNvSpPr/>
          <p:nvPr/>
        </p:nvSpPr>
        <p:spPr>
          <a:xfrm>
            <a:off x="7143688" y="1064496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8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3A9CB04-314B-3733-8B26-06F4D50F40F9}"/>
              </a:ext>
            </a:extLst>
          </p:cNvPr>
          <p:cNvGrpSpPr/>
          <p:nvPr/>
        </p:nvGrpSpPr>
        <p:grpSpPr>
          <a:xfrm>
            <a:off x="2727409" y="937206"/>
            <a:ext cx="2088000" cy="1476000"/>
            <a:chOff x="438952" y="830158"/>
            <a:chExt cx="2088000" cy="1476000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AF05FB59-0E2C-5931-5610-D83339C10E64}"/>
                </a:ext>
              </a:extLst>
            </p:cNvPr>
            <p:cNvSpPr/>
            <p:nvPr/>
          </p:nvSpPr>
          <p:spPr>
            <a:xfrm>
              <a:off x="438952" y="830158"/>
              <a:ext cx="2088000" cy="1476000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1AA9591-1D20-09E9-67CA-949F87597E62}"/>
                </a:ext>
              </a:extLst>
            </p:cNvPr>
            <p:cNvSpPr txBox="1"/>
            <p:nvPr/>
          </p:nvSpPr>
          <p:spPr>
            <a:xfrm>
              <a:off x="484547" y="1467284"/>
              <a:ext cx="1995077" cy="650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국토교통 분야 중소기업의 매출액 신장을 통한 글로벌 강소기업으로 육성 및 일자리 창출을 위한 중소기업 전용</a:t>
              </a:r>
              <a:r>
                <a:rPr lang="en-US" altLang="ko-KR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R&amp;D</a:t>
              </a:r>
              <a:endParaRPr kumimoji="0" lang="ko-KR" altLang="en-US" sz="850" i="0" u="none" strike="noStrike" kern="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4EEFCAD-7B66-EB04-5C27-585079543337}"/>
                </a:ext>
              </a:extLst>
            </p:cNvPr>
            <p:cNvSpPr/>
            <p:nvPr/>
          </p:nvSpPr>
          <p:spPr>
            <a:xfrm>
              <a:off x="522647" y="1246798"/>
              <a:ext cx="2004305" cy="236470"/>
            </a:xfrm>
            <a:prstGeom prst="roundRect">
              <a:avLst>
                <a:gd name="adj" fmla="val 50000"/>
              </a:avLst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ko-KR" altLang="en-US" sz="1050" b="1" i="0" dirty="0">
                  <a:solidFill>
                    <a:srgbClr val="222222"/>
                  </a:solidFill>
                  <a:effectLst/>
                  <a:latin typeface="Noto Sans Korean"/>
                </a:rPr>
                <a:t>창업지원센터</a:t>
              </a:r>
              <a:endParaRPr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6DD0D25-F525-AB5C-E103-0A3DA29C5BD5}"/>
                </a:ext>
              </a:extLst>
            </p:cNvPr>
            <p:cNvSpPr/>
            <p:nvPr/>
          </p:nvSpPr>
          <p:spPr>
            <a:xfrm>
              <a:off x="556831" y="993094"/>
              <a:ext cx="720000" cy="16200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창업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·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경영지원</a:t>
              </a:r>
              <a:endPara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1A1C9F2-92CF-EC58-946F-2813F142DF6B}"/>
              </a:ext>
            </a:extLst>
          </p:cNvPr>
          <p:cNvGrpSpPr/>
          <p:nvPr/>
        </p:nvGrpSpPr>
        <p:grpSpPr>
          <a:xfrm>
            <a:off x="445681" y="937206"/>
            <a:ext cx="2088000" cy="1476000"/>
            <a:chOff x="7253835" y="4562911"/>
            <a:chExt cx="2088000" cy="1476000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4A774A58-BB37-96C6-F7C7-89B49F89910A}"/>
                </a:ext>
              </a:extLst>
            </p:cNvPr>
            <p:cNvSpPr/>
            <p:nvPr/>
          </p:nvSpPr>
          <p:spPr>
            <a:xfrm>
              <a:off x="7253835" y="4562911"/>
              <a:ext cx="2088000" cy="1476000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130F1D0-79B3-40B0-766D-9872622AB179}"/>
                </a:ext>
              </a:extLst>
            </p:cNvPr>
            <p:cNvSpPr txBox="1"/>
            <p:nvPr/>
          </p:nvSpPr>
          <p:spPr>
            <a:xfrm>
              <a:off x="7305277" y="5204968"/>
              <a:ext cx="1995077" cy="509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자본시장을 통한 자금조달을 지원하여 유망한 국토교통분야 중소</a:t>
              </a:r>
              <a:r>
                <a:rPr lang="en-US" altLang="ko-KR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·</a:t>
              </a: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orean"/>
                </a:rPr>
                <a:t>벤처기업들 에게 투자하는 ‘국토교통 간판 정책펀드’</a:t>
              </a: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DF7BCF75-9705-BDE4-7E11-15D87E7E682C}"/>
                </a:ext>
              </a:extLst>
            </p:cNvPr>
            <p:cNvSpPr/>
            <p:nvPr/>
          </p:nvSpPr>
          <p:spPr>
            <a:xfrm>
              <a:off x="7343377" y="5018360"/>
              <a:ext cx="1908000" cy="1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ko-KR" altLang="en-US" sz="1050" b="1" i="0" dirty="0">
                  <a:solidFill>
                    <a:srgbClr val="222222"/>
                  </a:solidFill>
                  <a:effectLst/>
                  <a:latin typeface="Noto Sans Korean"/>
                </a:rPr>
                <a:t>국토교통 혁신펀드</a:t>
              </a: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0D3F0196-A23F-1040-6348-8700FE27ADF7}"/>
                </a:ext>
              </a:extLst>
            </p:cNvPr>
            <p:cNvSpPr/>
            <p:nvPr/>
          </p:nvSpPr>
          <p:spPr>
            <a:xfrm>
              <a:off x="7377561" y="4710233"/>
              <a:ext cx="540000" cy="16200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금융지원</a:t>
              </a:r>
              <a:endPara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FF138F01-77D6-76E6-E64D-66EF16DF9755}"/>
              </a:ext>
            </a:extLst>
          </p:cNvPr>
          <p:cNvSpPr/>
          <p:nvPr/>
        </p:nvSpPr>
        <p:spPr>
          <a:xfrm>
            <a:off x="2390048" y="2510353"/>
            <a:ext cx="216000" cy="216000"/>
          </a:xfrm>
          <a:prstGeom prst="ellipse">
            <a:avLst/>
          </a:prstGeom>
          <a:solidFill>
            <a:srgbClr val="CA2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spc="-50" dirty="0">
                <a:solidFill>
                  <a:prstClr val="white"/>
                </a:solidFill>
              </a:rPr>
              <a:t>8</a:t>
            </a:r>
            <a:endParaRPr lang="ko-KR" altLang="en-US" sz="800" b="1" spc="-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117083"/>
      </p:ext>
    </p:extLst>
  </p:cSld>
  <p:clrMapOvr>
    <a:masterClrMapping/>
  </p:clrMapOvr>
</p:sld>
</file>

<file path=ppt/theme/theme1.xml><?xml version="1.0" encoding="utf-8"?>
<a:theme xmlns:a="http://schemas.openxmlformats.org/drawingml/2006/main" name="emp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내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3175">
          <a:solidFill>
            <a:schemeClr val="tx1"/>
          </a:solidFill>
          <a:prstDash val="solid"/>
        </a:ln>
      </a:spPr>
      <a:bodyPr lIns="900000" tIns="0" rIns="36000" bIns="0" rtlCol="0" anchor="ctr"/>
      <a:lstStyle>
        <a:defPPr algn="l">
          <a:defRPr sz="1000" dirty="0">
            <a:solidFill>
              <a:schemeClr val="tx1">
                <a:lumMod val="75000"/>
                <a:lumOff val="25000"/>
              </a:schemeClr>
            </a:solidFill>
            <a:latin typeface="Noto Sans Korean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  <a:prstDash val="solid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빈화면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/>
        </a:solidFill>
        <a:ln w="3175" algn="ctr">
          <a:solidFill>
            <a:schemeClr val="bg1">
              <a:lumMod val="85000"/>
            </a:schemeClr>
          </a:solidFill>
          <a:round/>
          <a:headEnd/>
          <a:tailEnd/>
        </a:ln>
      </a:spPr>
      <a:bodyPr wrap="none" lIns="89984" tIns="46792" rIns="89984" bIns="46792" anchor="ctr"/>
      <a:lstStyle>
        <a:defPPr algn="ctr" defTabSz="1276350" latinLnBrk="0">
          <a:spcBef>
            <a:spcPct val="50000"/>
          </a:spcBef>
          <a:defRPr sz="700" b="0" kern="0" dirty="0">
            <a:ln>
              <a:solidFill>
                <a:srgbClr val="C0C0C0">
                  <a:alpha val="0"/>
                </a:srgbClr>
              </a:solidFill>
            </a:ln>
            <a:solidFill>
              <a:srgbClr val="000000"/>
            </a:solidFill>
            <a:latin typeface="함초롬돋움" panose="020B0604000101010101" pitchFamily="50" charset="-127"/>
            <a:ea typeface="함초롬돋움" panose="020B0604000101010101" pitchFamily="50" charset="-127"/>
            <a:cs typeface="함초롬돋움" panose="020B0604000101010101" pitchFamily="50" charset="-127"/>
          </a:defRPr>
        </a:defPPr>
      </a:lstStyle>
    </a:spDef>
    <a:lnDef>
      <a:spPr>
        <a:ln w="3175">
          <a:solidFill>
            <a:schemeClr val="tx1">
              <a:lumMod val="50000"/>
              <a:lumOff val="50000"/>
            </a:schemeClr>
          </a:solidFill>
          <a:prstDash val="solid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193794</TotalTime>
  <Words>14258</Words>
  <Application>Microsoft Office PowerPoint</Application>
  <PresentationFormat>와이드스크린</PresentationFormat>
  <Paragraphs>3356</Paragraphs>
  <Slides>84</Slides>
  <Notes>72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84</vt:i4>
      </vt:variant>
    </vt:vector>
  </HeadingPairs>
  <TitlesOfParts>
    <vt:vector size="100" baseType="lpstr">
      <vt:lpstr>Arial Unicode MS</vt:lpstr>
      <vt:lpstr>Nanum Barun Gothic</vt:lpstr>
      <vt:lpstr>Nanum Gothic</vt:lpstr>
      <vt:lpstr>Noto Sans Korean</vt:lpstr>
      <vt:lpstr>나눔고딕</vt:lpstr>
      <vt:lpstr>나눔바른고딕</vt:lpstr>
      <vt:lpstr>돋움</vt:lpstr>
      <vt:lpstr>맑은 고딕</vt:lpstr>
      <vt:lpstr>함초롬돋움</vt:lpstr>
      <vt:lpstr>함초롬바탕</vt:lpstr>
      <vt:lpstr>Arial</vt:lpstr>
      <vt:lpstr>Courier New</vt:lpstr>
      <vt:lpstr>Wingdings</vt:lpstr>
      <vt:lpstr>empty</vt:lpstr>
      <vt:lpstr>내지</vt:lpstr>
      <vt:lpstr>빈화면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한국보건산업진흥공단</dc:title>
  <dc:creator>Yooncoms</dc:creator>
  <cp:lastModifiedBy>566</cp:lastModifiedBy>
  <cp:revision>11219</cp:revision>
  <cp:lastPrinted>2019-11-27T05:49:30Z</cp:lastPrinted>
  <dcterms:created xsi:type="dcterms:W3CDTF">2019-06-18T08:31:30Z</dcterms:created>
  <dcterms:modified xsi:type="dcterms:W3CDTF">2025-01-09T04:16:30Z</dcterms:modified>
</cp:coreProperties>
</file>